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256" r:id="rId2"/>
    <p:sldId id="352" r:id="rId3"/>
    <p:sldId id="381" r:id="rId4"/>
    <p:sldId id="257" r:id="rId5"/>
    <p:sldId id="380" r:id="rId6"/>
    <p:sldId id="258" r:id="rId7"/>
    <p:sldId id="259" r:id="rId8"/>
    <p:sldId id="261" r:id="rId9"/>
    <p:sldId id="262" r:id="rId10"/>
    <p:sldId id="263" r:id="rId11"/>
    <p:sldId id="264" r:id="rId12"/>
    <p:sldId id="265" r:id="rId13"/>
    <p:sldId id="266" r:id="rId14"/>
    <p:sldId id="267" r:id="rId15"/>
    <p:sldId id="268" r:id="rId16"/>
    <p:sldId id="391" r:id="rId17"/>
    <p:sldId id="382" r:id="rId18"/>
    <p:sldId id="273" r:id="rId19"/>
    <p:sldId id="416" r:id="rId20"/>
    <p:sldId id="420" r:id="rId21"/>
    <p:sldId id="417" r:id="rId22"/>
    <p:sldId id="276" r:id="rId23"/>
    <p:sldId id="353" r:id="rId24"/>
    <p:sldId id="277" r:id="rId25"/>
    <p:sldId id="278" r:id="rId26"/>
    <p:sldId id="393" r:id="rId27"/>
    <p:sldId id="389" r:id="rId28"/>
    <p:sldId id="394" r:id="rId29"/>
    <p:sldId id="395" r:id="rId30"/>
    <p:sldId id="396" r:id="rId31"/>
    <p:sldId id="397" r:id="rId32"/>
    <p:sldId id="402" r:id="rId33"/>
    <p:sldId id="398" r:id="rId34"/>
    <p:sldId id="399" r:id="rId35"/>
    <p:sldId id="400" r:id="rId36"/>
    <p:sldId id="401" r:id="rId37"/>
    <p:sldId id="409" r:id="rId38"/>
    <p:sldId id="404" r:id="rId39"/>
    <p:sldId id="405" r:id="rId40"/>
    <p:sldId id="406" r:id="rId41"/>
    <p:sldId id="410" r:id="rId42"/>
    <p:sldId id="390" r:id="rId43"/>
    <p:sldId id="285" r:id="rId44"/>
    <p:sldId id="419" r:id="rId45"/>
    <p:sldId id="407" r:id="rId46"/>
    <p:sldId id="408" r:id="rId47"/>
    <p:sldId id="371" r:id="rId48"/>
    <p:sldId id="411" r:id="rId49"/>
    <p:sldId id="374" r:id="rId50"/>
    <p:sldId id="288" r:id="rId51"/>
    <p:sldId id="289" r:id="rId52"/>
    <p:sldId id="290" r:id="rId53"/>
    <p:sldId id="291" r:id="rId54"/>
    <p:sldId id="292" r:id="rId55"/>
    <p:sldId id="293" r:id="rId56"/>
    <p:sldId id="294" r:id="rId57"/>
    <p:sldId id="350" r:id="rId58"/>
    <p:sldId id="354" r:id="rId59"/>
    <p:sldId id="412" r:id="rId60"/>
    <p:sldId id="375" r:id="rId61"/>
    <p:sldId id="376" r:id="rId62"/>
    <p:sldId id="296" r:id="rId63"/>
    <p:sldId id="297" r:id="rId64"/>
    <p:sldId id="298" r:id="rId65"/>
    <p:sldId id="299" r:id="rId66"/>
    <p:sldId id="300" r:id="rId67"/>
    <p:sldId id="392" r:id="rId68"/>
    <p:sldId id="413" r:id="rId69"/>
    <p:sldId id="356" r:id="rId70"/>
    <p:sldId id="357" r:id="rId71"/>
    <p:sldId id="358" r:id="rId72"/>
    <p:sldId id="359" r:id="rId73"/>
    <p:sldId id="360" r:id="rId74"/>
    <p:sldId id="362" r:id="rId75"/>
    <p:sldId id="325" r:id="rId76"/>
    <p:sldId id="363" r:id="rId77"/>
    <p:sldId id="415" r:id="rId78"/>
    <p:sldId id="414" r:id="rId79"/>
    <p:sldId id="377" r:id="rId80"/>
    <p:sldId id="422" r:id="rId81"/>
    <p:sldId id="327" r:id="rId82"/>
    <p:sldId id="328" r:id="rId83"/>
    <p:sldId id="329" r:id="rId84"/>
    <p:sldId id="330" r:id="rId85"/>
    <p:sldId id="338" r:id="rId86"/>
    <p:sldId id="378" r:id="rId87"/>
    <p:sldId id="331" r:id="rId88"/>
    <p:sldId id="332" r:id="rId89"/>
    <p:sldId id="333" r:id="rId90"/>
    <p:sldId id="421" r:id="rId91"/>
  </p:sldIdLst>
  <p:sldSz cx="12192000" cy="6858000"/>
  <p:notesSz cx="7010400" cy="92964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67273" autoAdjust="0"/>
  </p:normalViewPr>
  <p:slideViewPr>
    <p:cSldViewPr snapToGrid="0">
      <p:cViewPr varScale="1">
        <p:scale>
          <a:sx n="55" d="100"/>
          <a:sy n="55" d="100"/>
        </p:scale>
        <p:origin x="174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508D82F-A5EF-4973-948B-A5C59428344D}" type="datetimeFigureOut">
              <a:rPr lang="en-US" smtClean="0"/>
              <a:t>9/9/2024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56B13DA-43A4-4A2A-82AA-A705ACEEC1E6}" type="slidenum">
              <a:rPr lang="en-US" smtClean="0"/>
              <a:t>‹#›</a:t>
            </a:fld>
            <a:endParaRPr lang="en-US"/>
          </a:p>
        </p:txBody>
      </p:sp>
    </p:spTree>
    <p:extLst>
      <p:ext uri="{BB962C8B-B14F-4D97-AF65-F5344CB8AC3E}">
        <p14:creationId xmlns:p14="http://schemas.microsoft.com/office/powerpoint/2010/main" val="3807540823"/>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Videos/Freefall-Projectile%20Motion-Reference%20Frames/Bullet%20Drop2.mp4"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2023 Standards: Motion M1, M2, M3</a:t>
            </a:r>
          </a:p>
        </p:txBody>
      </p:sp>
      <p:sp>
        <p:nvSpPr>
          <p:cNvPr id="4" name="Slide Number Placeholder 3"/>
          <p:cNvSpPr>
            <a:spLocks noGrp="1"/>
          </p:cNvSpPr>
          <p:nvPr>
            <p:ph type="sldNum" sz="quarter" idx="5"/>
          </p:nvPr>
        </p:nvSpPr>
        <p:spPr/>
        <p:txBody>
          <a:bodyPr/>
          <a:lstStyle/>
          <a:p>
            <a:fld id="{D56B13DA-43A4-4A2A-82AA-A705ACEEC1E6}" type="slidenum">
              <a:rPr lang="en-US" smtClean="0"/>
              <a:t>1</a:t>
            </a:fld>
            <a:endParaRPr lang="en-US"/>
          </a:p>
        </p:txBody>
      </p:sp>
    </p:spTree>
    <p:extLst>
      <p:ext uri="{BB962C8B-B14F-4D97-AF65-F5344CB8AC3E}">
        <p14:creationId xmlns:p14="http://schemas.microsoft.com/office/powerpoint/2010/main" val="89226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10</a:t>
            </a:fld>
            <a:endParaRPr lang="en-US"/>
          </a:p>
        </p:txBody>
      </p:sp>
    </p:spTree>
    <p:extLst>
      <p:ext uri="{BB962C8B-B14F-4D97-AF65-F5344CB8AC3E}">
        <p14:creationId xmlns:p14="http://schemas.microsoft.com/office/powerpoint/2010/main" val="121021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11</a:t>
            </a:fld>
            <a:endParaRPr lang="en-US"/>
          </a:p>
        </p:txBody>
      </p:sp>
    </p:spTree>
    <p:extLst>
      <p:ext uri="{BB962C8B-B14F-4D97-AF65-F5344CB8AC3E}">
        <p14:creationId xmlns:p14="http://schemas.microsoft.com/office/powerpoint/2010/main" val="2490916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12</a:t>
            </a:fld>
            <a:endParaRPr lang="en-US"/>
          </a:p>
        </p:txBody>
      </p:sp>
    </p:spTree>
    <p:extLst>
      <p:ext uri="{BB962C8B-B14F-4D97-AF65-F5344CB8AC3E}">
        <p14:creationId xmlns:p14="http://schemas.microsoft.com/office/powerpoint/2010/main" val="2207084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13</a:t>
            </a:fld>
            <a:endParaRPr lang="en-US"/>
          </a:p>
        </p:txBody>
      </p:sp>
    </p:spTree>
    <p:extLst>
      <p:ext uri="{BB962C8B-B14F-4D97-AF65-F5344CB8AC3E}">
        <p14:creationId xmlns:p14="http://schemas.microsoft.com/office/powerpoint/2010/main" val="1423796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14</a:t>
            </a:fld>
            <a:endParaRPr lang="en-US"/>
          </a:p>
        </p:txBody>
      </p:sp>
    </p:spTree>
    <p:extLst>
      <p:ext uri="{BB962C8B-B14F-4D97-AF65-F5344CB8AC3E}">
        <p14:creationId xmlns:p14="http://schemas.microsoft.com/office/powerpoint/2010/main" val="2022247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15</a:t>
            </a:fld>
            <a:endParaRPr lang="en-US"/>
          </a:p>
        </p:txBody>
      </p:sp>
    </p:spTree>
    <p:extLst>
      <p:ext uri="{BB962C8B-B14F-4D97-AF65-F5344CB8AC3E}">
        <p14:creationId xmlns:p14="http://schemas.microsoft.com/office/powerpoint/2010/main" val="822694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6B13DA-43A4-4A2A-82AA-A705ACEEC1E6}" type="slidenum">
              <a:rPr lang="en-US" smtClean="0"/>
              <a:t>16</a:t>
            </a:fld>
            <a:endParaRPr lang="en-US"/>
          </a:p>
        </p:txBody>
      </p:sp>
    </p:spTree>
    <p:extLst>
      <p:ext uri="{BB962C8B-B14F-4D97-AF65-F5344CB8AC3E}">
        <p14:creationId xmlns:p14="http://schemas.microsoft.com/office/powerpoint/2010/main" val="2740451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Standards </a:t>
            </a:r>
          </a:p>
          <a:p>
            <a:r>
              <a:rPr lang="en-US" dirty="0"/>
              <a:t>M1</a:t>
            </a:r>
          </a:p>
          <a:p>
            <a:pPr marL="465887" indent="-465887">
              <a:buFont typeface="Arial" panose="020B0604020202020204" pitchFamily="34" charset="0"/>
              <a:buChar char="•"/>
            </a:pPr>
            <a:r>
              <a:rPr lang="en-US" dirty="0"/>
              <a:t>Define displacement, relative motion, scalar, vector</a:t>
            </a:r>
          </a:p>
          <a:p>
            <a:pPr marL="465887" indent="-465887">
              <a:buFont typeface="Arial" panose="020B0604020202020204" pitchFamily="34" charset="0"/>
              <a:buChar char="•"/>
            </a:pPr>
            <a:r>
              <a:rPr lang="en-US" dirty="0"/>
              <a:t>Compare vector and scalar quantities</a:t>
            </a:r>
          </a:p>
          <a:p>
            <a:pPr marL="465887" indent="-465887">
              <a:buFont typeface="Arial" panose="020B0604020202020204" pitchFamily="34" charset="0"/>
              <a:buChar char="•"/>
            </a:pPr>
            <a:r>
              <a:rPr lang="en-US" dirty="0"/>
              <a:t>Use vectors to describe relative motion</a:t>
            </a:r>
          </a:p>
          <a:p>
            <a:pPr marL="465887" indent="-465887">
              <a:buFont typeface="Arial" panose="020B0604020202020204" pitchFamily="34" charset="0"/>
              <a:buChar char="•"/>
            </a:pPr>
            <a:r>
              <a:rPr lang="en-US" dirty="0"/>
              <a:t>Use vector analysis to characterize change in position and motion</a:t>
            </a:r>
          </a:p>
          <a:p>
            <a:pPr marL="465887" indent="-465887">
              <a:buFont typeface="Arial" panose="020B0604020202020204" pitchFamily="34" charset="0"/>
              <a:buChar char="•"/>
            </a:pPr>
            <a:endParaRPr lang="en-US" dirty="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OpenStax High School Physics 2.1</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OpenStax College Physics 2e 2.1-2.2</a:t>
            </a:r>
          </a:p>
          <a:p>
            <a:endParaRPr lang="en-US" dirty="0"/>
          </a:p>
        </p:txBody>
      </p:sp>
      <p:sp>
        <p:nvSpPr>
          <p:cNvPr id="4" name="Slide Number Placeholder 3"/>
          <p:cNvSpPr>
            <a:spLocks noGrp="1"/>
          </p:cNvSpPr>
          <p:nvPr>
            <p:ph type="sldNum" sz="quarter" idx="5"/>
          </p:nvPr>
        </p:nvSpPr>
        <p:spPr/>
        <p:txBody>
          <a:bodyPr/>
          <a:lstStyle/>
          <a:p>
            <a:fld id="{D56B13DA-43A4-4A2A-82AA-A705ACEEC1E6}" type="slidenum">
              <a:rPr lang="en-US" smtClean="0"/>
              <a:t>17</a:t>
            </a:fld>
            <a:endParaRPr lang="en-US"/>
          </a:p>
        </p:txBody>
      </p:sp>
    </p:spTree>
    <p:extLst>
      <p:ext uri="{BB962C8B-B14F-4D97-AF65-F5344CB8AC3E}">
        <p14:creationId xmlns:p14="http://schemas.microsoft.com/office/powerpoint/2010/main" val="3843544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18</a:t>
            </a:fld>
            <a:endParaRPr lang="en-US"/>
          </a:p>
        </p:txBody>
      </p:sp>
    </p:spTree>
    <p:extLst>
      <p:ext uri="{BB962C8B-B14F-4D97-AF65-F5344CB8AC3E}">
        <p14:creationId xmlns:p14="http://schemas.microsoft.com/office/powerpoint/2010/main" val="1690651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background moves relative to the screen making it look like the dog is moving. The dog is moving relative to the background, but not moving relative to the screen.</a:t>
            </a:r>
          </a:p>
          <a:p>
            <a:endParaRPr lang="en-US" dirty="0"/>
          </a:p>
          <a:p>
            <a:r>
              <a:rPr lang="en-US" dirty="0"/>
              <a:t>At the end, the background stops moving and the dog moves relative to the screen. The dog is moving relative to the background, but is also moving relative to the screen.</a:t>
            </a:r>
          </a:p>
        </p:txBody>
      </p:sp>
      <p:sp>
        <p:nvSpPr>
          <p:cNvPr id="4" name="Slide Number Placeholder 3"/>
          <p:cNvSpPr>
            <a:spLocks noGrp="1"/>
          </p:cNvSpPr>
          <p:nvPr>
            <p:ph type="sldNum" sz="quarter" idx="5"/>
          </p:nvPr>
        </p:nvSpPr>
        <p:spPr/>
        <p:txBody>
          <a:bodyPr/>
          <a:lstStyle/>
          <a:p>
            <a:fld id="{D56B13DA-43A4-4A2A-82AA-A705ACEEC1E6}" type="slidenum">
              <a:rPr lang="en-US" smtClean="0"/>
              <a:t>20</a:t>
            </a:fld>
            <a:endParaRPr lang="en-US"/>
          </a:p>
        </p:txBody>
      </p:sp>
    </p:spTree>
    <p:extLst>
      <p:ext uri="{BB962C8B-B14F-4D97-AF65-F5344CB8AC3E}">
        <p14:creationId xmlns:p14="http://schemas.microsoft.com/office/powerpoint/2010/main" val="2180208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2</a:t>
            </a:fld>
            <a:endParaRPr lang="en-US"/>
          </a:p>
        </p:txBody>
      </p:sp>
    </p:spTree>
    <p:extLst>
      <p:ext uri="{BB962C8B-B14F-4D97-AF65-F5344CB8AC3E}">
        <p14:creationId xmlns:p14="http://schemas.microsoft.com/office/powerpoint/2010/main" val="2779025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Δd</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d</m:t>
                          </m:r>
                        </m:e>
                        <m:sub>
                          <m:r>
                            <m:rPr>
                              <m:sty m:val="p"/>
                            </m:rPr>
                            <a:rPr lang="en-US" b="0" i="0" smtClean="0">
                              <a:latin typeface="Cambria Math" panose="02040503050406030204" pitchFamily="18" charset="0"/>
                            </a:rPr>
                            <m:t>f</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d</m:t>
                          </m:r>
                        </m:e>
                        <m:sub>
                          <m:r>
                            <a:rPr lang="en-US" b="0" i="0" smtClean="0">
                              <a:latin typeface="Cambria Math" panose="02040503050406030204" pitchFamily="18" charset="0"/>
                            </a:rPr>
                            <m:t>0</m:t>
                          </m:r>
                        </m:sub>
                      </m:sSub>
                    </m:oMath>
                  </m:oMathPara>
                </a14:m>
                <a:endParaRPr lang="en-US" b="0" dirty="0"/>
              </a:p>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Δd</m:t>
                      </m:r>
                      <m:r>
                        <a:rPr lang="en-US" b="0" i="0" smtClean="0">
                          <a:latin typeface="Cambria Math" panose="02040503050406030204" pitchFamily="18" charset="0"/>
                        </a:rPr>
                        <m:t>=15−5=10 </m:t>
                      </m:r>
                      <m:r>
                        <m:rPr>
                          <m:sty m:val="p"/>
                        </m:rPr>
                        <a:rPr lang="en-US" b="0" i="0" smtClean="0">
                          <a:latin typeface="Cambria Math" panose="02040503050406030204" pitchFamily="18" charset="0"/>
                        </a:rPr>
                        <m:t>units</m:t>
                      </m:r>
                    </m:oMath>
                  </m:oMathPara>
                </a14:m>
                <a:endParaRPr lang="en-US"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Δd=d_f−d_0</a:t>
                </a:r>
                <a:endParaRPr lang="en-US" b="0" dirty="0"/>
              </a:p>
              <a:p>
                <a:r>
                  <a:rPr lang="en-US" b="0" i="0">
                    <a:latin typeface="Cambria Math" panose="02040503050406030204" pitchFamily="18" charset="0"/>
                  </a:rPr>
                  <a:t>Δd=15−5=10 units</a:t>
                </a:r>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22</a:t>
            </a:fld>
            <a:endParaRPr lang="en-US"/>
          </a:p>
        </p:txBody>
      </p:sp>
    </p:spTree>
    <p:extLst>
      <p:ext uri="{BB962C8B-B14F-4D97-AF65-F5344CB8AC3E}">
        <p14:creationId xmlns:p14="http://schemas.microsoft.com/office/powerpoint/2010/main" val="2519831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m:rPr>
                          <m:sty m:val="p"/>
                        </m:rPr>
                        <a:rPr lang="el-GR" i="0" dirty="0" smtClean="0">
                          <a:latin typeface="Cambria Math"/>
                        </a:rPr>
                        <m:t>Δ</m:t>
                      </m:r>
                      <m:r>
                        <a:rPr lang="en-US" b="0" i="1" dirty="0" smtClean="0">
                          <a:latin typeface="Cambria Math" panose="02040503050406030204" pitchFamily="18" charset="0"/>
                        </a:rPr>
                        <m:t>𝑑</m:t>
                      </m:r>
                      <m:r>
                        <a:rPr lang="en-US" i="1" dirty="0" smtClean="0">
                          <a:latin typeface="Cambria Math"/>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𝑑</m:t>
                          </m:r>
                        </m:e>
                        <m:sub>
                          <m:r>
                            <a:rPr lang="en-US" b="0" i="1" dirty="0" smtClean="0">
                              <a:latin typeface="Cambria Math" panose="02040503050406030204" pitchFamily="18" charset="0"/>
                            </a:rPr>
                            <m:t>𝑓</m:t>
                          </m:r>
                        </m:sub>
                      </m:sSub>
                      <m:r>
                        <a:rPr lang="en-US" i="1" dirty="0" smtClean="0">
                          <a:latin typeface="Cambria Math"/>
                        </a:rPr>
                        <m:t>−</m:t>
                      </m:r>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𝑑</m:t>
                          </m:r>
                        </m:e>
                        <m:sub>
                          <m:r>
                            <a:rPr lang="en-US" i="1" dirty="0" smtClean="0">
                              <a:latin typeface="Cambria Math"/>
                            </a:rPr>
                            <m:t>0</m:t>
                          </m:r>
                        </m:sub>
                      </m:sSub>
                    </m:oMath>
                  </m:oMathPara>
                </a14:m>
                <a:endParaRPr lang="en-US" dirty="0"/>
              </a:p>
              <a:p>
                <a:pPr/>
                <a14:m>
                  <m:oMathPara xmlns:m="http://schemas.openxmlformats.org/officeDocument/2006/math">
                    <m:oMathParaPr>
                      <m:jc m:val="centerGroup"/>
                    </m:oMathParaPr>
                    <m:oMath xmlns:m="http://schemas.openxmlformats.org/officeDocument/2006/math">
                      <m:r>
                        <m:rPr>
                          <m:sty m:val="p"/>
                        </m:rPr>
                        <a:rPr lang="el-GR" i="0" dirty="0" smtClean="0">
                          <a:latin typeface="Cambria Math"/>
                        </a:rPr>
                        <m:t>Δ</m:t>
                      </m:r>
                      <m:r>
                        <a:rPr lang="en-US" b="0" i="1" dirty="0" smtClean="0">
                          <a:latin typeface="Cambria Math" panose="02040503050406030204" pitchFamily="18" charset="0"/>
                        </a:rPr>
                        <m:t>𝑑</m:t>
                      </m:r>
                      <m:r>
                        <a:rPr lang="en-US" i="1" dirty="0" smtClean="0">
                          <a:latin typeface="Cambria Math"/>
                        </a:rPr>
                        <m:t>=7−</m:t>
                      </m:r>
                      <m:d>
                        <m:dPr>
                          <m:ctrlPr>
                            <a:rPr lang="en-US" i="1" dirty="0" smtClean="0">
                              <a:latin typeface="Cambria Math" panose="02040503050406030204" pitchFamily="18" charset="0"/>
                            </a:rPr>
                          </m:ctrlPr>
                        </m:dPr>
                        <m:e>
                          <m:r>
                            <a:rPr lang="en-US" i="1" dirty="0" smtClean="0">
                              <a:latin typeface="Cambria Math"/>
                            </a:rPr>
                            <m:t>−5</m:t>
                          </m:r>
                        </m:e>
                      </m:d>
                      <m:r>
                        <a:rPr lang="en-US" i="1" dirty="0" smtClean="0">
                          <a:latin typeface="Cambria Math"/>
                        </a:rPr>
                        <m:t>=12</m:t>
                      </m:r>
                    </m:oMath>
                  </m:oMathPara>
                </a14:m>
                <a:endParaRPr lang="en-US" dirty="0"/>
              </a:p>
              <a:p>
                <a:endParaRPr lang="en-US" dirty="0"/>
              </a:p>
            </p:txBody>
          </p:sp>
        </mc:Choice>
        <mc:Fallback xmlns="">
          <p:sp>
            <p:nvSpPr>
              <p:cNvPr id="3" name="Notes Placeholder 2"/>
              <p:cNvSpPr>
                <a:spLocks noGrp="1"/>
              </p:cNvSpPr>
              <p:nvPr>
                <p:ph type="body" idx="1"/>
              </p:nvPr>
            </p:nvSpPr>
            <p:spPr/>
            <p:txBody>
              <a:bodyPr/>
              <a:lstStyle/>
              <a:p>
                <a:r>
                  <a:rPr lang="el-GR" i="0" dirty="0" smtClean="0">
                    <a:latin typeface="Cambria Math"/>
                  </a:rPr>
                  <a:t>Δ</a:t>
                </a:r>
                <a:r>
                  <a:rPr lang="en-US" i="0" dirty="0" smtClean="0">
                    <a:latin typeface="Cambria Math"/>
                  </a:rPr>
                  <a:t>𝑥=𝑥−𝑥_0</a:t>
                </a:r>
                <a:endParaRPr lang="en-US" dirty="0" smtClean="0"/>
              </a:p>
              <a:p>
                <a:r>
                  <a:rPr lang="el-GR" i="0" dirty="0" smtClean="0">
                    <a:latin typeface="Cambria Math"/>
                  </a:rPr>
                  <a:t>Δ</a:t>
                </a:r>
                <a:r>
                  <a:rPr lang="en-US" i="0" dirty="0" smtClean="0">
                    <a:latin typeface="Cambria Math"/>
                  </a:rPr>
                  <a:t>𝑥=7−(−5)=12</a:t>
                </a:r>
                <a:endParaRPr 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23</a:t>
            </a:fld>
            <a:endParaRPr lang="en-US"/>
          </a:p>
        </p:txBody>
      </p:sp>
    </p:spTree>
    <p:extLst>
      <p:ext uri="{BB962C8B-B14F-4D97-AF65-F5344CB8AC3E}">
        <p14:creationId xmlns:p14="http://schemas.microsoft.com/office/powerpoint/2010/main" val="208262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24</a:t>
            </a:fld>
            <a:endParaRPr lang="en-US"/>
          </a:p>
        </p:txBody>
      </p:sp>
    </p:spTree>
    <p:extLst>
      <p:ext uri="{BB962C8B-B14F-4D97-AF65-F5344CB8AC3E}">
        <p14:creationId xmlns:p14="http://schemas.microsoft.com/office/powerpoint/2010/main" val="3766595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lvl="1"/>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𝑑</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0</m:t>
                          </m:r>
                        </m:sub>
                      </m:sSub>
                    </m:oMath>
                  </m:oMathPara>
                </a14:m>
                <a:endParaRPr lang="en-US" b="0" i="1" dirty="0">
                  <a:latin typeface="Cambria Math"/>
                </a:endParaRPr>
              </a:p>
              <a:p>
                <a:pPr lvl="1"/>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𝑑</m:t>
                      </m:r>
                      <m:r>
                        <a:rPr lang="en-US" b="0" i="1" smtClean="0">
                          <a:latin typeface="Cambria Math" panose="02040503050406030204" pitchFamily="18" charset="0"/>
                        </a:rPr>
                        <m:t>=5 </m:t>
                      </m:r>
                      <m:r>
                        <a:rPr lang="en-US" b="0" i="1" smtClean="0">
                          <a:latin typeface="Cambria Math"/>
                        </a:rPr>
                        <m:t>𝑘𝑚</m:t>
                      </m:r>
                      <m:r>
                        <a:rPr lang="en-US" b="0" i="1" smtClean="0">
                          <a:latin typeface="Cambria Math" panose="02040503050406030204" pitchFamily="18" charset="0"/>
                        </a:rPr>
                        <m:t>−0</m:t>
                      </m:r>
                      <m:r>
                        <a:rPr lang="en-US" b="0" i="1" smtClean="0">
                          <a:latin typeface="Cambria Math"/>
                        </a:rPr>
                        <m:t> </m:t>
                      </m:r>
                      <m:r>
                        <a:rPr lang="en-US" b="0" i="1" smtClean="0">
                          <a:latin typeface="Cambria Math"/>
                        </a:rPr>
                        <m:t>𝑘𝑚</m:t>
                      </m:r>
                    </m:oMath>
                  </m:oMathPara>
                </a14:m>
                <a:endParaRPr lang="en-US" b="0" i="1" dirty="0">
                  <a:latin typeface="Cambria Math"/>
                </a:endParaRPr>
              </a:p>
              <a:p>
                <a:pPr lvl="1"/>
                <a14:m>
                  <m:oMathPara xmlns:m="http://schemas.openxmlformats.org/officeDocument/2006/math">
                    <m:oMathParaPr>
                      <m:jc m:val="centerGroup"/>
                    </m:oMathParaPr>
                    <m:oMath xmlns:m="http://schemas.openxmlformats.org/officeDocument/2006/math">
                      <m:r>
                        <a:rPr lang="en-US" b="0" i="1" smtClean="0">
                          <a:latin typeface="Cambria Math"/>
                        </a:rPr>
                        <m:t>5 </m:t>
                      </m:r>
                      <m:r>
                        <a:rPr lang="en-US" b="0" i="1" smtClean="0">
                          <a:latin typeface="Cambria Math"/>
                        </a:rPr>
                        <m:t>𝑘𝑚</m:t>
                      </m:r>
                    </m:oMath>
                  </m:oMathPara>
                </a14:m>
                <a:endParaRPr lang="en-US" b="0" dirty="0"/>
              </a:p>
              <a:p>
                <a:pPr lvl="1"/>
                <a:r>
                  <a:rPr lang="en-US" dirty="0"/>
                  <a:t>5 km east of your starting point</a:t>
                </a:r>
              </a:p>
              <a:p>
                <a:endParaRPr lang="en-US" dirty="0"/>
              </a:p>
              <a:p>
                <a:pPr lvl="1"/>
                <a14:m>
                  <m:oMathPara xmlns:m="http://schemas.openxmlformats.org/officeDocument/2006/math">
                    <m:oMathParaPr>
                      <m:jc m:val="centerGroup"/>
                    </m:oMathParaPr>
                    <m:oMath xmlns:m="http://schemas.openxmlformats.org/officeDocument/2006/math">
                      <m:r>
                        <a:rPr lang="en-US" b="0" i="1" smtClean="0">
                          <a:latin typeface="Cambria Math"/>
                        </a:rPr>
                        <m:t>20 </m:t>
                      </m:r>
                      <m:r>
                        <a:rPr lang="en-US" b="0" i="1" smtClean="0">
                          <a:latin typeface="Cambria Math"/>
                        </a:rPr>
                        <m:t>𝑘𝑚</m:t>
                      </m:r>
                      <m:r>
                        <a:rPr lang="en-US" b="0" i="1" smtClean="0">
                          <a:latin typeface="Cambria Math"/>
                        </a:rPr>
                        <m:t>+15 </m:t>
                      </m:r>
                      <m:r>
                        <a:rPr lang="en-US" b="0" i="1" smtClean="0">
                          <a:latin typeface="Cambria Math"/>
                        </a:rPr>
                        <m:t>𝑘𝑚</m:t>
                      </m:r>
                    </m:oMath>
                  </m:oMathPara>
                </a14:m>
                <a:endParaRPr lang="en-US" dirty="0"/>
              </a:p>
              <a:p>
                <a:pPr lvl="1"/>
                <a14:m>
                  <m:oMathPara xmlns:m="http://schemas.openxmlformats.org/officeDocument/2006/math">
                    <m:oMathParaPr>
                      <m:jc m:val="centerGroup"/>
                    </m:oMathParaPr>
                    <m:oMath xmlns:m="http://schemas.openxmlformats.org/officeDocument/2006/math">
                      <m:r>
                        <a:rPr lang="en-US" b="0" i="1" smtClean="0">
                          <a:latin typeface="Cambria Math"/>
                        </a:rPr>
                        <m:t>35 </m:t>
                      </m:r>
                      <m:r>
                        <a:rPr lang="en-US" b="0" i="1" smtClean="0">
                          <a:latin typeface="Cambria Math"/>
                        </a:rPr>
                        <m:t>𝑘𝑚</m:t>
                      </m:r>
                    </m:oMath>
                  </m:oMathPara>
                </a14:m>
                <a:endParaRPr lang="en-US" dirty="0"/>
              </a:p>
              <a:p>
                <a:endParaRPr lang="en-US" dirty="0"/>
              </a:p>
            </p:txBody>
          </p:sp>
        </mc:Choice>
        <mc:Fallback xmlns="">
          <p:sp>
            <p:nvSpPr>
              <p:cNvPr id="3" name="Notes Placeholder 2"/>
              <p:cNvSpPr>
                <a:spLocks noGrp="1"/>
              </p:cNvSpPr>
              <p:nvPr>
                <p:ph type="body" idx="1"/>
              </p:nvPr>
            </p:nvSpPr>
            <p:spPr/>
            <p:txBody>
              <a:bodyPr/>
              <a:lstStyle/>
              <a:p>
                <a:pPr lvl="1"/>
                <a:r>
                  <a:rPr lang="en-US" b="0" i="0">
                    <a:latin typeface="Cambria Math" panose="02040503050406030204" pitchFamily="18" charset="0"/>
                  </a:rPr>
                  <a:t>Δ𝑑=𝑑_𝑓−𝑑_0</a:t>
                </a:r>
                <a:endParaRPr lang="en-US" b="0" i="1" dirty="0">
                  <a:latin typeface="Cambria Math"/>
                </a:endParaRPr>
              </a:p>
              <a:p>
                <a:pPr lvl="1"/>
                <a:r>
                  <a:rPr lang="en-US" b="0" i="0">
                    <a:latin typeface="Cambria Math" panose="02040503050406030204" pitchFamily="18" charset="0"/>
                  </a:rPr>
                  <a:t>Δ𝑑=5 </a:t>
                </a:r>
                <a:r>
                  <a:rPr lang="en-US" b="0" i="0">
                    <a:latin typeface="Cambria Math"/>
                  </a:rPr>
                  <a:t>𝑘𝑚</a:t>
                </a:r>
                <a:r>
                  <a:rPr lang="en-US" b="0" i="0">
                    <a:latin typeface="Cambria Math" panose="02040503050406030204" pitchFamily="18" charset="0"/>
                  </a:rPr>
                  <a:t>−0</a:t>
                </a:r>
                <a:r>
                  <a:rPr lang="en-US" b="0" i="0">
                    <a:latin typeface="Cambria Math"/>
                  </a:rPr>
                  <a:t> 𝑘𝑚</a:t>
                </a:r>
                <a:endParaRPr lang="en-US" b="0" i="1" dirty="0">
                  <a:latin typeface="Cambria Math"/>
                </a:endParaRPr>
              </a:p>
              <a:p>
                <a:pPr lvl="1"/>
                <a:r>
                  <a:rPr lang="en-US" b="0" i="0">
                    <a:latin typeface="Cambria Math"/>
                  </a:rPr>
                  <a:t>5 𝑘𝑚</a:t>
                </a:r>
                <a:endParaRPr lang="en-US" b="0" dirty="0"/>
              </a:p>
              <a:p>
                <a:pPr lvl="1"/>
                <a:r>
                  <a:rPr lang="en-US" dirty="0"/>
                  <a:t>5 km east of your starting point</a:t>
                </a:r>
              </a:p>
              <a:p>
                <a:endParaRPr lang="en-US" dirty="0"/>
              </a:p>
              <a:p>
                <a:pPr lvl="1"/>
                <a:r>
                  <a:rPr lang="en-US" b="0" i="0">
                    <a:latin typeface="Cambria Math"/>
                  </a:rPr>
                  <a:t>20 𝑘𝑚+15 𝑘𝑚</a:t>
                </a:r>
                <a:endParaRPr lang="en-US" dirty="0"/>
              </a:p>
              <a:p>
                <a:pPr lvl="1"/>
                <a:r>
                  <a:rPr lang="en-US" b="0" i="0">
                    <a:latin typeface="Cambria Math"/>
                  </a:rPr>
                  <a:t>35 𝑘𝑚</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25</a:t>
            </a:fld>
            <a:endParaRPr lang="en-US"/>
          </a:p>
        </p:txBody>
      </p:sp>
    </p:spTree>
    <p:extLst>
      <p:ext uri="{BB962C8B-B14F-4D97-AF65-F5344CB8AC3E}">
        <p14:creationId xmlns:p14="http://schemas.microsoft.com/office/powerpoint/2010/main" val="1367783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Standards</a:t>
            </a:r>
          </a:p>
          <a:p>
            <a:r>
              <a:rPr lang="en-US" dirty="0"/>
              <a:t>M1</a:t>
            </a:r>
          </a:p>
          <a:p>
            <a:pPr marL="174708" indent="-174708">
              <a:buFont typeface="Arial" panose="020B0604020202020204" pitchFamily="34" charset="0"/>
              <a:buChar char="•"/>
            </a:pPr>
            <a:r>
              <a:rPr lang="en-US" dirty="0"/>
              <a:t>Define velocity</a:t>
            </a:r>
          </a:p>
          <a:p>
            <a:pPr marL="174708" indent="-174708">
              <a:buFont typeface="Arial" panose="020B0604020202020204" pitchFamily="34" charset="0"/>
              <a:buChar char="•"/>
            </a:pPr>
            <a:r>
              <a:rPr lang="en-US" dirty="0"/>
              <a:t>Compare vector and scalar quantities</a:t>
            </a:r>
          </a:p>
          <a:p>
            <a:r>
              <a:rPr lang="en-US" dirty="0"/>
              <a:t>M2</a:t>
            </a:r>
          </a:p>
          <a:p>
            <a:pPr marL="174708" indent="-174708">
              <a:buFont typeface="Arial" panose="020B0604020202020204" pitchFamily="34" charset="0"/>
              <a:buChar char="•"/>
            </a:pPr>
            <a:r>
              <a:rPr lang="en-US" dirty="0"/>
              <a:t>Define position-time graph</a:t>
            </a:r>
          </a:p>
          <a:p>
            <a:pPr marL="174708" indent="-174708">
              <a:buFont typeface="Arial" panose="020B0604020202020204" pitchFamily="34" charset="0"/>
              <a:buChar char="•"/>
            </a:pPr>
            <a:r>
              <a:rPr lang="en-US" dirty="0"/>
              <a:t>Interpret graphs from change in position and motion</a:t>
            </a:r>
          </a:p>
          <a:p>
            <a:pPr marL="174708" indent="-174708">
              <a:buFont typeface="Arial" panose="020B0604020202020204" pitchFamily="34" charset="0"/>
              <a:buChar char="•"/>
            </a:pPr>
            <a:r>
              <a:rPr lang="en-US" dirty="0"/>
              <a:t>Create graphs for change in position and motion</a:t>
            </a:r>
          </a:p>
          <a:p>
            <a:pPr marL="174708" indent="-174708">
              <a:buFont typeface="Arial" panose="020B0604020202020204" pitchFamily="34" charset="0"/>
              <a:buChar char="•"/>
            </a:pPr>
            <a:r>
              <a:rPr lang="en-US" dirty="0"/>
              <a:t>Use graphs to interpret slope and area form motion</a:t>
            </a:r>
          </a:p>
          <a:p>
            <a:pPr marL="174708" indent="-174708">
              <a:buFont typeface="Arial" panose="020B0604020202020204" pitchFamily="34" charset="0"/>
              <a:buChar char="•"/>
            </a:pPr>
            <a:r>
              <a:rPr lang="en-US" dirty="0"/>
              <a:t>Use graphs to characterize change in position and motion</a:t>
            </a:r>
          </a:p>
          <a:p>
            <a:pPr marL="174708" indent="-174708">
              <a:buFont typeface="Arial" panose="020B0604020202020204" pitchFamily="34" charset="0"/>
              <a:buChar char="•"/>
            </a:pPr>
            <a:endParaRPr lang="en-US" dirty="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OpenStax High School Physics 2.2-2.3</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OpenStax College Physics 2e 2.3</a:t>
            </a:r>
          </a:p>
        </p:txBody>
      </p:sp>
      <p:sp>
        <p:nvSpPr>
          <p:cNvPr id="4" name="Slide Number Placeholder 3"/>
          <p:cNvSpPr>
            <a:spLocks noGrp="1"/>
          </p:cNvSpPr>
          <p:nvPr>
            <p:ph type="sldNum" sz="quarter" idx="5"/>
          </p:nvPr>
        </p:nvSpPr>
        <p:spPr/>
        <p:txBody>
          <a:bodyPr/>
          <a:lstStyle/>
          <a:p>
            <a:fld id="{D56B13DA-43A4-4A2A-82AA-A705ACEEC1E6}" type="slidenum">
              <a:rPr lang="en-US" smtClean="0"/>
              <a:t>26</a:t>
            </a:fld>
            <a:endParaRPr lang="en-US"/>
          </a:p>
        </p:txBody>
      </p:sp>
    </p:spTree>
    <p:extLst>
      <p:ext uri="{BB962C8B-B14F-4D97-AF65-F5344CB8AC3E}">
        <p14:creationId xmlns:p14="http://schemas.microsoft.com/office/powerpoint/2010/main" val="2515434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6B13DA-43A4-4A2A-82AA-A705ACEEC1E6}" type="slidenum">
              <a:rPr lang="en-US" smtClean="0"/>
              <a:t>27</a:t>
            </a:fld>
            <a:endParaRPr lang="en-US"/>
          </a:p>
        </p:txBody>
      </p:sp>
    </p:spTree>
    <p:extLst>
      <p:ext uri="{BB962C8B-B14F-4D97-AF65-F5344CB8AC3E}">
        <p14:creationId xmlns:p14="http://schemas.microsoft.com/office/powerpoint/2010/main" val="1746262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6B13DA-43A4-4A2A-82AA-A705ACEEC1E6}" type="slidenum">
              <a:rPr lang="en-US" smtClean="0"/>
              <a:t>28</a:t>
            </a:fld>
            <a:endParaRPr lang="en-US"/>
          </a:p>
        </p:txBody>
      </p:sp>
    </p:spTree>
    <p:extLst>
      <p:ext uri="{BB962C8B-B14F-4D97-AF65-F5344CB8AC3E}">
        <p14:creationId xmlns:p14="http://schemas.microsoft.com/office/powerpoint/2010/main" val="4062491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6B13DA-43A4-4A2A-82AA-A705ACEEC1E6}" type="slidenum">
              <a:rPr lang="en-US" smtClean="0"/>
              <a:t>29</a:t>
            </a:fld>
            <a:endParaRPr lang="en-US"/>
          </a:p>
        </p:txBody>
      </p:sp>
    </p:spTree>
    <p:extLst>
      <p:ext uri="{BB962C8B-B14F-4D97-AF65-F5344CB8AC3E}">
        <p14:creationId xmlns:p14="http://schemas.microsoft.com/office/powerpoint/2010/main" val="1215407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𝑎𝑣𝑒</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𝑑𝑖𝑠𝑡𝑎𝑛𝑐𝑒</m:t>
                          </m:r>
                        </m:num>
                        <m:den>
                          <m:r>
                            <a:rPr lang="en-US" b="0" i="1" smtClean="0">
                              <a:latin typeface="Cambria Math" panose="02040503050406030204" pitchFamily="18" charset="0"/>
                            </a:rPr>
                            <m:t>𝑡𝑖𝑚𝑒</m:t>
                          </m:r>
                        </m:den>
                      </m:f>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𝑎𝑣𝑒</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2 </m:t>
                          </m:r>
                          <m:r>
                            <a:rPr lang="en-US" b="0" i="1" smtClean="0">
                              <a:latin typeface="Cambria Math" panose="02040503050406030204" pitchFamily="18" charset="0"/>
                            </a:rPr>
                            <m:t>𝑘𝑚</m:t>
                          </m:r>
                          <m:r>
                            <a:rPr lang="en-US" b="0" i="1" smtClean="0">
                              <a:latin typeface="Cambria Math" panose="02040503050406030204" pitchFamily="18" charset="0"/>
                            </a:rPr>
                            <m:t>+3 </m:t>
                          </m:r>
                          <m:r>
                            <a:rPr lang="en-US" b="0" i="1" smtClean="0">
                              <a:latin typeface="Cambria Math" panose="02040503050406030204" pitchFamily="18" charset="0"/>
                            </a:rPr>
                            <m:t>𝑘𝑚</m:t>
                          </m:r>
                        </m:num>
                        <m:den>
                          <m:r>
                            <a:rPr lang="en-US" b="0" i="1" smtClean="0">
                              <a:latin typeface="Cambria Math" panose="02040503050406030204" pitchFamily="18" charset="0"/>
                            </a:rPr>
                            <m:t>1.5 </m:t>
                          </m:r>
                          <m:r>
                            <a:rPr lang="en-US" b="0" i="1" smtClean="0">
                              <a:latin typeface="Cambria Math" panose="02040503050406030204" pitchFamily="18" charset="0"/>
                            </a:rPr>
                            <m:t>h</m:t>
                          </m:r>
                        </m:den>
                      </m:f>
                      <m:r>
                        <a:rPr lang="en-US" b="0" i="1" smtClean="0">
                          <a:latin typeface="Cambria Math" panose="02040503050406030204" pitchFamily="18" charset="0"/>
                        </a:rPr>
                        <m:t>=3.33</m:t>
                      </m:r>
                      <m:f>
                        <m:fPr>
                          <m:ctrlPr>
                            <a:rPr lang="en-US" b="0" i="1" smtClean="0">
                              <a:latin typeface="Cambria Math" panose="02040503050406030204" pitchFamily="18" charset="0"/>
                            </a:rPr>
                          </m:ctrlPr>
                        </m:fPr>
                        <m:num>
                          <m:r>
                            <a:rPr lang="en-US" b="0" i="1" smtClean="0">
                              <a:latin typeface="Cambria Math" panose="02040503050406030204" pitchFamily="18" charset="0"/>
                            </a:rPr>
                            <m:t>𝑘𝑚</m:t>
                          </m:r>
                        </m:num>
                        <m:den>
                          <m:r>
                            <a:rPr lang="en-US" b="0" i="1" smtClean="0">
                              <a:latin typeface="Cambria Math" panose="02040503050406030204" pitchFamily="18" charset="0"/>
                            </a:rPr>
                            <m:t>h</m:t>
                          </m:r>
                        </m:den>
                      </m:f>
                    </m:oMath>
                  </m:oMathPara>
                </a14:m>
                <a:endParaRPr lang="en-US"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𝑣_𝑎𝑣𝑒=𝑑𝑖𝑠𝑡𝑎𝑛𝑐𝑒/𝑡𝑖𝑚𝑒</a:t>
                </a:r>
                <a:endParaRPr lang="en-US" dirty="0"/>
              </a:p>
              <a:p>
                <a:r>
                  <a:rPr lang="en-US" b="0" i="0">
                    <a:latin typeface="Cambria Math" panose="02040503050406030204" pitchFamily="18" charset="0"/>
                  </a:rPr>
                  <a:t>𝑣_𝑎𝑣𝑒=(2 𝑘𝑚+3 𝑘𝑚)/(1.5 ℎ)=3.33 𝑘𝑚/ℎ</a:t>
                </a:r>
                <a:endParaRPr lang="en-US" dirty="0"/>
              </a:p>
            </p:txBody>
          </p:sp>
        </mc:Fallback>
      </mc:AlternateContent>
      <p:sp>
        <p:nvSpPr>
          <p:cNvPr id="4" name="Slide Number Placeholder 3"/>
          <p:cNvSpPr>
            <a:spLocks noGrp="1"/>
          </p:cNvSpPr>
          <p:nvPr>
            <p:ph type="sldNum" sz="quarter" idx="5"/>
          </p:nvPr>
        </p:nvSpPr>
        <p:spPr/>
        <p:txBody>
          <a:bodyPr/>
          <a:lstStyle/>
          <a:p>
            <a:fld id="{D56B13DA-43A4-4A2A-82AA-A705ACEEC1E6}" type="slidenum">
              <a:rPr lang="en-US" smtClean="0"/>
              <a:t>30</a:t>
            </a:fld>
            <a:endParaRPr lang="en-US"/>
          </a:p>
        </p:txBody>
      </p:sp>
    </p:spTree>
    <p:extLst>
      <p:ext uri="{BB962C8B-B14F-4D97-AF65-F5344CB8AC3E}">
        <p14:creationId xmlns:p14="http://schemas.microsoft.com/office/powerpoint/2010/main" val="2653861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𝑎𝑣𝑒</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r>
                            <a:rPr lang="en-US" b="0" i="1" smtClean="0">
                              <a:latin typeface="Cambria Math" panose="02040503050406030204" pitchFamily="18" charset="0"/>
                            </a:rPr>
                            <m:t>𝑑</m:t>
                          </m:r>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𝑎𝑣𝑒</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r>
                            <a:rPr lang="en-US" b="0" i="1" smtClean="0">
                              <a:latin typeface="Cambria Math" panose="02040503050406030204" pitchFamily="18" charset="0"/>
                            </a:rPr>
                            <m:t>𝑘𝑚</m:t>
                          </m:r>
                        </m:num>
                        <m:den>
                          <m:r>
                            <a:rPr lang="en-US" b="0" i="1" smtClean="0">
                              <a:latin typeface="Cambria Math" panose="02040503050406030204" pitchFamily="18" charset="0"/>
                            </a:rPr>
                            <m:t>1.5 </m:t>
                          </m:r>
                          <m:r>
                            <a:rPr lang="en-US" b="0" i="1" smtClean="0">
                              <a:latin typeface="Cambria Math" panose="02040503050406030204" pitchFamily="18" charset="0"/>
                            </a:rPr>
                            <m:t>h</m:t>
                          </m:r>
                        </m:den>
                      </m:f>
                      <m:r>
                        <a:rPr lang="en-US" b="0" i="1" smtClean="0">
                          <a:latin typeface="Cambria Math" panose="02040503050406030204" pitchFamily="18" charset="0"/>
                        </a:rPr>
                        <m:t>=−0.667</m:t>
                      </m:r>
                      <m:f>
                        <m:fPr>
                          <m:ctrlPr>
                            <a:rPr lang="en-US" b="0" i="1" smtClean="0">
                              <a:latin typeface="Cambria Math" panose="02040503050406030204" pitchFamily="18" charset="0"/>
                            </a:rPr>
                          </m:ctrlPr>
                        </m:fPr>
                        <m:num>
                          <m:r>
                            <a:rPr lang="en-US" b="0" i="1" smtClean="0">
                              <a:latin typeface="Cambria Math" panose="02040503050406030204" pitchFamily="18" charset="0"/>
                            </a:rPr>
                            <m:t>𝑘𝑚</m:t>
                          </m:r>
                        </m:num>
                        <m:den>
                          <m:r>
                            <a:rPr lang="en-US" b="0" i="1" smtClean="0">
                              <a:latin typeface="Cambria Math" panose="02040503050406030204" pitchFamily="18" charset="0"/>
                            </a:rPr>
                            <m:t>h</m:t>
                          </m:r>
                        </m:den>
                      </m:f>
                      <m:r>
                        <a:rPr lang="en-US" b="0" i="1" smtClean="0">
                          <a:latin typeface="Cambria Math" panose="02040503050406030204" pitchFamily="18" charset="0"/>
                        </a:rPr>
                        <m:t>=0.667</m:t>
                      </m:r>
                      <m:f>
                        <m:fPr>
                          <m:ctrlPr>
                            <a:rPr lang="en-US" b="0" i="1" smtClean="0">
                              <a:latin typeface="Cambria Math" panose="02040503050406030204" pitchFamily="18" charset="0"/>
                            </a:rPr>
                          </m:ctrlPr>
                        </m:fPr>
                        <m:num>
                          <m:r>
                            <a:rPr lang="en-US" b="0" i="1" smtClean="0">
                              <a:latin typeface="Cambria Math" panose="02040503050406030204" pitchFamily="18" charset="0"/>
                            </a:rPr>
                            <m:t>𝑘𝑚</m:t>
                          </m:r>
                        </m:num>
                        <m:den>
                          <m:r>
                            <a:rPr lang="en-US" b="0" i="1" smtClean="0">
                              <a:latin typeface="Cambria Math" panose="02040503050406030204" pitchFamily="18" charset="0"/>
                            </a:rPr>
                            <m:t>h</m:t>
                          </m:r>
                        </m:den>
                      </m:f>
                      <m:r>
                        <a:rPr lang="en-US" b="0" i="1" smtClean="0">
                          <a:latin typeface="Cambria Math" panose="02040503050406030204" pitchFamily="18" charset="0"/>
                        </a:rPr>
                        <m:t> </m:t>
                      </m:r>
                      <m:r>
                        <a:rPr lang="en-US" b="0" i="1" smtClean="0">
                          <a:latin typeface="Cambria Math" panose="02040503050406030204" pitchFamily="18" charset="0"/>
                        </a:rPr>
                        <m:t>𝑤𝑒𝑠𝑡</m:t>
                      </m:r>
                    </m:oMath>
                  </m:oMathPara>
                </a14:m>
                <a:endParaRPr lang="en-US"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𝑣_𝑎𝑣𝑒=Δ𝑑/Δ𝑡</a:t>
                </a:r>
                <a:endParaRPr lang="en-US" b="0" dirty="0"/>
              </a:p>
              <a:p>
                <a:r>
                  <a:rPr lang="en-US" b="0" i="0">
                    <a:latin typeface="Cambria Math" panose="02040503050406030204" pitchFamily="18" charset="0"/>
                  </a:rPr>
                  <a:t>𝑣_𝑎𝑣𝑒=(−1 𝑘𝑚)/(1.5 ℎ)=−0.667 𝑘𝑚/ℎ=0.667 𝑘𝑚/ℎ  𝑤𝑒𝑠𝑡</a:t>
                </a:r>
                <a:endParaRPr lang="en-US" dirty="0"/>
              </a:p>
            </p:txBody>
          </p:sp>
        </mc:Fallback>
      </mc:AlternateContent>
      <p:sp>
        <p:nvSpPr>
          <p:cNvPr id="4" name="Slide Number Placeholder 3"/>
          <p:cNvSpPr>
            <a:spLocks noGrp="1"/>
          </p:cNvSpPr>
          <p:nvPr>
            <p:ph type="sldNum" sz="quarter" idx="5"/>
          </p:nvPr>
        </p:nvSpPr>
        <p:spPr/>
        <p:txBody>
          <a:bodyPr/>
          <a:lstStyle/>
          <a:p>
            <a:fld id="{D56B13DA-43A4-4A2A-82AA-A705ACEEC1E6}" type="slidenum">
              <a:rPr lang="en-US" smtClean="0"/>
              <a:t>31</a:t>
            </a:fld>
            <a:endParaRPr lang="en-US"/>
          </a:p>
        </p:txBody>
      </p:sp>
    </p:spTree>
    <p:extLst>
      <p:ext uri="{BB962C8B-B14F-4D97-AF65-F5344CB8AC3E}">
        <p14:creationId xmlns:p14="http://schemas.microsoft.com/office/powerpoint/2010/main" val="1482317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1.1-1.3</a:t>
            </a:r>
          </a:p>
          <a:p>
            <a:r>
              <a:rPr lang="en-US" dirty="0"/>
              <a:t>OpenStax College Physics 2e 1.1-1.4</a:t>
            </a:r>
          </a:p>
        </p:txBody>
      </p:sp>
      <p:sp>
        <p:nvSpPr>
          <p:cNvPr id="4" name="Slide Number Placeholder 3"/>
          <p:cNvSpPr>
            <a:spLocks noGrp="1"/>
          </p:cNvSpPr>
          <p:nvPr>
            <p:ph type="sldNum" sz="quarter" idx="5"/>
          </p:nvPr>
        </p:nvSpPr>
        <p:spPr/>
        <p:txBody>
          <a:bodyPr/>
          <a:lstStyle/>
          <a:p>
            <a:fld id="{D56B13DA-43A4-4A2A-82AA-A705ACEEC1E6}" type="slidenum">
              <a:rPr lang="en-US" smtClean="0"/>
              <a:t>3</a:t>
            </a:fld>
            <a:endParaRPr lang="en-US"/>
          </a:p>
        </p:txBody>
      </p:sp>
    </p:spTree>
    <p:extLst>
      <p:ext uri="{BB962C8B-B14F-4D97-AF65-F5344CB8AC3E}">
        <p14:creationId xmlns:p14="http://schemas.microsoft.com/office/powerpoint/2010/main" val="2051197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𝑎𝑔𝑒</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r>
                            <a:rPr lang="en-US" b="0" i="1" smtClean="0">
                              <a:latin typeface="Cambria Math" panose="02040503050406030204" pitchFamily="18" charset="0"/>
                            </a:rPr>
                            <m:t>𝑑</m:t>
                          </m:r>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13.5</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50 </m:t>
                          </m:r>
                          <m:r>
                            <a:rPr lang="en-US" b="0" i="1" smtClean="0">
                              <a:latin typeface="Cambria Math" panose="02040503050406030204" pitchFamily="18" charset="0"/>
                            </a:rPr>
                            <m:t>𝑚</m:t>
                          </m:r>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13.5</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=50 </m:t>
                      </m:r>
                      <m:r>
                        <a:rPr lang="en-US" b="0" i="1" smtClean="0">
                          <a:latin typeface="Cambria Math" panose="02040503050406030204" pitchFamily="18" charset="0"/>
                        </a:rPr>
                        <m:t>𝑚</m:t>
                      </m:r>
                    </m:oMath>
                  </m:oMathPara>
                </a14:m>
                <a:endParaRPr lang="en-US" b="0" dirty="0"/>
              </a:p>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=3.70 </m:t>
                      </m:r>
                      <m:r>
                        <m:rPr>
                          <m:sty m:val="p"/>
                        </m:rPr>
                        <a:rPr lang="en-US" b="0" i="0" smtClean="0">
                          <a:latin typeface="Cambria Math" panose="02040503050406030204" pitchFamily="18" charset="0"/>
                        </a:rPr>
                        <m:t>s</m:t>
                      </m:r>
                    </m:oMath>
                  </m:oMathPara>
                </a14:m>
                <a:endParaRPr lang="en-US"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𝑣_𝑎𝑔𝑒=Δ𝑑/Δ𝑡</a:t>
                </a:r>
                <a:endParaRPr lang="en-US" b="0" dirty="0"/>
              </a:p>
              <a:p>
                <a:r>
                  <a:rPr lang="en-US" b="0" i="0">
                    <a:latin typeface="Cambria Math" panose="02040503050406030204" pitchFamily="18" charset="0"/>
                  </a:rPr>
                  <a:t>13.5 𝑚/𝑠=(50 𝑚)/Δ𝑡</a:t>
                </a:r>
                <a:endParaRPr lang="en-US" b="0" dirty="0"/>
              </a:p>
              <a:p>
                <a:r>
                  <a:rPr lang="en-US" b="0" i="0">
                    <a:latin typeface="Cambria Math" panose="02040503050406030204" pitchFamily="18" charset="0"/>
                  </a:rPr>
                  <a:t>13.5 𝑚/𝑠 Δ𝑡=50 𝑚</a:t>
                </a:r>
                <a:endParaRPr lang="en-US" b="0" dirty="0"/>
              </a:p>
              <a:p>
                <a:r>
                  <a:rPr lang="en-US" b="0" i="0">
                    <a:latin typeface="Cambria Math" panose="02040503050406030204" pitchFamily="18" charset="0"/>
                  </a:rPr>
                  <a:t>Δ𝑡=3.70 s</a:t>
                </a:r>
                <a:endParaRPr lang="en-US" dirty="0"/>
              </a:p>
            </p:txBody>
          </p:sp>
        </mc:Fallback>
      </mc:AlternateContent>
      <p:sp>
        <p:nvSpPr>
          <p:cNvPr id="4" name="Slide Number Placeholder 3"/>
          <p:cNvSpPr>
            <a:spLocks noGrp="1"/>
          </p:cNvSpPr>
          <p:nvPr>
            <p:ph type="sldNum" sz="quarter" idx="5"/>
          </p:nvPr>
        </p:nvSpPr>
        <p:spPr/>
        <p:txBody>
          <a:bodyPr/>
          <a:lstStyle/>
          <a:p>
            <a:fld id="{D56B13DA-43A4-4A2A-82AA-A705ACEEC1E6}" type="slidenum">
              <a:rPr lang="en-US" smtClean="0"/>
              <a:t>32</a:t>
            </a:fld>
            <a:endParaRPr lang="en-US"/>
          </a:p>
        </p:txBody>
      </p:sp>
    </p:spTree>
    <p:extLst>
      <p:ext uri="{BB962C8B-B14F-4D97-AF65-F5344CB8AC3E}">
        <p14:creationId xmlns:p14="http://schemas.microsoft.com/office/powerpoint/2010/main" val="3804737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dog moves, his position increases as time increases</a:t>
            </a:r>
          </a:p>
        </p:txBody>
      </p:sp>
      <p:sp>
        <p:nvSpPr>
          <p:cNvPr id="4" name="Slide Number Placeholder 3"/>
          <p:cNvSpPr>
            <a:spLocks noGrp="1"/>
          </p:cNvSpPr>
          <p:nvPr>
            <p:ph type="sldNum" sz="quarter" idx="5"/>
          </p:nvPr>
        </p:nvSpPr>
        <p:spPr/>
        <p:txBody>
          <a:bodyPr/>
          <a:lstStyle/>
          <a:p>
            <a:fld id="{D56B13DA-43A4-4A2A-82AA-A705ACEEC1E6}" type="slidenum">
              <a:rPr lang="en-US" smtClean="0"/>
              <a:t>33</a:t>
            </a:fld>
            <a:endParaRPr lang="en-US"/>
          </a:p>
        </p:txBody>
      </p:sp>
    </p:spTree>
    <p:extLst>
      <p:ext uri="{BB962C8B-B14F-4D97-AF65-F5344CB8AC3E}">
        <p14:creationId xmlns:p14="http://schemas.microsoft.com/office/powerpoint/2010/main" val="2435432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6B13DA-43A4-4A2A-82AA-A705ACEEC1E6}" type="slidenum">
              <a:rPr lang="en-US" smtClean="0"/>
              <a:t>34</a:t>
            </a:fld>
            <a:endParaRPr lang="en-US"/>
          </a:p>
        </p:txBody>
      </p:sp>
    </p:spTree>
    <p:extLst>
      <p:ext uri="{BB962C8B-B14F-4D97-AF65-F5344CB8AC3E}">
        <p14:creationId xmlns:p14="http://schemas.microsoft.com/office/powerpoint/2010/main" val="1963826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Find slope</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8 </m:t>
                          </m:r>
                          <m:r>
                            <a:rPr lang="en-US" b="0" i="1" smtClean="0">
                              <a:latin typeface="Cambria Math" panose="02040503050406030204" pitchFamily="18" charset="0"/>
                            </a:rPr>
                            <m:t>𝑘𝑚</m:t>
                          </m:r>
                          <m:r>
                            <a:rPr lang="en-US" b="0" i="1" smtClean="0">
                              <a:latin typeface="Cambria Math" panose="02040503050406030204" pitchFamily="18" charset="0"/>
                            </a:rPr>
                            <m:t>−2 </m:t>
                          </m:r>
                          <m:r>
                            <a:rPr lang="en-US" b="0" i="1" smtClean="0">
                              <a:latin typeface="Cambria Math" panose="02040503050406030204" pitchFamily="18" charset="0"/>
                            </a:rPr>
                            <m:t>𝑘𝑚</m:t>
                          </m:r>
                        </m:num>
                        <m:den>
                          <m:r>
                            <a:rPr lang="en-US" b="0" i="1" smtClean="0">
                              <a:latin typeface="Cambria Math" panose="02040503050406030204" pitchFamily="18" charset="0"/>
                            </a:rPr>
                            <m:t>4 </m:t>
                          </m:r>
                          <m:r>
                            <m:rPr>
                              <m:nor/>
                            </m:rPr>
                            <a:rPr lang="en-US" b="0" i="0" smtClean="0">
                              <a:latin typeface="Cambria Math" panose="02040503050406030204" pitchFamily="18" charset="0"/>
                            </a:rPr>
                            <m:t>min</m:t>
                          </m:r>
                          <m:r>
                            <a:rPr lang="en-US" b="0" i="1" smtClean="0">
                              <a:latin typeface="Cambria Math" panose="02040503050406030204" pitchFamily="18" charset="0"/>
                            </a:rPr>
                            <m:t>−0 </m:t>
                          </m:r>
                          <m:r>
                            <m:rPr>
                              <m:nor/>
                            </m:rPr>
                            <a:rPr lang="en-US" b="0" i="0" smtClean="0">
                              <a:latin typeface="Cambria Math" panose="02040503050406030204" pitchFamily="18" charset="0"/>
                            </a:rPr>
                            <m:t>min</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6 </m:t>
                          </m:r>
                          <m:r>
                            <a:rPr lang="en-US" b="0" i="1" smtClean="0">
                              <a:latin typeface="Cambria Math" panose="02040503050406030204" pitchFamily="18" charset="0"/>
                            </a:rPr>
                            <m:t>𝑘𝑚</m:t>
                          </m:r>
                        </m:num>
                        <m:den>
                          <m:r>
                            <a:rPr lang="en-US" b="0" i="1" smtClean="0">
                              <a:latin typeface="Cambria Math" panose="02040503050406030204" pitchFamily="18" charset="0"/>
                            </a:rPr>
                            <m:t>4 </m:t>
                          </m:r>
                          <m:r>
                            <m:rPr>
                              <m:nor/>
                            </m:rPr>
                            <a:rPr lang="en-US" b="0" i="0" smtClean="0">
                              <a:latin typeface="Cambria Math" panose="02040503050406030204" pitchFamily="18" charset="0"/>
                            </a:rPr>
                            <m:t>min</m:t>
                          </m:r>
                        </m:den>
                      </m:f>
                      <m:r>
                        <a:rPr lang="en-US" b="0" i="1" smtClean="0">
                          <a:latin typeface="Cambria Math" panose="02040503050406030204" pitchFamily="18" charset="0"/>
                        </a:rPr>
                        <m:t>=1.5 </m:t>
                      </m:r>
                      <m:r>
                        <a:rPr lang="en-US" b="0" i="1" smtClean="0">
                          <a:latin typeface="Cambria Math" panose="02040503050406030204" pitchFamily="18" charset="0"/>
                        </a:rPr>
                        <m:t>𝑘𝑚</m:t>
                      </m:r>
                      <m:r>
                        <a:rPr lang="en-US" b="0" i="1" smtClean="0">
                          <a:latin typeface="Cambria Math" panose="02040503050406030204" pitchFamily="18" charset="0"/>
                        </a:rPr>
                        <m:t>/</m:t>
                      </m:r>
                      <m:r>
                        <a:rPr lang="en-US" b="0" i="1" smtClean="0">
                          <a:latin typeface="Cambria Math" panose="02040503050406030204" pitchFamily="18" charset="0"/>
                        </a:rPr>
                        <m:t>𝑚𝑖𝑛</m:t>
                      </m:r>
                    </m:oMath>
                  </m:oMathPara>
                </a14:m>
                <a:endParaRPr lang="en-US" dirty="0"/>
              </a:p>
            </p:txBody>
          </p:sp>
        </mc:Choice>
        <mc:Fallback xmlns="">
          <p:sp>
            <p:nvSpPr>
              <p:cNvPr id="3" name="Notes Placeholder 2"/>
              <p:cNvSpPr>
                <a:spLocks noGrp="1"/>
              </p:cNvSpPr>
              <p:nvPr>
                <p:ph type="body" idx="1"/>
              </p:nvPr>
            </p:nvSpPr>
            <p:spPr/>
            <p:txBody>
              <a:bodyPr/>
              <a:lstStyle/>
              <a:p>
                <a:r>
                  <a:rPr lang="en-US" dirty="0"/>
                  <a:t>Find slope</a:t>
                </a:r>
              </a:p>
              <a:p>
                <a:r>
                  <a:rPr lang="en-US" b="0" i="0">
                    <a:latin typeface="Cambria Math" panose="02040503050406030204" pitchFamily="18" charset="0"/>
                  </a:rPr>
                  <a:t>𝑚=(𝑦_2−𝑦_1)/(𝑥_2−𝑥_1 )</a:t>
                </a:r>
                <a:endParaRPr lang="en-US" b="0" dirty="0"/>
              </a:p>
              <a:p>
                <a:r>
                  <a:rPr lang="en-US" b="0" i="0">
                    <a:latin typeface="Cambria Math" panose="02040503050406030204" pitchFamily="18" charset="0"/>
                  </a:rPr>
                  <a:t>𝑚=(8 𝑘𝑚−2 𝑘𝑚)/(4 "min" −0 "min" )=(6 𝑘𝑚)/(4 "min" )=1.5 𝑘𝑚/𝑚𝑖𝑛</a:t>
                </a:r>
                <a:endParaRPr lang="en-US" dirty="0"/>
              </a:p>
            </p:txBody>
          </p:sp>
        </mc:Fallback>
      </mc:AlternateContent>
      <p:sp>
        <p:nvSpPr>
          <p:cNvPr id="4" name="Slide Number Placeholder 3"/>
          <p:cNvSpPr>
            <a:spLocks noGrp="1"/>
          </p:cNvSpPr>
          <p:nvPr>
            <p:ph type="sldNum" sz="quarter" idx="5"/>
          </p:nvPr>
        </p:nvSpPr>
        <p:spPr/>
        <p:txBody>
          <a:bodyPr/>
          <a:lstStyle/>
          <a:p>
            <a:fld id="{D56B13DA-43A4-4A2A-82AA-A705ACEEC1E6}" type="slidenum">
              <a:rPr lang="en-US" smtClean="0"/>
              <a:t>35</a:t>
            </a:fld>
            <a:endParaRPr lang="en-US"/>
          </a:p>
        </p:txBody>
      </p:sp>
    </p:spTree>
    <p:extLst>
      <p:ext uri="{BB962C8B-B14F-4D97-AF65-F5344CB8AC3E}">
        <p14:creationId xmlns:p14="http://schemas.microsoft.com/office/powerpoint/2010/main" val="2353269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tangent line at </a:t>
            </a:r>
            <a:r>
              <a:rPr lang="en-US" i="1" dirty="0"/>
              <a:t>t</a:t>
            </a:r>
            <a:r>
              <a:rPr lang="en-US" i="0" dirty="0"/>
              <a:t>=3 s.</a:t>
            </a:r>
          </a:p>
          <a:p>
            <a:r>
              <a:rPr lang="en-US" i="0" dirty="0"/>
              <a:t>Find slope of the tangent line.</a:t>
            </a:r>
          </a:p>
          <a:p>
            <a:r>
              <a:rPr lang="en-US" i="0" dirty="0"/>
              <a:t>30 m/s</a:t>
            </a:r>
            <a:endParaRPr lang="en-US" dirty="0"/>
          </a:p>
        </p:txBody>
      </p:sp>
      <p:sp>
        <p:nvSpPr>
          <p:cNvPr id="4" name="Slide Number Placeholder 3"/>
          <p:cNvSpPr>
            <a:spLocks noGrp="1"/>
          </p:cNvSpPr>
          <p:nvPr>
            <p:ph type="sldNum" sz="quarter" idx="5"/>
          </p:nvPr>
        </p:nvSpPr>
        <p:spPr/>
        <p:txBody>
          <a:bodyPr/>
          <a:lstStyle/>
          <a:p>
            <a:fld id="{D56B13DA-43A4-4A2A-82AA-A705ACEEC1E6}" type="slidenum">
              <a:rPr lang="en-US" smtClean="0"/>
              <a:t>36</a:t>
            </a:fld>
            <a:endParaRPr lang="en-US"/>
          </a:p>
        </p:txBody>
      </p:sp>
    </p:spTree>
    <p:extLst>
      <p:ext uri="{BB962C8B-B14F-4D97-AF65-F5344CB8AC3E}">
        <p14:creationId xmlns:p14="http://schemas.microsoft.com/office/powerpoint/2010/main" val="1315886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Standards</a:t>
            </a:r>
          </a:p>
          <a:p>
            <a:r>
              <a:rPr lang="en-US" dirty="0"/>
              <a:t>M2</a:t>
            </a:r>
          </a:p>
          <a:p>
            <a:pPr marL="174708" indent="-174708">
              <a:buFont typeface="Arial" panose="020B0604020202020204" pitchFamily="34" charset="0"/>
              <a:buChar char="•"/>
            </a:pPr>
            <a:r>
              <a:rPr lang="en-US" dirty="0"/>
              <a:t>Define velocity-time graph</a:t>
            </a:r>
          </a:p>
          <a:p>
            <a:pPr marL="174708" indent="-174708">
              <a:buFont typeface="Arial" panose="020B0604020202020204" pitchFamily="34" charset="0"/>
              <a:buChar char="•"/>
            </a:pPr>
            <a:r>
              <a:rPr lang="en-US" dirty="0"/>
              <a:t>Interpret graphs for change in position and motion</a:t>
            </a:r>
          </a:p>
          <a:p>
            <a:pPr marL="174708" indent="-174708">
              <a:buFont typeface="Arial" panose="020B0604020202020204" pitchFamily="34" charset="0"/>
              <a:buChar char="•"/>
            </a:pPr>
            <a:r>
              <a:rPr lang="en-US" dirty="0"/>
              <a:t>Create graphs for change in position and motion</a:t>
            </a:r>
          </a:p>
          <a:p>
            <a:pPr marL="174708" indent="-174708">
              <a:buFont typeface="Arial" panose="020B0604020202020204" pitchFamily="34" charset="0"/>
              <a:buChar char="•"/>
            </a:pPr>
            <a:r>
              <a:rPr lang="en-US" dirty="0"/>
              <a:t>Use graphs to interpret the slope and area for motion</a:t>
            </a:r>
          </a:p>
          <a:p>
            <a:pPr marL="174708" indent="-174708">
              <a:buFont typeface="Arial" panose="020B0604020202020204" pitchFamily="34" charset="0"/>
              <a:buChar char="•"/>
            </a:pPr>
            <a:r>
              <a:rPr lang="en-US" dirty="0"/>
              <a:t>Use kinematics to characterize change in position and motion</a:t>
            </a:r>
          </a:p>
          <a:p>
            <a:pPr marL="174708" indent="-174708">
              <a:buFont typeface="Arial" panose="020B0604020202020204" pitchFamily="34" charset="0"/>
              <a:buChar char="•"/>
            </a:pPr>
            <a:endParaRPr lang="en-US" dirty="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OpenStax High School Physics 2.4</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OpenStax College Physics 2e 2.3, 2.8</a:t>
            </a:r>
          </a:p>
        </p:txBody>
      </p:sp>
      <p:sp>
        <p:nvSpPr>
          <p:cNvPr id="4" name="Slide Number Placeholder 3"/>
          <p:cNvSpPr>
            <a:spLocks noGrp="1"/>
          </p:cNvSpPr>
          <p:nvPr>
            <p:ph type="sldNum" sz="quarter" idx="5"/>
          </p:nvPr>
        </p:nvSpPr>
        <p:spPr/>
        <p:txBody>
          <a:bodyPr/>
          <a:lstStyle/>
          <a:p>
            <a:fld id="{D56B13DA-43A4-4A2A-82AA-A705ACEEC1E6}" type="slidenum">
              <a:rPr lang="en-US" smtClean="0"/>
              <a:t>37</a:t>
            </a:fld>
            <a:endParaRPr lang="en-US"/>
          </a:p>
        </p:txBody>
      </p:sp>
    </p:spTree>
    <p:extLst>
      <p:ext uri="{BB962C8B-B14F-4D97-AF65-F5344CB8AC3E}">
        <p14:creationId xmlns:p14="http://schemas.microsoft.com/office/powerpoint/2010/main" val="1225835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6B13DA-43A4-4A2A-82AA-A705ACEEC1E6}" type="slidenum">
              <a:rPr lang="en-US" smtClean="0"/>
              <a:t>38</a:t>
            </a:fld>
            <a:endParaRPr lang="en-US"/>
          </a:p>
        </p:txBody>
      </p:sp>
    </p:spTree>
    <p:extLst>
      <p:ext uri="{BB962C8B-B14F-4D97-AF65-F5344CB8AC3E}">
        <p14:creationId xmlns:p14="http://schemas.microsoft.com/office/powerpoint/2010/main" val="3228372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228600" indent="-228600">
                  <a:buFont typeface="+mj-lt"/>
                  <a:buAutoNum type="alphaLcPeriod"/>
                </a:pPr>
                <a:r>
                  <a:rPr lang="en-US" dirty="0"/>
                  <a:t>area: two parts upper triangle and lower rectangle.</a:t>
                </a:r>
                <a:br>
                  <a:rPr lang="en-US" dirty="0"/>
                </a:br>
                <a:r>
                  <a:rPr lang="en-US" dirty="0"/>
                  <a:t>Triangle: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𝑏h</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r>
                          <a:rPr lang="en-US" b="0" i="1" smtClean="0">
                            <a:latin typeface="Cambria Math" panose="02040503050406030204" pitchFamily="18" charset="0"/>
                          </a:rPr>
                          <m:t>30 </m:t>
                        </m:r>
                        <m:r>
                          <a:rPr lang="en-US" b="0" i="1" smtClean="0">
                            <a:latin typeface="Cambria Math" panose="02040503050406030204" pitchFamily="18" charset="0"/>
                          </a:rPr>
                          <m:t>𝑠</m:t>
                        </m:r>
                      </m:e>
                    </m:d>
                    <m:d>
                      <m:dPr>
                        <m:ctrlPr>
                          <a:rPr lang="en-US" b="0" i="1" smtClean="0">
                            <a:latin typeface="Cambria Math" panose="02040503050406030204" pitchFamily="18" charset="0"/>
                          </a:rPr>
                        </m:ctrlPr>
                      </m:dPr>
                      <m:e>
                        <m:r>
                          <a:rPr lang="en-US" b="0" i="1" smtClean="0">
                            <a:latin typeface="Cambria Math" panose="02040503050406030204" pitchFamily="18" charset="0"/>
                          </a:rPr>
                          <m:t>165</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r>
                          <a:rPr lang="en-US" b="0" i="1" smtClean="0">
                            <a:latin typeface="Cambria Math" panose="02040503050406030204" pitchFamily="18" charset="0"/>
                          </a:rPr>
                          <m:t>−15</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e>
                    </m:d>
                    <m:r>
                      <a:rPr lang="en-US" b="0" i="1" smtClean="0">
                        <a:latin typeface="Cambria Math" panose="02040503050406030204" pitchFamily="18" charset="0"/>
                      </a:rPr>
                      <m:t>=2250 </m:t>
                    </m:r>
                    <m:r>
                      <a:rPr lang="en-US" b="0" i="1" smtClean="0">
                        <a:latin typeface="Cambria Math" panose="02040503050406030204" pitchFamily="18" charset="0"/>
                      </a:rPr>
                      <m:t>𝑚</m:t>
                    </m:r>
                  </m:oMath>
                </a14:m>
                <a:br>
                  <a:rPr lang="en-US" b="0" dirty="0"/>
                </a:br>
                <a:r>
                  <a:rPr lang="en-US" b="0" dirty="0"/>
                  <a:t>Rectangle: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𝑏h</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30 </m:t>
                        </m:r>
                        <m:r>
                          <a:rPr lang="en-US" b="0" i="1" smtClean="0">
                            <a:latin typeface="Cambria Math" panose="02040503050406030204" pitchFamily="18" charset="0"/>
                          </a:rPr>
                          <m:t>𝑠</m:t>
                        </m:r>
                      </m:e>
                    </m:d>
                    <m:d>
                      <m:dPr>
                        <m:ctrlPr>
                          <a:rPr lang="en-US" b="0" i="1" smtClean="0">
                            <a:latin typeface="Cambria Math" panose="02040503050406030204" pitchFamily="18" charset="0"/>
                          </a:rPr>
                        </m:ctrlPr>
                      </m:dPr>
                      <m:e>
                        <m:r>
                          <a:rPr lang="en-US" b="0" i="1" smtClean="0">
                            <a:latin typeface="Cambria Math" panose="02040503050406030204" pitchFamily="18" charset="0"/>
                          </a:rPr>
                          <m:t>15</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e>
                    </m:d>
                    <m:r>
                      <a:rPr lang="en-US" b="0" i="1" smtClean="0">
                        <a:latin typeface="Cambria Math" panose="02040503050406030204" pitchFamily="18" charset="0"/>
                      </a:rPr>
                      <m:t>=450 </m:t>
                    </m:r>
                    <m:r>
                      <a:rPr lang="en-US" b="0" i="1" smtClean="0">
                        <a:latin typeface="Cambria Math" panose="02040503050406030204" pitchFamily="18" charset="0"/>
                      </a:rPr>
                      <m:t>𝑚</m:t>
                    </m:r>
                  </m:oMath>
                </a14:m>
                <a:br>
                  <a:rPr lang="en-US" b="0" dirty="0"/>
                </a:br>
                <a:r>
                  <a:rPr lang="en-US" b="0" dirty="0"/>
                  <a:t>Add together: </a:t>
                </a:r>
                <a14:m>
                  <m:oMath xmlns:m="http://schemas.openxmlformats.org/officeDocument/2006/math">
                    <m:r>
                      <a:rPr lang="en-US" b="0" i="1" smtClean="0">
                        <a:latin typeface="Cambria Math" panose="02040503050406030204" pitchFamily="18" charset="0"/>
                      </a:rPr>
                      <m:t>2250 </m:t>
                    </m:r>
                    <m:r>
                      <a:rPr lang="en-US" b="0" i="1" smtClean="0">
                        <a:latin typeface="Cambria Math" panose="02040503050406030204" pitchFamily="18" charset="0"/>
                      </a:rPr>
                      <m:t>𝑚</m:t>
                    </m:r>
                    <m:r>
                      <a:rPr lang="en-US" b="0" i="1" smtClean="0">
                        <a:latin typeface="Cambria Math" panose="02040503050406030204" pitchFamily="18" charset="0"/>
                      </a:rPr>
                      <m:t>+450 </m:t>
                    </m:r>
                    <m:r>
                      <a:rPr lang="en-US" b="0" i="1" smtClean="0">
                        <a:latin typeface="Cambria Math" panose="02040503050406030204" pitchFamily="18" charset="0"/>
                      </a:rPr>
                      <m:t>𝑚</m:t>
                    </m:r>
                    <m:r>
                      <a:rPr lang="en-US" b="0" i="1" smtClean="0">
                        <a:latin typeface="Cambria Math" panose="02040503050406030204" pitchFamily="18" charset="0"/>
                      </a:rPr>
                      <m:t>=2700 </m:t>
                    </m:r>
                    <m:r>
                      <a:rPr lang="en-US" b="0" i="1" smtClean="0">
                        <a:latin typeface="Cambria Math" panose="02040503050406030204" pitchFamily="18" charset="0"/>
                      </a:rPr>
                      <m:t>𝑚</m:t>
                    </m:r>
                  </m:oMath>
                </a14:m>
                <a:endParaRPr lang="en-US" b="0" dirty="0"/>
              </a:p>
              <a:p>
                <a:pPr marL="228600" indent="-228600">
                  <a:buFont typeface="+mj-lt"/>
                  <a:buAutoNum type="alphaLcPeriod"/>
                </a:pPr>
                <a:r>
                  <a:rPr lang="en-US" dirty="0"/>
                  <a:t>Slope: </a:t>
                </a: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den>
                    </m:f>
                  </m:oMath>
                </a14:m>
                <a:br>
                  <a:rPr lang="en-US" b="0" dirty="0"/>
                </a:b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165</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r>
                          <a:rPr lang="en-US" b="0" i="1" smtClean="0">
                            <a:latin typeface="Cambria Math" panose="02040503050406030204" pitchFamily="18" charset="0"/>
                          </a:rPr>
                          <m:t>−15</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num>
                      <m:den>
                        <m:r>
                          <a:rPr lang="en-US" b="0" i="1" smtClean="0">
                            <a:latin typeface="Cambria Math" panose="02040503050406030204" pitchFamily="18" charset="0"/>
                          </a:rPr>
                          <m:t>30 </m:t>
                        </m:r>
                        <m:r>
                          <a:rPr lang="en-US" b="0" i="1" smtClean="0">
                            <a:latin typeface="Cambria Math" panose="02040503050406030204" pitchFamily="18" charset="0"/>
                          </a:rPr>
                          <m:t>𝑠</m:t>
                        </m:r>
                        <m:r>
                          <a:rPr lang="en-US" b="0" i="1" smtClean="0">
                            <a:latin typeface="Cambria Math" panose="02040503050406030204" pitchFamily="18" charset="0"/>
                          </a:rPr>
                          <m:t> −0 </m:t>
                        </m:r>
                        <m:r>
                          <a:rPr lang="en-US" b="0" i="1" smtClean="0">
                            <a:latin typeface="Cambria Math" panose="02040503050406030204" pitchFamily="18" charset="0"/>
                          </a:rPr>
                          <m:t>𝑠</m:t>
                        </m:r>
                      </m:den>
                    </m:f>
                    <m:r>
                      <a:rPr lang="en-US" b="0" i="1" smtClean="0">
                        <a:latin typeface="Cambria Math" panose="02040503050406030204" pitchFamily="18" charset="0"/>
                      </a:rPr>
                      <m:t>=5</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den>
                    </m:f>
                  </m:oMath>
                </a14:m>
                <a:endParaRPr lang="en-US" b="0" dirty="0"/>
              </a:p>
              <a:p>
                <a:pPr marL="228600" indent="-228600">
                  <a:buFont typeface="+mj-lt"/>
                  <a:buAutoNum type="alphaLcPeriod"/>
                </a:pPr>
                <a:r>
                  <a:rPr lang="en-US" dirty="0"/>
                  <a:t>Read from graph. 120 m/s</a:t>
                </a:r>
              </a:p>
              <a:p>
                <a:pPr marL="228600" indent="-228600">
                  <a:buFont typeface="+mj-lt"/>
                  <a:buAutoNum type="alphaLcPeriod"/>
                </a:pPr>
                <a:r>
                  <a:rPr lang="en-US" dirty="0"/>
                  <a:t>Find mean: </a:t>
                </a:r>
                <a14:m>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panose="02040503050406030204" pitchFamily="18" charset="0"/>
                          </a:rPr>
                          <m:t>𝑣</m:t>
                        </m:r>
                      </m:e>
                    </m:ba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165</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r>
                          <a:rPr lang="en-US" b="0" i="1" smtClean="0">
                            <a:latin typeface="Cambria Math" panose="02040503050406030204" pitchFamily="18" charset="0"/>
                          </a:rPr>
                          <m:t>+15</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num>
                      <m:den>
                        <m:r>
                          <a:rPr lang="en-US" b="0" i="1" smtClean="0">
                            <a:latin typeface="Cambria Math" panose="02040503050406030204" pitchFamily="18" charset="0"/>
                          </a:rPr>
                          <m:t>2</m:t>
                        </m:r>
                      </m:den>
                    </m:f>
                    <m:r>
                      <a:rPr lang="en-US" b="0" i="1" smtClean="0">
                        <a:latin typeface="Cambria Math" panose="02040503050406030204" pitchFamily="18" charset="0"/>
                      </a:rPr>
                      <m:t>=90</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oMath>
                </a14:m>
                <a:endParaRPr lang="en-US" dirty="0"/>
              </a:p>
            </p:txBody>
          </p:sp>
        </mc:Choice>
        <mc:Fallback xmlns="">
          <p:sp>
            <p:nvSpPr>
              <p:cNvPr id="3" name="Notes Placeholder 2"/>
              <p:cNvSpPr>
                <a:spLocks noGrp="1"/>
              </p:cNvSpPr>
              <p:nvPr>
                <p:ph type="body" idx="1"/>
              </p:nvPr>
            </p:nvSpPr>
            <p:spPr/>
            <p:txBody>
              <a:bodyPr/>
              <a:lstStyle/>
              <a:p>
                <a:pPr marL="228600" indent="-228600">
                  <a:buFont typeface="+mj-lt"/>
                  <a:buAutoNum type="alphaLcPeriod"/>
                </a:pPr>
                <a:r>
                  <a:rPr lang="en-US" dirty="0"/>
                  <a:t>area: two parts upper triangle and lower rectangle.</a:t>
                </a:r>
                <a:br>
                  <a:rPr lang="en-US" dirty="0"/>
                </a:br>
                <a:r>
                  <a:rPr lang="en-US" dirty="0"/>
                  <a:t>Triangle: </a:t>
                </a:r>
                <a:r>
                  <a:rPr lang="en-US" b="0" i="0">
                    <a:latin typeface="Cambria Math" panose="02040503050406030204" pitchFamily="18" charset="0"/>
                  </a:rPr>
                  <a:t>𝐴=1/2 𝑏ℎ=1/2 (30 𝑠)(165 𝑚/𝑠−15 𝑚/𝑠)=2250 𝑚</a:t>
                </a:r>
                <a:br>
                  <a:rPr lang="en-US" b="0" dirty="0"/>
                </a:br>
                <a:r>
                  <a:rPr lang="en-US" b="0" dirty="0"/>
                  <a:t>Rectangle: </a:t>
                </a:r>
                <a:r>
                  <a:rPr lang="en-US" b="0" i="0">
                    <a:latin typeface="Cambria Math" panose="02040503050406030204" pitchFamily="18" charset="0"/>
                  </a:rPr>
                  <a:t>𝐴=𝑏ℎ=(30 𝑠)(15 𝑚/𝑠)=450 𝑚</a:t>
                </a:r>
                <a:br>
                  <a:rPr lang="en-US" b="0" dirty="0"/>
                </a:br>
                <a:r>
                  <a:rPr lang="en-US" b="0" dirty="0"/>
                  <a:t>Add together: </a:t>
                </a:r>
                <a:r>
                  <a:rPr lang="en-US" b="0" i="0">
                    <a:latin typeface="Cambria Math" panose="02040503050406030204" pitchFamily="18" charset="0"/>
                  </a:rPr>
                  <a:t>2250 𝑚+450 𝑚=2700 𝑚</a:t>
                </a:r>
                <a:endParaRPr lang="en-US" b="0" dirty="0"/>
              </a:p>
              <a:p>
                <a:pPr marL="228600" indent="-228600">
                  <a:buFont typeface="+mj-lt"/>
                  <a:buAutoNum type="alphaLcPeriod"/>
                </a:pPr>
                <a:r>
                  <a:rPr lang="en-US" dirty="0"/>
                  <a:t>Slope: </a:t>
                </a:r>
                <a:r>
                  <a:rPr lang="en-US" b="0" i="0">
                    <a:latin typeface="Cambria Math" panose="02040503050406030204" pitchFamily="18" charset="0"/>
                  </a:rPr>
                  <a:t>𝑚=(𝑦_2−𝑦_1)/(𝑥_2−𝑥_1 )</a:t>
                </a:r>
                <a:br>
                  <a:rPr lang="en-US" b="0" dirty="0"/>
                </a:br>
                <a:r>
                  <a:rPr lang="en-US" b="0" i="0">
                    <a:latin typeface="Cambria Math" panose="02040503050406030204" pitchFamily="18" charset="0"/>
                  </a:rPr>
                  <a:t>𝑎=(165 𝑚/𝑠−15 𝑚/𝑠)/(30 𝑠 −0 𝑠)=5 𝑚/𝑠^2 </a:t>
                </a:r>
                <a:endParaRPr lang="en-US" b="0" dirty="0"/>
              </a:p>
              <a:p>
                <a:pPr marL="228600" indent="-228600">
                  <a:buFont typeface="+mj-lt"/>
                  <a:buAutoNum type="alphaLcPeriod"/>
                </a:pPr>
                <a:r>
                  <a:rPr lang="en-US" dirty="0"/>
                  <a:t>Read from graph. 120 m/s</a:t>
                </a:r>
              </a:p>
              <a:p>
                <a:pPr marL="228600" indent="-228600">
                  <a:buFont typeface="+mj-lt"/>
                  <a:buAutoNum type="alphaLcPeriod"/>
                </a:pPr>
                <a:r>
                  <a:rPr lang="en-US" dirty="0"/>
                  <a:t>Find mean: </a:t>
                </a:r>
                <a:r>
                  <a:rPr lang="en-US" b="0" i="0">
                    <a:latin typeface="Cambria Math" panose="02040503050406030204" pitchFamily="18" charset="0"/>
                  </a:rPr>
                  <a:t>¯𝑣=(165 𝑚/𝑠+15 𝑚/𝑠)/2=90 𝑚/𝑠</a:t>
                </a:r>
                <a:endParaRPr lang="en-US" dirty="0"/>
              </a:p>
            </p:txBody>
          </p:sp>
        </mc:Fallback>
      </mc:AlternateContent>
      <p:sp>
        <p:nvSpPr>
          <p:cNvPr id="4" name="Slide Number Placeholder 3"/>
          <p:cNvSpPr>
            <a:spLocks noGrp="1"/>
          </p:cNvSpPr>
          <p:nvPr>
            <p:ph type="sldNum" sz="quarter" idx="5"/>
          </p:nvPr>
        </p:nvSpPr>
        <p:spPr/>
        <p:txBody>
          <a:bodyPr/>
          <a:lstStyle/>
          <a:p>
            <a:fld id="{D56B13DA-43A4-4A2A-82AA-A705ACEEC1E6}" type="slidenum">
              <a:rPr lang="en-US" smtClean="0"/>
              <a:t>39</a:t>
            </a:fld>
            <a:endParaRPr lang="en-US"/>
          </a:p>
        </p:txBody>
      </p:sp>
    </p:spTree>
    <p:extLst>
      <p:ext uri="{BB962C8B-B14F-4D97-AF65-F5344CB8AC3E}">
        <p14:creationId xmlns:p14="http://schemas.microsoft.com/office/powerpoint/2010/main" val="2687545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228600" indent="-228600">
                  <a:buFont typeface="+mj-lt"/>
                  <a:buAutoNum type="alphaLcPeriod"/>
                </a:pPr>
                <a:r>
                  <a:rPr lang="en-US" sz="1200" b="0" kern="1200" dirty="0">
                    <a:solidFill>
                      <a:schemeClr val="tx1"/>
                    </a:solidFill>
                    <a:effectLst/>
                    <a:latin typeface="+mn-lt"/>
                    <a:ea typeface="+mn-ea"/>
                    <a:cs typeface="+mn-cs"/>
                  </a:rPr>
                  <a:t>Area: estimate with 2 triangles (from 0 to 10s and 10-20s) and 2 rectangles</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Triangle (0-10s): </a:t>
                </a:r>
                <a14:m>
                  <m:oMath xmlns:m="http://schemas.openxmlformats.org/officeDocument/2006/math">
                    <m:r>
                      <a:rPr lang="en-US" sz="1200" b="0" i="1" kern="1200">
                        <a:solidFill>
                          <a:schemeClr val="tx1"/>
                        </a:solidFill>
                        <a:effectLst/>
                        <a:latin typeface="Cambria Math" panose="02040503050406030204" pitchFamily="18" charset="0"/>
                        <a:ea typeface="+mn-ea"/>
                        <a:cs typeface="+mn-cs"/>
                      </a:rPr>
                      <m:t>𝐴</m:t>
                    </m:r>
                    <m:r>
                      <a:rPr lang="en-US" sz="1200" b="0" kern="1200">
                        <a:solidFill>
                          <a:schemeClr val="tx1"/>
                        </a:solidFill>
                        <a:effectLst/>
                        <a:latin typeface="Cambria Math" panose="02040503050406030204" pitchFamily="18" charset="0"/>
                        <a:ea typeface="+mn-ea"/>
                        <a:cs typeface="+mn-cs"/>
                      </a:rPr>
                      <m:t>=</m:t>
                    </m:r>
                    <m:f>
                      <m:fPr>
                        <m:ctrlPr>
                          <a:rPr lang="en-US" sz="1200" b="0" i="1" kern="1200">
                            <a:solidFill>
                              <a:schemeClr val="tx1"/>
                            </a:solidFill>
                            <a:effectLst/>
                            <a:latin typeface="Cambria Math" panose="02040503050406030204" pitchFamily="18" charset="0"/>
                            <a:ea typeface="+mn-ea"/>
                            <a:cs typeface="+mn-cs"/>
                          </a:rPr>
                        </m:ctrlPr>
                      </m:fPr>
                      <m:num>
                        <m:r>
                          <a:rPr lang="en-US" sz="1200" b="0" i="1" kern="1200">
                            <a:solidFill>
                              <a:schemeClr val="tx1"/>
                            </a:solidFill>
                            <a:effectLst/>
                            <a:latin typeface="Cambria Math" panose="02040503050406030204" pitchFamily="18" charset="0"/>
                            <a:ea typeface="+mn-ea"/>
                            <a:cs typeface="+mn-cs"/>
                          </a:rPr>
                          <m:t>1</m:t>
                        </m:r>
                      </m:num>
                      <m:den>
                        <m:r>
                          <a:rPr lang="en-US" sz="1200" b="0" i="1" kern="1200">
                            <a:solidFill>
                              <a:schemeClr val="tx1"/>
                            </a:solidFill>
                            <a:effectLst/>
                            <a:latin typeface="Cambria Math" panose="02040503050406030204" pitchFamily="18" charset="0"/>
                            <a:ea typeface="+mn-ea"/>
                            <a:cs typeface="+mn-cs"/>
                          </a:rPr>
                          <m:t>2</m:t>
                        </m:r>
                      </m:den>
                    </m:f>
                    <m:r>
                      <a:rPr lang="en-US" sz="1200" b="0" i="1" kern="1200">
                        <a:solidFill>
                          <a:schemeClr val="tx1"/>
                        </a:solidFill>
                        <a:effectLst/>
                        <a:latin typeface="Cambria Math" panose="02040503050406030204" pitchFamily="18" charset="0"/>
                        <a:ea typeface="+mn-ea"/>
                        <a:cs typeface="+mn-cs"/>
                      </a:rPr>
                      <m:t>𝑏h</m:t>
                    </m:r>
                    <m:r>
                      <a:rPr lang="en-US" sz="1200" b="0" kern="1200">
                        <a:solidFill>
                          <a:schemeClr val="tx1"/>
                        </a:solidFill>
                        <a:effectLst/>
                        <a:latin typeface="Cambria Math" panose="02040503050406030204" pitchFamily="18" charset="0"/>
                        <a:ea typeface="+mn-ea"/>
                        <a:cs typeface="+mn-cs"/>
                      </a:rPr>
                      <m:t>=</m:t>
                    </m:r>
                    <m:f>
                      <m:fPr>
                        <m:ctrlPr>
                          <a:rPr lang="en-US" sz="1200" b="0" i="1" kern="1200">
                            <a:solidFill>
                              <a:schemeClr val="tx1"/>
                            </a:solidFill>
                            <a:effectLst/>
                            <a:latin typeface="Cambria Math" panose="02040503050406030204" pitchFamily="18" charset="0"/>
                            <a:ea typeface="+mn-ea"/>
                            <a:cs typeface="+mn-cs"/>
                          </a:rPr>
                        </m:ctrlPr>
                      </m:fPr>
                      <m:num>
                        <m:r>
                          <a:rPr lang="en-US" sz="1200" b="0" i="1" kern="1200">
                            <a:solidFill>
                              <a:schemeClr val="tx1"/>
                            </a:solidFill>
                            <a:effectLst/>
                            <a:latin typeface="Cambria Math" panose="02040503050406030204" pitchFamily="18" charset="0"/>
                            <a:ea typeface="+mn-ea"/>
                            <a:cs typeface="+mn-cs"/>
                          </a:rPr>
                          <m:t>1</m:t>
                        </m:r>
                      </m:num>
                      <m:den>
                        <m:r>
                          <a:rPr lang="en-US" sz="1200" b="0" i="1" kern="1200">
                            <a:solidFill>
                              <a:schemeClr val="tx1"/>
                            </a:solidFill>
                            <a:effectLst/>
                            <a:latin typeface="Cambria Math" panose="02040503050406030204" pitchFamily="18" charset="0"/>
                            <a:ea typeface="+mn-ea"/>
                            <a:cs typeface="+mn-cs"/>
                          </a:rPr>
                          <m:t>2</m:t>
                        </m:r>
                      </m:den>
                    </m:f>
                    <m:d>
                      <m:dPr>
                        <m:ctrlPr>
                          <a:rPr lang="en-US" sz="1200" b="0" i="1" kern="1200">
                            <a:solidFill>
                              <a:schemeClr val="tx1"/>
                            </a:solidFill>
                            <a:effectLst/>
                            <a:latin typeface="Cambria Math" panose="02040503050406030204" pitchFamily="18" charset="0"/>
                            <a:ea typeface="+mn-ea"/>
                            <a:cs typeface="+mn-cs"/>
                          </a:rPr>
                        </m:ctrlPr>
                      </m:dPr>
                      <m:e>
                        <m:r>
                          <a:rPr lang="en-US" sz="1200" b="0" i="1" kern="1200">
                            <a:solidFill>
                              <a:schemeClr val="tx1"/>
                            </a:solidFill>
                            <a:effectLst/>
                            <a:latin typeface="Cambria Math" panose="02040503050406030204" pitchFamily="18" charset="0"/>
                            <a:ea typeface="+mn-ea"/>
                            <a:cs typeface="+mn-cs"/>
                          </a:rPr>
                          <m:t>10 </m:t>
                        </m:r>
                        <m:r>
                          <a:rPr lang="en-US" sz="1200" b="0" i="1" kern="1200">
                            <a:solidFill>
                              <a:schemeClr val="tx1"/>
                            </a:solidFill>
                            <a:effectLst/>
                            <a:latin typeface="Cambria Math" panose="02040503050406030204" pitchFamily="18" charset="0"/>
                            <a:ea typeface="+mn-ea"/>
                            <a:cs typeface="+mn-cs"/>
                          </a:rPr>
                          <m:t>𝑠</m:t>
                        </m:r>
                      </m:e>
                    </m:d>
                    <m:d>
                      <m:dPr>
                        <m:ctrlPr>
                          <a:rPr lang="en-US" sz="1200" b="0" i="1" kern="1200">
                            <a:solidFill>
                              <a:schemeClr val="tx1"/>
                            </a:solidFill>
                            <a:effectLst/>
                            <a:latin typeface="Cambria Math" panose="02040503050406030204" pitchFamily="18" charset="0"/>
                            <a:ea typeface="+mn-ea"/>
                            <a:cs typeface="+mn-cs"/>
                          </a:rPr>
                        </m:ctrlPr>
                      </m:dPr>
                      <m:e>
                        <m:r>
                          <a:rPr lang="en-US" sz="1200" b="0" i="1" kern="1200">
                            <a:solidFill>
                              <a:schemeClr val="tx1"/>
                            </a:solidFill>
                            <a:effectLst/>
                            <a:latin typeface="Cambria Math" panose="02040503050406030204" pitchFamily="18" charset="0"/>
                            <a:ea typeface="+mn-ea"/>
                            <a:cs typeface="+mn-cs"/>
                          </a:rPr>
                          <m:t>210</m:t>
                        </m:r>
                        <m:f>
                          <m:fPr>
                            <m:ctrlPr>
                              <a:rPr lang="en-US" sz="1200" b="0" i="1" kern="1200">
                                <a:solidFill>
                                  <a:schemeClr val="tx1"/>
                                </a:solidFill>
                                <a:effectLst/>
                                <a:latin typeface="Cambria Math" panose="02040503050406030204" pitchFamily="18" charset="0"/>
                                <a:ea typeface="+mn-ea"/>
                                <a:cs typeface="+mn-cs"/>
                              </a:rPr>
                            </m:ctrlPr>
                          </m:fPr>
                          <m:num>
                            <m:r>
                              <a:rPr lang="en-US" sz="1200" b="0" i="1" kern="1200">
                                <a:solidFill>
                                  <a:schemeClr val="tx1"/>
                                </a:solidFill>
                                <a:effectLst/>
                                <a:latin typeface="Cambria Math" panose="02040503050406030204" pitchFamily="18" charset="0"/>
                                <a:ea typeface="+mn-ea"/>
                                <a:cs typeface="+mn-cs"/>
                              </a:rPr>
                              <m:t>𝑚</m:t>
                            </m:r>
                          </m:num>
                          <m:den>
                            <m:r>
                              <a:rPr lang="en-US" sz="1200" b="0" i="1" kern="1200">
                                <a:solidFill>
                                  <a:schemeClr val="tx1"/>
                                </a:solidFill>
                                <a:effectLst/>
                                <a:latin typeface="Cambria Math" panose="02040503050406030204" pitchFamily="18" charset="0"/>
                                <a:ea typeface="+mn-ea"/>
                                <a:cs typeface="+mn-cs"/>
                              </a:rPr>
                              <m:t>𝑠</m:t>
                            </m:r>
                          </m:den>
                        </m:f>
                        <m:r>
                          <a:rPr lang="en-US" sz="1200" b="0" i="1" kern="1200">
                            <a:solidFill>
                              <a:schemeClr val="tx1"/>
                            </a:solidFill>
                            <a:effectLst/>
                            <a:latin typeface="Cambria Math" panose="02040503050406030204" pitchFamily="18" charset="0"/>
                            <a:ea typeface="+mn-ea"/>
                            <a:cs typeface="+mn-cs"/>
                          </a:rPr>
                          <m:t>−165</m:t>
                        </m:r>
                        <m:f>
                          <m:fPr>
                            <m:ctrlPr>
                              <a:rPr lang="en-US" sz="1200" b="0" i="1" kern="1200">
                                <a:solidFill>
                                  <a:schemeClr val="tx1"/>
                                </a:solidFill>
                                <a:effectLst/>
                                <a:latin typeface="Cambria Math" panose="02040503050406030204" pitchFamily="18" charset="0"/>
                                <a:ea typeface="+mn-ea"/>
                                <a:cs typeface="+mn-cs"/>
                              </a:rPr>
                            </m:ctrlPr>
                          </m:fPr>
                          <m:num>
                            <m:r>
                              <a:rPr lang="en-US" sz="1200" b="0" i="1" kern="1200">
                                <a:solidFill>
                                  <a:schemeClr val="tx1"/>
                                </a:solidFill>
                                <a:effectLst/>
                                <a:latin typeface="Cambria Math" panose="02040503050406030204" pitchFamily="18" charset="0"/>
                                <a:ea typeface="+mn-ea"/>
                                <a:cs typeface="+mn-cs"/>
                              </a:rPr>
                              <m:t>𝑚</m:t>
                            </m:r>
                          </m:num>
                          <m:den>
                            <m:r>
                              <a:rPr lang="en-US" sz="1200" b="0" i="1" kern="1200">
                                <a:solidFill>
                                  <a:schemeClr val="tx1"/>
                                </a:solidFill>
                                <a:effectLst/>
                                <a:latin typeface="Cambria Math" panose="02040503050406030204" pitchFamily="18" charset="0"/>
                                <a:ea typeface="+mn-ea"/>
                                <a:cs typeface="+mn-cs"/>
                              </a:rPr>
                              <m:t>𝑠</m:t>
                            </m:r>
                          </m:den>
                        </m:f>
                      </m:e>
                    </m:d>
                    <m:r>
                      <a:rPr lang="en-US" sz="1200" b="0" kern="1200">
                        <a:solidFill>
                          <a:schemeClr val="tx1"/>
                        </a:solidFill>
                        <a:effectLst/>
                        <a:latin typeface="Cambria Math" panose="02040503050406030204" pitchFamily="18" charset="0"/>
                        <a:ea typeface="+mn-ea"/>
                        <a:cs typeface="+mn-cs"/>
                      </a:rPr>
                      <m:t>=</m:t>
                    </m:r>
                    <m:r>
                      <a:rPr lang="en-US" sz="1200" b="0" i="1" kern="1200">
                        <a:solidFill>
                          <a:schemeClr val="tx1"/>
                        </a:solidFill>
                        <a:effectLst/>
                        <a:latin typeface="Cambria Math" panose="02040503050406030204" pitchFamily="18" charset="0"/>
                        <a:ea typeface="+mn-ea"/>
                        <a:cs typeface="+mn-cs"/>
                      </a:rPr>
                      <m:t>225 </m:t>
                    </m:r>
                    <m:r>
                      <a:rPr lang="en-US" sz="1200" b="0" i="1" kern="1200">
                        <a:solidFill>
                          <a:schemeClr val="tx1"/>
                        </a:solidFill>
                        <a:effectLst/>
                        <a:latin typeface="Cambria Math" panose="02040503050406030204" pitchFamily="18" charset="0"/>
                        <a:ea typeface="+mn-ea"/>
                        <a:cs typeface="+mn-cs"/>
                      </a:rPr>
                      <m:t>𝑚</m:t>
                    </m:r>
                  </m:oMath>
                </a14:m>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Triangle (10-20s): </a:t>
                </a:r>
                <a14:m>
                  <m:oMath xmlns:m="http://schemas.openxmlformats.org/officeDocument/2006/math">
                    <m:r>
                      <a:rPr lang="en-US" sz="1200" b="0" i="1" kern="1200">
                        <a:solidFill>
                          <a:schemeClr val="tx1"/>
                        </a:solidFill>
                        <a:effectLst/>
                        <a:latin typeface="Cambria Math" panose="02040503050406030204" pitchFamily="18" charset="0"/>
                        <a:ea typeface="+mn-ea"/>
                        <a:cs typeface="+mn-cs"/>
                      </a:rPr>
                      <m:t>𝐴</m:t>
                    </m:r>
                    <m:r>
                      <a:rPr lang="en-US" sz="1200" b="0" kern="1200">
                        <a:solidFill>
                          <a:schemeClr val="tx1"/>
                        </a:solidFill>
                        <a:effectLst/>
                        <a:latin typeface="Cambria Math" panose="02040503050406030204" pitchFamily="18" charset="0"/>
                        <a:ea typeface="+mn-ea"/>
                        <a:cs typeface="+mn-cs"/>
                      </a:rPr>
                      <m:t>=</m:t>
                    </m:r>
                    <m:f>
                      <m:fPr>
                        <m:ctrlPr>
                          <a:rPr lang="en-US" sz="1200" b="0" i="1" kern="1200">
                            <a:solidFill>
                              <a:schemeClr val="tx1"/>
                            </a:solidFill>
                            <a:effectLst/>
                            <a:latin typeface="Cambria Math" panose="02040503050406030204" pitchFamily="18" charset="0"/>
                            <a:ea typeface="+mn-ea"/>
                            <a:cs typeface="+mn-cs"/>
                          </a:rPr>
                        </m:ctrlPr>
                      </m:fPr>
                      <m:num>
                        <m:r>
                          <a:rPr lang="en-US" sz="1200" b="0" i="1" kern="1200">
                            <a:solidFill>
                              <a:schemeClr val="tx1"/>
                            </a:solidFill>
                            <a:effectLst/>
                            <a:latin typeface="Cambria Math" panose="02040503050406030204" pitchFamily="18" charset="0"/>
                            <a:ea typeface="+mn-ea"/>
                            <a:cs typeface="+mn-cs"/>
                          </a:rPr>
                          <m:t>1</m:t>
                        </m:r>
                      </m:num>
                      <m:den>
                        <m:r>
                          <a:rPr lang="en-US" sz="1200" b="0" i="1" kern="1200">
                            <a:solidFill>
                              <a:schemeClr val="tx1"/>
                            </a:solidFill>
                            <a:effectLst/>
                            <a:latin typeface="Cambria Math" panose="02040503050406030204" pitchFamily="18" charset="0"/>
                            <a:ea typeface="+mn-ea"/>
                            <a:cs typeface="+mn-cs"/>
                          </a:rPr>
                          <m:t>2</m:t>
                        </m:r>
                      </m:den>
                    </m:f>
                    <m:r>
                      <a:rPr lang="en-US" sz="1200" b="0" i="1" kern="1200">
                        <a:solidFill>
                          <a:schemeClr val="tx1"/>
                        </a:solidFill>
                        <a:effectLst/>
                        <a:latin typeface="Cambria Math" panose="02040503050406030204" pitchFamily="18" charset="0"/>
                        <a:ea typeface="+mn-ea"/>
                        <a:cs typeface="+mn-cs"/>
                      </a:rPr>
                      <m:t>𝑏h</m:t>
                    </m:r>
                    <m:r>
                      <a:rPr lang="en-US" sz="1200" b="0" kern="1200">
                        <a:solidFill>
                          <a:schemeClr val="tx1"/>
                        </a:solidFill>
                        <a:effectLst/>
                        <a:latin typeface="Cambria Math" panose="02040503050406030204" pitchFamily="18" charset="0"/>
                        <a:ea typeface="+mn-ea"/>
                        <a:cs typeface="+mn-cs"/>
                      </a:rPr>
                      <m:t>=</m:t>
                    </m:r>
                    <m:f>
                      <m:fPr>
                        <m:ctrlPr>
                          <a:rPr lang="en-US" sz="1200" b="0" i="1" kern="1200">
                            <a:solidFill>
                              <a:schemeClr val="tx1"/>
                            </a:solidFill>
                            <a:effectLst/>
                            <a:latin typeface="Cambria Math" panose="02040503050406030204" pitchFamily="18" charset="0"/>
                            <a:ea typeface="+mn-ea"/>
                            <a:cs typeface="+mn-cs"/>
                          </a:rPr>
                        </m:ctrlPr>
                      </m:fPr>
                      <m:num>
                        <m:r>
                          <a:rPr lang="en-US" sz="1200" b="0" i="1" kern="1200">
                            <a:solidFill>
                              <a:schemeClr val="tx1"/>
                            </a:solidFill>
                            <a:effectLst/>
                            <a:latin typeface="Cambria Math" panose="02040503050406030204" pitchFamily="18" charset="0"/>
                            <a:ea typeface="+mn-ea"/>
                            <a:cs typeface="+mn-cs"/>
                          </a:rPr>
                          <m:t>1</m:t>
                        </m:r>
                      </m:num>
                      <m:den>
                        <m:r>
                          <a:rPr lang="en-US" sz="1200" b="0" i="1" kern="1200">
                            <a:solidFill>
                              <a:schemeClr val="tx1"/>
                            </a:solidFill>
                            <a:effectLst/>
                            <a:latin typeface="Cambria Math" panose="02040503050406030204" pitchFamily="18" charset="0"/>
                            <a:ea typeface="+mn-ea"/>
                            <a:cs typeface="+mn-cs"/>
                          </a:rPr>
                          <m:t>2</m:t>
                        </m:r>
                      </m:den>
                    </m:f>
                    <m:d>
                      <m:dPr>
                        <m:ctrlPr>
                          <a:rPr lang="en-US" sz="1200" b="0" i="1" kern="1200">
                            <a:solidFill>
                              <a:schemeClr val="tx1"/>
                            </a:solidFill>
                            <a:effectLst/>
                            <a:latin typeface="Cambria Math" panose="02040503050406030204" pitchFamily="18" charset="0"/>
                            <a:ea typeface="+mn-ea"/>
                            <a:cs typeface="+mn-cs"/>
                          </a:rPr>
                        </m:ctrlPr>
                      </m:dPr>
                      <m:e>
                        <m:r>
                          <a:rPr lang="en-US" sz="1200" b="0" i="1" kern="1200">
                            <a:solidFill>
                              <a:schemeClr val="tx1"/>
                            </a:solidFill>
                            <a:effectLst/>
                            <a:latin typeface="Cambria Math" panose="02040503050406030204" pitchFamily="18" charset="0"/>
                            <a:ea typeface="+mn-ea"/>
                            <a:cs typeface="+mn-cs"/>
                          </a:rPr>
                          <m:t>10 </m:t>
                        </m:r>
                        <m:r>
                          <a:rPr lang="en-US" sz="1200" b="0" i="1" kern="1200">
                            <a:solidFill>
                              <a:schemeClr val="tx1"/>
                            </a:solidFill>
                            <a:effectLst/>
                            <a:latin typeface="Cambria Math" panose="02040503050406030204" pitchFamily="18" charset="0"/>
                            <a:ea typeface="+mn-ea"/>
                            <a:cs typeface="+mn-cs"/>
                          </a:rPr>
                          <m:t>𝑠</m:t>
                        </m:r>
                      </m:e>
                    </m:d>
                    <m:d>
                      <m:dPr>
                        <m:ctrlPr>
                          <a:rPr lang="en-US" sz="1200" b="0" i="1" kern="1200">
                            <a:solidFill>
                              <a:schemeClr val="tx1"/>
                            </a:solidFill>
                            <a:effectLst/>
                            <a:latin typeface="Cambria Math" panose="02040503050406030204" pitchFamily="18" charset="0"/>
                            <a:ea typeface="+mn-ea"/>
                            <a:cs typeface="+mn-cs"/>
                          </a:rPr>
                        </m:ctrlPr>
                      </m:dPr>
                      <m:e>
                        <m:r>
                          <a:rPr lang="en-US" sz="1200" b="0" i="1" kern="1200">
                            <a:solidFill>
                              <a:schemeClr val="tx1"/>
                            </a:solidFill>
                            <a:effectLst/>
                            <a:latin typeface="Cambria Math" panose="02040503050406030204" pitchFamily="18" charset="0"/>
                            <a:ea typeface="+mn-ea"/>
                            <a:cs typeface="+mn-cs"/>
                          </a:rPr>
                          <m:t>230</m:t>
                        </m:r>
                        <m:f>
                          <m:fPr>
                            <m:ctrlPr>
                              <a:rPr lang="en-US" sz="1200" b="0" i="1" kern="1200">
                                <a:solidFill>
                                  <a:schemeClr val="tx1"/>
                                </a:solidFill>
                                <a:effectLst/>
                                <a:latin typeface="Cambria Math" panose="02040503050406030204" pitchFamily="18" charset="0"/>
                                <a:ea typeface="+mn-ea"/>
                                <a:cs typeface="+mn-cs"/>
                              </a:rPr>
                            </m:ctrlPr>
                          </m:fPr>
                          <m:num>
                            <m:r>
                              <a:rPr lang="en-US" sz="1200" b="0" i="1" kern="1200">
                                <a:solidFill>
                                  <a:schemeClr val="tx1"/>
                                </a:solidFill>
                                <a:effectLst/>
                                <a:latin typeface="Cambria Math" panose="02040503050406030204" pitchFamily="18" charset="0"/>
                                <a:ea typeface="+mn-ea"/>
                                <a:cs typeface="+mn-cs"/>
                              </a:rPr>
                              <m:t>𝑚</m:t>
                            </m:r>
                          </m:num>
                          <m:den>
                            <m:r>
                              <a:rPr lang="en-US" sz="1200" b="0" i="1" kern="1200">
                                <a:solidFill>
                                  <a:schemeClr val="tx1"/>
                                </a:solidFill>
                                <a:effectLst/>
                                <a:latin typeface="Cambria Math" panose="02040503050406030204" pitchFamily="18" charset="0"/>
                                <a:ea typeface="+mn-ea"/>
                                <a:cs typeface="+mn-cs"/>
                              </a:rPr>
                              <m:t>𝑠</m:t>
                            </m:r>
                          </m:den>
                        </m:f>
                        <m:r>
                          <a:rPr lang="en-US" sz="1200" b="0" i="1" kern="1200">
                            <a:solidFill>
                              <a:schemeClr val="tx1"/>
                            </a:solidFill>
                            <a:effectLst/>
                            <a:latin typeface="Cambria Math" panose="02040503050406030204" pitchFamily="18" charset="0"/>
                            <a:ea typeface="+mn-ea"/>
                            <a:cs typeface="+mn-cs"/>
                          </a:rPr>
                          <m:t>−210</m:t>
                        </m:r>
                        <m:f>
                          <m:fPr>
                            <m:ctrlPr>
                              <a:rPr lang="en-US" sz="1200" b="0" i="1" kern="1200">
                                <a:solidFill>
                                  <a:schemeClr val="tx1"/>
                                </a:solidFill>
                                <a:effectLst/>
                                <a:latin typeface="Cambria Math" panose="02040503050406030204" pitchFamily="18" charset="0"/>
                                <a:ea typeface="+mn-ea"/>
                                <a:cs typeface="+mn-cs"/>
                              </a:rPr>
                            </m:ctrlPr>
                          </m:fPr>
                          <m:num>
                            <m:r>
                              <a:rPr lang="en-US" sz="1200" b="0" i="1" kern="1200">
                                <a:solidFill>
                                  <a:schemeClr val="tx1"/>
                                </a:solidFill>
                                <a:effectLst/>
                                <a:latin typeface="Cambria Math" panose="02040503050406030204" pitchFamily="18" charset="0"/>
                                <a:ea typeface="+mn-ea"/>
                                <a:cs typeface="+mn-cs"/>
                              </a:rPr>
                              <m:t>𝑚</m:t>
                            </m:r>
                          </m:num>
                          <m:den>
                            <m:r>
                              <a:rPr lang="en-US" sz="1200" b="0" i="1" kern="1200">
                                <a:solidFill>
                                  <a:schemeClr val="tx1"/>
                                </a:solidFill>
                                <a:effectLst/>
                                <a:latin typeface="Cambria Math" panose="02040503050406030204" pitchFamily="18" charset="0"/>
                                <a:ea typeface="+mn-ea"/>
                                <a:cs typeface="+mn-cs"/>
                              </a:rPr>
                              <m:t>𝑠</m:t>
                            </m:r>
                          </m:den>
                        </m:f>
                      </m:e>
                    </m:d>
                    <m:r>
                      <a:rPr lang="en-US" sz="1200" b="0" kern="1200">
                        <a:solidFill>
                          <a:schemeClr val="tx1"/>
                        </a:solidFill>
                        <a:effectLst/>
                        <a:latin typeface="Cambria Math" panose="02040503050406030204" pitchFamily="18" charset="0"/>
                        <a:ea typeface="+mn-ea"/>
                        <a:cs typeface="+mn-cs"/>
                      </a:rPr>
                      <m:t>=</m:t>
                    </m:r>
                    <m:r>
                      <a:rPr lang="en-US" sz="1200" b="0" i="1" kern="1200">
                        <a:solidFill>
                          <a:schemeClr val="tx1"/>
                        </a:solidFill>
                        <a:effectLst/>
                        <a:latin typeface="Cambria Math" panose="02040503050406030204" pitchFamily="18" charset="0"/>
                        <a:ea typeface="+mn-ea"/>
                        <a:cs typeface="+mn-cs"/>
                      </a:rPr>
                      <m:t>100 </m:t>
                    </m:r>
                    <m:r>
                      <a:rPr lang="en-US" sz="1200" b="0" i="1" kern="1200">
                        <a:solidFill>
                          <a:schemeClr val="tx1"/>
                        </a:solidFill>
                        <a:effectLst/>
                        <a:latin typeface="Cambria Math" panose="02040503050406030204" pitchFamily="18" charset="0"/>
                        <a:ea typeface="+mn-ea"/>
                        <a:cs typeface="+mn-cs"/>
                      </a:rPr>
                      <m:t>𝑚</m:t>
                    </m:r>
                  </m:oMath>
                </a14:m>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Rectangle (0-10s): </a:t>
                </a:r>
                <a14:m>
                  <m:oMath xmlns:m="http://schemas.openxmlformats.org/officeDocument/2006/math">
                    <m:r>
                      <a:rPr lang="en-US" sz="1200" b="0" i="1" kern="1200">
                        <a:solidFill>
                          <a:schemeClr val="tx1"/>
                        </a:solidFill>
                        <a:effectLst/>
                        <a:latin typeface="Cambria Math" panose="02040503050406030204" pitchFamily="18" charset="0"/>
                        <a:ea typeface="+mn-ea"/>
                        <a:cs typeface="+mn-cs"/>
                      </a:rPr>
                      <m:t>𝐴</m:t>
                    </m:r>
                    <m:r>
                      <a:rPr lang="en-US" sz="1200" b="0" kern="1200">
                        <a:solidFill>
                          <a:schemeClr val="tx1"/>
                        </a:solidFill>
                        <a:effectLst/>
                        <a:latin typeface="Cambria Math" panose="02040503050406030204" pitchFamily="18" charset="0"/>
                        <a:ea typeface="+mn-ea"/>
                        <a:cs typeface="+mn-cs"/>
                      </a:rPr>
                      <m:t>=</m:t>
                    </m:r>
                    <m:r>
                      <a:rPr lang="en-US" sz="1200" b="0" i="1" kern="1200">
                        <a:solidFill>
                          <a:schemeClr val="tx1"/>
                        </a:solidFill>
                        <a:effectLst/>
                        <a:latin typeface="Cambria Math" panose="02040503050406030204" pitchFamily="18" charset="0"/>
                        <a:ea typeface="+mn-ea"/>
                        <a:cs typeface="+mn-cs"/>
                      </a:rPr>
                      <m:t>𝑏h</m:t>
                    </m:r>
                    <m:r>
                      <a:rPr lang="en-US" sz="1200" b="0" kern="1200">
                        <a:solidFill>
                          <a:schemeClr val="tx1"/>
                        </a:solidFill>
                        <a:effectLst/>
                        <a:latin typeface="Cambria Math" panose="02040503050406030204" pitchFamily="18" charset="0"/>
                        <a:ea typeface="+mn-ea"/>
                        <a:cs typeface="+mn-cs"/>
                      </a:rPr>
                      <m:t>=</m:t>
                    </m:r>
                    <m:d>
                      <m:dPr>
                        <m:ctrlPr>
                          <a:rPr lang="en-US" sz="1200" b="0" i="1" kern="1200">
                            <a:solidFill>
                              <a:schemeClr val="tx1"/>
                            </a:solidFill>
                            <a:effectLst/>
                            <a:latin typeface="Cambria Math" panose="02040503050406030204" pitchFamily="18" charset="0"/>
                            <a:ea typeface="+mn-ea"/>
                            <a:cs typeface="+mn-cs"/>
                          </a:rPr>
                        </m:ctrlPr>
                      </m:dPr>
                      <m:e>
                        <m:r>
                          <a:rPr lang="en-US" sz="1200" b="0" i="1" kern="1200">
                            <a:solidFill>
                              <a:schemeClr val="tx1"/>
                            </a:solidFill>
                            <a:effectLst/>
                            <a:latin typeface="Cambria Math" panose="02040503050406030204" pitchFamily="18" charset="0"/>
                            <a:ea typeface="+mn-ea"/>
                            <a:cs typeface="+mn-cs"/>
                          </a:rPr>
                          <m:t>10 </m:t>
                        </m:r>
                        <m:r>
                          <a:rPr lang="en-US" sz="1200" b="0" i="1" kern="1200">
                            <a:solidFill>
                              <a:schemeClr val="tx1"/>
                            </a:solidFill>
                            <a:effectLst/>
                            <a:latin typeface="Cambria Math" panose="02040503050406030204" pitchFamily="18" charset="0"/>
                            <a:ea typeface="+mn-ea"/>
                            <a:cs typeface="+mn-cs"/>
                          </a:rPr>
                          <m:t>𝑠</m:t>
                        </m:r>
                      </m:e>
                    </m:d>
                    <m:d>
                      <m:dPr>
                        <m:ctrlPr>
                          <a:rPr lang="en-US" sz="1200" b="0" i="1" kern="1200">
                            <a:solidFill>
                              <a:schemeClr val="tx1"/>
                            </a:solidFill>
                            <a:effectLst/>
                            <a:latin typeface="Cambria Math" panose="02040503050406030204" pitchFamily="18" charset="0"/>
                            <a:ea typeface="+mn-ea"/>
                            <a:cs typeface="+mn-cs"/>
                          </a:rPr>
                        </m:ctrlPr>
                      </m:dPr>
                      <m:e>
                        <m:r>
                          <a:rPr lang="en-US" sz="1200" b="0" i="1" kern="1200">
                            <a:solidFill>
                              <a:schemeClr val="tx1"/>
                            </a:solidFill>
                            <a:effectLst/>
                            <a:latin typeface="Cambria Math" panose="02040503050406030204" pitchFamily="18" charset="0"/>
                            <a:ea typeface="+mn-ea"/>
                            <a:cs typeface="+mn-cs"/>
                          </a:rPr>
                          <m:t>165</m:t>
                        </m:r>
                        <m:f>
                          <m:fPr>
                            <m:ctrlPr>
                              <a:rPr lang="en-US" sz="1200" b="0" i="1" kern="1200">
                                <a:solidFill>
                                  <a:schemeClr val="tx1"/>
                                </a:solidFill>
                                <a:effectLst/>
                                <a:latin typeface="Cambria Math" panose="02040503050406030204" pitchFamily="18" charset="0"/>
                                <a:ea typeface="+mn-ea"/>
                                <a:cs typeface="+mn-cs"/>
                              </a:rPr>
                            </m:ctrlPr>
                          </m:fPr>
                          <m:num>
                            <m:r>
                              <a:rPr lang="en-US" sz="1200" b="0" i="1" kern="1200">
                                <a:solidFill>
                                  <a:schemeClr val="tx1"/>
                                </a:solidFill>
                                <a:effectLst/>
                                <a:latin typeface="Cambria Math" panose="02040503050406030204" pitchFamily="18" charset="0"/>
                                <a:ea typeface="+mn-ea"/>
                                <a:cs typeface="+mn-cs"/>
                              </a:rPr>
                              <m:t>𝑚</m:t>
                            </m:r>
                          </m:num>
                          <m:den>
                            <m:r>
                              <a:rPr lang="en-US" sz="1200" b="0" i="1" kern="1200">
                                <a:solidFill>
                                  <a:schemeClr val="tx1"/>
                                </a:solidFill>
                                <a:effectLst/>
                                <a:latin typeface="Cambria Math" panose="02040503050406030204" pitchFamily="18" charset="0"/>
                                <a:ea typeface="+mn-ea"/>
                                <a:cs typeface="+mn-cs"/>
                              </a:rPr>
                              <m:t>𝑠</m:t>
                            </m:r>
                          </m:den>
                        </m:f>
                      </m:e>
                    </m:d>
                    <m:r>
                      <a:rPr lang="en-US" sz="1200" b="0" kern="1200">
                        <a:solidFill>
                          <a:schemeClr val="tx1"/>
                        </a:solidFill>
                        <a:effectLst/>
                        <a:latin typeface="Cambria Math" panose="02040503050406030204" pitchFamily="18" charset="0"/>
                        <a:ea typeface="+mn-ea"/>
                        <a:cs typeface="+mn-cs"/>
                      </a:rPr>
                      <m:t>=</m:t>
                    </m:r>
                    <m:r>
                      <a:rPr lang="en-US" sz="1200" b="0" i="1" kern="1200">
                        <a:solidFill>
                          <a:schemeClr val="tx1"/>
                        </a:solidFill>
                        <a:effectLst/>
                        <a:latin typeface="Cambria Math" panose="02040503050406030204" pitchFamily="18" charset="0"/>
                        <a:ea typeface="+mn-ea"/>
                        <a:cs typeface="+mn-cs"/>
                      </a:rPr>
                      <m:t>1650 </m:t>
                    </m:r>
                    <m:r>
                      <a:rPr lang="en-US" sz="1200" b="0" i="1" kern="1200">
                        <a:solidFill>
                          <a:schemeClr val="tx1"/>
                        </a:solidFill>
                        <a:effectLst/>
                        <a:latin typeface="Cambria Math" panose="02040503050406030204" pitchFamily="18" charset="0"/>
                        <a:ea typeface="+mn-ea"/>
                        <a:cs typeface="+mn-cs"/>
                      </a:rPr>
                      <m:t>𝑚</m:t>
                    </m:r>
                  </m:oMath>
                </a14:m>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Rectangle(10-20s): </a:t>
                </a:r>
                <a14:m>
                  <m:oMath xmlns:m="http://schemas.openxmlformats.org/officeDocument/2006/math">
                    <m:r>
                      <a:rPr lang="en-US" sz="1200" b="0" i="1" kern="1200">
                        <a:solidFill>
                          <a:schemeClr val="tx1"/>
                        </a:solidFill>
                        <a:effectLst/>
                        <a:latin typeface="Cambria Math" panose="02040503050406030204" pitchFamily="18" charset="0"/>
                        <a:ea typeface="+mn-ea"/>
                        <a:cs typeface="+mn-cs"/>
                      </a:rPr>
                      <m:t>𝐴</m:t>
                    </m:r>
                    <m:r>
                      <a:rPr lang="en-US" sz="1200" b="0" i="1" kern="1200">
                        <a:solidFill>
                          <a:schemeClr val="tx1"/>
                        </a:solidFill>
                        <a:effectLst/>
                        <a:latin typeface="Cambria Math" panose="02040503050406030204" pitchFamily="18" charset="0"/>
                        <a:ea typeface="+mn-ea"/>
                        <a:cs typeface="+mn-cs"/>
                      </a:rPr>
                      <m:t>=</m:t>
                    </m:r>
                    <m:r>
                      <a:rPr lang="en-US" sz="1200" b="0" i="1" kern="1200">
                        <a:solidFill>
                          <a:schemeClr val="tx1"/>
                        </a:solidFill>
                        <a:effectLst/>
                        <a:latin typeface="Cambria Math" panose="02040503050406030204" pitchFamily="18" charset="0"/>
                        <a:ea typeface="+mn-ea"/>
                        <a:cs typeface="+mn-cs"/>
                      </a:rPr>
                      <m:t>𝑏h</m:t>
                    </m:r>
                    <m:r>
                      <a:rPr lang="en-US" sz="1200" b="0" i="1" kern="1200">
                        <a:solidFill>
                          <a:schemeClr val="tx1"/>
                        </a:solidFill>
                        <a:effectLst/>
                        <a:latin typeface="Cambria Math" panose="02040503050406030204" pitchFamily="18" charset="0"/>
                        <a:ea typeface="+mn-ea"/>
                        <a:cs typeface="+mn-cs"/>
                      </a:rPr>
                      <m:t>=</m:t>
                    </m:r>
                    <m:d>
                      <m:dPr>
                        <m:ctrlPr>
                          <a:rPr lang="en-US" sz="1200" b="0" i="1" kern="1200">
                            <a:solidFill>
                              <a:schemeClr val="tx1"/>
                            </a:solidFill>
                            <a:effectLst/>
                            <a:latin typeface="Cambria Math" panose="02040503050406030204" pitchFamily="18" charset="0"/>
                            <a:ea typeface="+mn-ea"/>
                            <a:cs typeface="+mn-cs"/>
                          </a:rPr>
                        </m:ctrlPr>
                      </m:dPr>
                      <m:e>
                        <m:r>
                          <a:rPr lang="en-US" sz="1200" b="0" i="1" kern="1200">
                            <a:solidFill>
                              <a:schemeClr val="tx1"/>
                            </a:solidFill>
                            <a:effectLst/>
                            <a:latin typeface="Cambria Math" panose="02040503050406030204" pitchFamily="18" charset="0"/>
                            <a:ea typeface="+mn-ea"/>
                            <a:cs typeface="+mn-cs"/>
                          </a:rPr>
                          <m:t>10 </m:t>
                        </m:r>
                        <m:r>
                          <a:rPr lang="en-US" sz="1200" b="0" i="1" kern="1200">
                            <a:solidFill>
                              <a:schemeClr val="tx1"/>
                            </a:solidFill>
                            <a:effectLst/>
                            <a:latin typeface="Cambria Math" panose="02040503050406030204" pitchFamily="18" charset="0"/>
                            <a:ea typeface="+mn-ea"/>
                            <a:cs typeface="+mn-cs"/>
                          </a:rPr>
                          <m:t>𝑠</m:t>
                        </m:r>
                      </m:e>
                    </m:d>
                    <m:d>
                      <m:dPr>
                        <m:ctrlPr>
                          <a:rPr lang="en-US" sz="1200" b="0" i="1" kern="1200">
                            <a:solidFill>
                              <a:schemeClr val="tx1"/>
                            </a:solidFill>
                            <a:effectLst/>
                            <a:latin typeface="Cambria Math" panose="02040503050406030204" pitchFamily="18" charset="0"/>
                            <a:ea typeface="+mn-ea"/>
                            <a:cs typeface="+mn-cs"/>
                          </a:rPr>
                        </m:ctrlPr>
                      </m:dPr>
                      <m:e>
                        <m:r>
                          <a:rPr lang="en-US" sz="1200" b="0" i="1" kern="1200">
                            <a:solidFill>
                              <a:schemeClr val="tx1"/>
                            </a:solidFill>
                            <a:effectLst/>
                            <a:latin typeface="Cambria Math" panose="02040503050406030204" pitchFamily="18" charset="0"/>
                            <a:ea typeface="+mn-ea"/>
                            <a:cs typeface="+mn-cs"/>
                          </a:rPr>
                          <m:t>210</m:t>
                        </m:r>
                        <m:f>
                          <m:fPr>
                            <m:ctrlPr>
                              <a:rPr lang="en-US" sz="1200" b="0" i="1" kern="1200">
                                <a:solidFill>
                                  <a:schemeClr val="tx1"/>
                                </a:solidFill>
                                <a:effectLst/>
                                <a:latin typeface="Cambria Math" panose="02040503050406030204" pitchFamily="18" charset="0"/>
                                <a:ea typeface="+mn-ea"/>
                                <a:cs typeface="+mn-cs"/>
                              </a:rPr>
                            </m:ctrlPr>
                          </m:fPr>
                          <m:num>
                            <m:r>
                              <a:rPr lang="en-US" sz="1200" b="0" i="1" kern="1200">
                                <a:solidFill>
                                  <a:schemeClr val="tx1"/>
                                </a:solidFill>
                                <a:effectLst/>
                                <a:latin typeface="Cambria Math" panose="02040503050406030204" pitchFamily="18" charset="0"/>
                                <a:ea typeface="+mn-ea"/>
                                <a:cs typeface="+mn-cs"/>
                              </a:rPr>
                              <m:t>𝑚</m:t>
                            </m:r>
                          </m:num>
                          <m:den>
                            <m:r>
                              <a:rPr lang="en-US" sz="1200" b="0" i="1" kern="1200">
                                <a:solidFill>
                                  <a:schemeClr val="tx1"/>
                                </a:solidFill>
                                <a:effectLst/>
                                <a:latin typeface="Cambria Math" panose="02040503050406030204" pitchFamily="18" charset="0"/>
                                <a:ea typeface="+mn-ea"/>
                                <a:cs typeface="+mn-cs"/>
                              </a:rPr>
                              <m:t>𝑠</m:t>
                            </m:r>
                          </m:den>
                        </m:f>
                        <m:r>
                          <a:rPr lang="en-US" sz="1200" b="0" i="1" kern="1200">
                            <a:solidFill>
                              <a:schemeClr val="tx1"/>
                            </a:solidFill>
                            <a:effectLst/>
                            <a:latin typeface="Cambria Math" panose="02040503050406030204" pitchFamily="18" charset="0"/>
                            <a:ea typeface="+mn-ea"/>
                            <a:cs typeface="+mn-cs"/>
                          </a:rPr>
                          <m:t>−0</m:t>
                        </m:r>
                        <m:f>
                          <m:fPr>
                            <m:ctrlPr>
                              <a:rPr lang="en-US" sz="1200" b="0" i="1" kern="1200">
                                <a:solidFill>
                                  <a:schemeClr val="tx1"/>
                                </a:solidFill>
                                <a:effectLst/>
                                <a:latin typeface="Cambria Math" panose="02040503050406030204" pitchFamily="18" charset="0"/>
                                <a:ea typeface="+mn-ea"/>
                                <a:cs typeface="+mn-cs"/>
                              </a:rPr>
                            </m:ctrlPr>
                          </m:fPr>
                          <m:num>
                            <m:r>
                              <a:rPr lang="en-US" sz="1200" b="0" i="1" kern="1200">
                                <a:solidFill>
                                  <a:schemeClr val="tx1"/>
                                </a:solidFill>
                                <a:effectLst/>
                                <a:latin typeface="Cambria Math" panose="02040503050406030204" pitchFamily="18" charset="0"/>
                                <a:ea typeface="+mn-ea"/>
                                <a:cs typeface="+mn-cs"/>
                              </a:rPr>
                              <m:t>𝑚</m:t>
                            </m:r>
                          </m:num>
                          <m:den>
                            <m:r>
                              <a:rPr lang="en-US" sz="1200" b="0" i="1" kern="1200">
                                <a:solidFill>
                                  <a:schemeClr val="tx1"/>
                                </a:solidFill>
                                <a:effectLst/>
                                <a:latin typeface="Cambria Math" panose="02040503050406030204" pitchFamily="18" charset="0"/>
                                <a:ea typeface="+mn-ea"/>
                                <a:cs typeface="+mn-cs"/>
                              </a:rPr>
                              <m:t>𝑠</m:t>
                            </m:r>
                          </m:den>
                        </m:f>
                      </m:e>
                    </m:d>
                    <m:r>
                      <a:rPr lang="en-US" sz="1200" b="0" i="1" kern="1200">
                        <a:solidFill>
                          <a:schemeClr val="tx1"/>
                        </a:solidFill>
                        <a:effectLst/>
                        <a:latin typeface="Cambria Math" panose="02040503050406030204" pitchFamily="18" charset="0"/>
                        <a:ea typeface="+mn-ea"/>
                        <a:cs typeface="+mn-cs"/>
                      </a:rPr>
                      <m:t>=2100 </m:t>
                    </m:r>
                    <m:r>
                      <a:rPr lang="en-US" sz="1200" b="0" i="1" kern="1200">
                        <a:solidFill>
                          <a:schemeClr val="tx1"/>
                        </a:solidFill>
                        <a:effectLst/>
                        <a:latin typeface="Cambria Math" panose="02040503050406030204" pitchFamily="18" charset="0"/>
                        <a:ea typeface="+mn-ea"/>
                        <a:cs typeface="+mn-cs"/>
                      </a:rPr>
                      <m:t>𝑚</m:t>
                    </m:r>
                  </m:oMath>
                </a14:m>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Total: 225 m + 100 m + 1650 m + 2100 m = 4075 m</a:t>
                </a:r>
              </a:p>
              <a:p>
                <a:pPr marL="228600" indent="-228600">
                  <a:buFont typeface="+mj-lt"/>
                  <a:buAutoNum type="alphaLcPeriod"/>
                </a:pPr>
                <a:r>
                  <a:rPr lang="en-US" b="0" baseline="0" dirty="0"/>
                  <a:t>Use slope of tangent line (already drawn)</a:t>
                </a:r>
                <a:br>
                  <a:rPr lang="en-US" b="0" baseline="0" dirty="0"/>
                </a:br>
                <a14:m>
                  <m:oMath xmlns:m="http://schemas.openxmlformats.org/officeDocument/2006/math">
                    <m:r>
                      <a:rPr lang="en-US" b="0" i="1" baseline="0" smtClean="0">
                        <a:latin typeface="Cambria Math" panose="02040503050406030204" pitchFamily="18" charset="0"/>
                      </a:rPr>
                      <m:t>𝑚</m:t>
                    </m:r>
                    <m:r>
                      <a:rPr lang="en-US" b="0" i="1" baseline="0" smtClean="0">
                        <a:latin typeface="Cambria Math" panose="02040503050406030204" pitchFamily="18" charset="0"/>
                      </a:rPr>
                      <m:t>=</m:t>
                    </m:r>
                    <m:f>
                      <m:fPr>
                        <m:ctrlPr>
                          <a:rPr lang="en-US" b="0" i="1" baseline="0" smtClean="0">
                            <a:latin typeface="Cambria Math" panose="02040503050406030204" pitchFamily="18" charset="0"/>
                          </a:rPr>
                        </m:ctrlPr>
                      </m:fPr>
                      <m:num>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𝑦</m:t>
                            </m:r>
                          </m:e>
                          <m:sub>
                            <m:r>
                              <a:rPr lang="en-US" b="0" i="1" baseline="0" smtClean="0">
                                <a:latin typeface="Cambria Math" panose="02040503050406030204" pitchFamily="18" charset="0"/>
                              </a:rPr>
                              <m:t>2</m:t>
                            </m:r>
                          </m:sub>
                        </m:sSub>
                        <m:r>
                          <a:rPr lang="en-US" b="0" i="1" baseline="0" smtClean="0">
                            <a:latin typeface="Cambria Math" panose="02040503050406030204" pitchFamily="18" charset="0"/>
                          </a:rPr>
                          <m:t>−</m:t>
                        </m:r>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𝑦</m:t>
                            </m:r>
                          </m:e>
                          <m:sub>
                            <m:r>
                              <a:rPr lang="en-US" b="0" i="1" baseline="0" smtClean="0">
                                <a:latin typeface="Cambria Math" panose="02040503050406030204" pitchFamily="18" charset="0"/>
                              </a:rPr>
                              <m:t>1</m:t>
                            </m:r>
                          </m:sub>
                        </m:sSub>
                      </m:num>
                      <m:den>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𝑥</m:t>
                            </m:r>
                          </m:e>
                          <m:sub>
                            <m:r>
                              <a:rPr lang="en-US" b="0" i="1" baseline="0" smtClean="0">
                                <a:latin typeface="Cambria Math" panose="02040503050406030204" pitchFamily="18" charset="0"/>
                              </a:rPr>
                              <m:t>2</m:t>
                            </m:r>
                          </m:sub>
                        </m:sSub>
                        <m:r>
                          <a:rPr lang="en-US" b="0" i="1" baseline="0" smtClean="0">
                            <a:latin typeface="Cambria Math" panose="02040503050406030204" pitchFamily="18" charset="0"/>
                          </a:rPr>
                          <m:t>−</m:t>
                        </m:r>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𝑥</m:t>
                            </m:r>
                          </m:e>
                          <m:sub>
                            <m:r>
                              <a:rPr lang="en-US" b="0" i="1" baseline="0" smtClean="0">
                                <a:latin typeface="Cambria Math" panose="02040503050406030204" pitchFamily="18" charset="0"/>
                              </a:rPr>
                              <m:t>1</m:t>
                            </m:r>
                          </m:sub>
                        </m:sSub>
                      </m:den>
                    </m:f>
                  </m:oMath>
                </a14:m>
                <a:br>
                  <a:rPr lang="en-US" b="0" baseline="0" dirty="0"/>
                </a:br>
                <a14:m>
                  <m:oMath xmlns:m="http://schemas.openxmlformats.org/officeDocument/2006/math">
                    <m:r>
                      <a:rPr lang="en-US" b="0" i="1" baseline="0" smtClean="0">
                        <a:latin typeface="Cambria Math" panose="02040503050406030204" pitchFamily="18" charset="0"/>
                      </a:rPr>
                      <m:t>𝑎</m:t>
                    </m:r>
                    <m:r>
                      <a:rPr lang="en-US" b="0" i="1" baseline="0" smtClean="0">
                        <a:latin typeface="Cambria Math" panose="02040503050406030204" pitchFamily="18" charset="0"/>
                      </a:rPr>
                      <m:t>=</m:t>
                    </m:r>
                    <m:f>
                      <m:fPr>
                        <m:ctrlPr>
                          <a:rPr lang="en-US" b="0" i="1" baseline="0" smtClean="0">
                            <a:latin typeface="Cambria Math" panose="02040503050406030204" pitchFamily="18" charset="0"/>
                          </a:rPr>
                        </m:ctrlPr>
                      </m:fPr>
                      <m:num>
                        <m:r>
                          <a:rPr lang="en-US" b="0" i="1" baseline="0" smtClean="0">
                            <a:latin typeface="Cambria Math" panose="02040503050406030204" pitchFamily="18" charset="0"/>
                          </a:rPr>
                          <m:t>260</m:t>
                        </m:r>
                        <m:f>
                          <m:fPr>
                            <m:ctrlPr>
                              <a:rPr lang="en-US" b="0" i="1" baseline="0" smtClean="0">
                                <a:latin typeface="Cambria Math" panose="02040503050406030204" pitchFamily="18" charset="0"/>
                              </a:rPr>
                            </m:ctrlPr>
                          </m:fPr>
                          <m:num>
                            <m:r>
                              <a:rPr lang="en-US" b="0" i="1" baseline="0" smtClean="0">
                                <a:latin typeface="Cambria Math" panose="02040503050406030204" pitchFamily="18" charset="0"/>
                              </a:rPr>
                              <m:t>𝑚</m:t>
                            </m:r>
                          </m:num>
                          <m:den>
                            <m:r>
                              <a:rPr lang="en-US" b="0" i="1" baseline="0" smtClean="0">
                                <a:latin typeface="Cambria Math" panose="02040503050406030204" pitchFamily="18" charset="0"/>
                              </a:rPr>
                              <m:t>𝑠</m:t>
                            </m:r>
                          </m:den>
                        </m:f>
                        <m:r>
                          <a:rPr lang="en-US" b="0" i="1" baseline="0" smtClean="0">
                            <a:latin typeface="Cambria Math" panose="02040503050406030204" pitchFamily="18" charset="0"/>
                          </a:rPr>
                          <m:t>−210</m:t>
                        </m:r>
                        <m:f>
                          <m:fPr>
                            <m:ctrlPr>
                              <a:rPr lang="en-US" b="0" i="1" baseline="0" smtClean="0">
                                <a:latin typeface="Cambria Math" panose="02040503050406030204" pitchFamily="18" charset="0"/>
                              </a:rPr>
                            </m:ctrlPr>
                          </m:fPr>
                          <m:num>
                            <m:r>
                              <a:rPr lang="en-US" b="0" i="1" baseline="0" smtClean="0">
                                <a:latin typeface="Cambria Math" panose="02040503050406030204" pitchFamily="18" charset="0"/>
                              </a:rPr>
                              <m:t>𝑚</m:t>
                            </m:r>
                          </m:num>
                          <m:den>
                            <m:r>
                              <a:rPr lang="en-US" b="0" i="1" baseline="0" smtClean="0">
                                <a:latin typeface="Cambria Math" panose="02040503050406030204" pitchFamily="18" charset="0"/>
                              </a:rPr>
                              <m:t>𝑠</m:t>
                            </m:r>
                          </m:den>
                        </m:f>
                      </m:num>
                      <m:den>
                        <m:r>
                          <a:rPr lang="en-US" b="0" i="1" baseline="0" smtClean="0">
                            <a:latin typeface="Cambria Math" panose="02040503050406030204" pitchFamily="18" charset="0"/>
                          </a:rPr>
                          <m:t>50 </m:t>
                        </m:r>
                        <m:r>
                          <a:rPr lang="en-US" b="0" i="1" baseline="0" smtClean="0">
                            <a:latin typeface="Cambria Math" panose="02040503050406030204" pitchFamily="18" charset="0"/>
                          </a:rPr>
                          <m:t>𝑠</m:t>
                        </m:r>
                        <m:r>
                          <a:rPr lang="en-US" b="0" i="1" baseline="0" smtClean="0">
                            <a:latin typeface="Cambria Math" panose="02040503050406030204" pitchFamily="18" charset="0"/>
                          </a:rPr>
                          <m:t>−0</m:t>
                        </m:r>
                        <m:r>
                          <a:rPr lang="en-US" b="0" i="1" baseline="0" smtClean="0">
                            <a:latin typeface="Cambria Math" panose="02040503050406030204" pitchFamily="18" charset="0"/>
                          </a:rPr>
                          <m:t>𝑠</m:t>
                        </m:r>
                      </m:den>
                    </m:f>
                    <m:r>
                      <a:rPr lang="en-US" b="0" i="1" baseline="0" smtClean="0">
                        <a:latin typeface="Cambria Math" panose="02040503050406030204" pitchFamily="18" charset="0"/>
                      </a:rPr>
                      <m:t>=1 </m:t>
                    </m:r>
                    <m:r>
                      <a:rPr lang="en-US" b="0" i="1" baseline="0" smtClean="0">
                        <a:latin typeface="Cambria Math" panose="02040503050406030204" pitchFamily="18" charset="0"/>
                      </a:rPr>
                      <m:t>𝑚</m:t>
                    </m:r>
                    <m:r>
                      <a:rPr lang="en-US" b="0" i="1" baseline="0" smtClean="0">
                        <a:latin typeface="Cambria Math" panose="02040503050406030204" pitchFamily="18" charset="0"/>
                      </a:rPr>
                      <m:t>/</m:t>
                    </m:r>
                    <m:sSup>
                      <m:sSupPr>
                        <m:ctrlPr>
                          <a:rPr lang="en-US" b="0" i="1" baseline="0" smtClean="0">
                            <a:latin typeface="Cambria Math" panose="02040503050406030204" pitchFamily="18" charset="0"/>
                          </a:rPr>
                        </m:ctrlPr>
                      </m:sSupPr>
                      <m:e>
                        <m:r>
                          <a:rPr lang="en-US" b="0" i="1" baseline="0" smtClean="0">
                            <a:latin typeface="Cambria Math" panose="02040503050406030204" pitchFamily="18" charset="0"/>
                          </a:rPr>
                          <m:t>𝑠</m:t>
                        </m:r>
                      </m:e>
                      <m:sup>
                        <m:r>
                          <a:rPr lang="en-US" b="0" i="1" baseline="0" smtClean="0">
                            <a:latin typeface="Cambria Math" panose="02040503050406030204" pitchFamily="18" charset="0"/>
                          </a:rPr>
                          <m:t>2</m:t>
                        </m:r>
                      </m:sup>
                    </m:sSup>
                  </m:oMath>
                </a14:m>
                <a:endParaRPr lang="en-US" b="0" dirty="0"/>
              </a:p>
            </p:txBody>
          </p:sp>
        </mc:Choice>
        <mc:Fallback xmlns="">
          <p:sp>
            <p:nvSpPr>
              <p:cNvPr id="3" name="Notes Placeholder 2"/>
              <p:cNvSpPr>
                <a:spLocks noGrp="1"/>
              </p:cNvSpPr>
              <p:nvPr>
                <p:ph type="body" idx="1"/>
              </p:nvPr>
            </p:nvSpPr>
            <p:spPr/>
            <p:txBody>
              <a:bodyPr/>
              <a:lstStyle/>
              <a:p>
                <a:pPr marL="228600" indent="-228600">
                  <a:buFont typeface="+mj-lt"/>
                  <a:buAutoNum type="alphaLcPeriod"/>
                </a:pPr>
                <a:r>
                  <a:rPr lang="en-US" dirty="0"/>
                  <a:t>Area: estimate with two triangles (from 0 to 10s and 10-20s) and a rectangle</a:t>
                </a:r>
                <a:br>
                  <a:rPr lang="en-US" dirty="0"/>
                </a:br>
                <a:r>
                  <a:rPr lang="en-US" dirty="0"/>
                  <a:t>Triangle (0-10s): </a:t>
                </a:r>
                <a:r>
                  <a:rPr lang="en-US" b="0" i="0">
                    <a:latin typeface="Cambria Math" panose="02040503050406030204" pitchFamily="18" charset="0"/>
                  </a:rPr>
                  <a:t>𝐴=1/2 𝑏ℎ=1/2 (10 𝑠)(210 𝑚/𝑠−165 𝑚/𝑠)=225 𝑚</a:t>
                </a:r>
                <a:br>
                  <a:rPr lang="en-US" b="0" dirty="0"/>
                </a:br>
                <a:r>
                  <a:rPr lang="en-US" b="0" dirty="0"/>
                  <a:t>Triangle (10-20s): </a:t>
                </a:r>
                <a:r>
                  <a:rPr lang="en-US" b="0" i="0">
                    <a:latin typeface="Cambria Math" panose="02040503050406030204" pitchFamily="18" charset="0"/>
                  </a:rPr>
                  <a:t>𝐴=1/2 𝑏ℎ=1/2 (10 𝑠)(230 𝑚/𝑠−210 𝑚/𝑠)=100 𝑚</a:t>
                </a:r>
                <a:br>
                  <a:rPr lang="en-US" b="0" dirty="0"/>
                </a:br>
                <a:r>
                  <a:rPr lang="en-US" b="0" dirty="0"/>
                  <a:t>Rectangle: </a:t>
                </a:r>
                <a:r>
                  <a:rPr lang="en-US" b="0" i="0">
                    <a:latin typeface="Cambria Math" panose="02040503050406030204" pitchFamily="18" charset="0"/>
                  </a:rPr>
                  <a:t>𝐴=𝑏ℎ=(20 𝑠)(5 𝑚/𝑠)=100 𝑚</a:t>
                </a:r>
                <a:br>
                  <a:rPr lang="en-US" b="0" dirty="0"/>
                </a:br>
                <a:r>
                  <a:rPr lang="en-US" b="0" dirty="0"/>
                  <a:t>Total:</a:t>
                </a:r>
                <a:r>
                  <a:rPr lang="en-US" b="0" baseline="0" dirty="0"/>
                  <a:t> 225 m + 100 m + 100 m = 425 m</a:t>
                </a:r>
              </a:p>
              <a:p>
                <a:pPr marL="228600" indent="-228600">
                  <a:buFont typeface="+mj-lt"/>
                  <a:buAutoNum type="alphaLcPeriod"/>
                </a:pPr>
                <a:r>
                  <a:rPr lang="en-US" b="0" baseline="0" dirty="0"/>
                  <a:t>Use slope of tangent line (already drawn)</a:t>
                </a:r>
                <a:br>
                  <a:rPr lang="en-US" b="0" baseline="0" dirty="0"/>
                </a:br>
                <a:r>
                  <a:rPr lang="en-US" b="0" i="0" baseline="0">
                    <a:latin typeface="Cambria Math" panose="02040503050406030204" pitchFamily="18" charset="0"/>
                  </a:rPr>
                  <a:t>𝑚=(𝑦_2−𝑦_1)/(𝑥_2−𝑥_1 )</a:t>
                </a:r>
                <a:br>
                  <a:rPr lang="en-US" b="0" baseline="0" dirty="0"/>
                </a:br>
                <a:r>
                  <a:rPr lang="en-US" b="0" i="0" baseline="0">
                    <a:latin typeface="Cambria Math" panose="02040503050406030204" pitchFamily="18" charset="0"/>
                  </a:rPr>
                  <a:t>𝑎=(260 𝑚/𝑠−210 𝑚/𝑠)/(50 𝑠−0𝑠)=1 𝑚/𝑠^2</a:t>
                </a:r>
                <a:endParaRPr lang="en-US" b="0" dirty="0"/>
              </a:p>
            </p:txBody>
          </p:sp>
        </mc:Fallback>
      </mc:AlternateContent>
      <p:sp>
        <p:nvSpPr>
          <p:cNvPr id="4" name="Slide Number Placeholder 3"/>
          <p:cNvSpPr>
            <a:spLocks noGrp="1"/>
          </p:cNvSpPr>
          <p:nvPr>
            <p:ph type="sldNum" sz="quarter" idx="5"/>
          </p:nvPr>
        </p:nvSpPr>
        <p:spPr/>
        <p:txBody>
          <a:bodyPr/>
          <a:lstStyle/>
          <a:p>
            <a:fld id="{D56B13DA-43A4-4A2A-82AA-A705ACEEC1E6}" type="slidenum">
              <a:rPr lang="en-US" smtClean="0"/>
              <a:t>40</a:t>
            </a:fld>
            <a:endParaRPr lang="en-US"/>
          </a:p>
        </p:txBody>
      </p:sp>
    </p:spTree>
    <p:extLst>
      <p:ext uri="{BB962C8B-B14F-4D97-AF65-F5344CB8AC3E}">
        <p14:creationId xmlns:p14="http://schemas.microsoft.com/office/powerpoint/2010/main" val="3179382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Standards</a:t>
            </a:r>
          </a:p>
          <a:p>
            <a:r>
              <a:rPr lang="en-US" dirty="0"/>
              <a:t>M1</a:t>
            </a:r>
          </a:p>
          <a:p>
            <a:pPr marL="174708" indent="-174708">
              <a:buFont typeface="Arial" panose="020B0604020202020204" pitchFamily="34" charset="0"/>
              <a:buChar char="•"/>
            </a:pPr>
            <a:r>
              <a:rPr lang="en-US" dirty="0"/>
              <a:t>Define acceleration</a:t>
            </a:r>
          </a:p>
          <a:p>
            <a:pPr marL="174708" indent="-174708">
              <a:buFont typeface="Arial" panose="020B0604020202020204" pitchFamily="34" charset="0"/>
              <a:buChar char="•"/>
            </a:pPr>
            <a:r>
              <a:rPr lang="en-US" dirty="0"/>
              <a:t>Use vectors to describe relative motion</a:t>
            </a:r>
          </a:p>
          <a:p>
            <a:pPr marL="174708" indent="-174708">
              <a:buFont typeface="Arial" panose="020B0604020202020204" pitchFamily="34" charset="0"/>
              <a:buChar char="•"/>
            </a:pPr>
            <a:r>
              <a:rPr lang="en-US" dirty="0"/>
              <a:t>Use vector analysis to characterize change in position and motion</a:t>
            </a:r>
          </a:p>
          <a:p>
            <a:r>
              <a:rPr lang="en-US" dirty="0"/>
              <a:t>M2</a:t>
            </a:r>
          </a:p>
          <a:p>
            <a:pPr marL="174708" indent="-174708">
              <a:buFont typeface="Arial" panose="020B0604020202020204" pitchFamily="34" charset="0"/>
              <a:buChar char="•"/>
            </a:pPr>
            <a:r>
              <a:rPr lang="en-US" dirty="0"/>
              <a:t>Use graphs to characterize change in position and motion</a:t>
            </a:r>
          </a:p>
          <a:p>
            <a:r>
              <a:rPr lang="en-US" dirty="0"/>
              <a:t>M3</a:t>
            </a:r>
          </a:p>
          <a:p>
            <a:pPr marL="174708" indent="-174708">
              <a:buFont typeface="Arial" panose="020B0604020202020204" pitchFamily="34" charset="0"/>
              <a:buChar char="•"/>
            </a:pPr>
            <a:r>
              <a:rPr lang="en-US" dirty="0"/>
              <a:t>Define acceleration-time graph</a:t>
            </a:r>
          </a:p>
          <a:p>
            <a:pPr marL="174708" indent="-174708">
              <a:buFont typeface="Arial" panose="020B0604020202020204" pitchFamily="34" charset="0"/>
              <a:buChar char="•"/>
            </a:pPr>
            <a:r>
              <a:rPr lang="en-US" dirty="0"/>
              <a:t>Use kinematics equations to solve for missing 1D variables</a:t>
            </a:r>
          </a:p>
          <a:p>
            <a:pPr marL="174708" indent="-174708">
              <a:buFont typeface="Arial" panose="020B0604020202020204" pitchFamily="34" charset="0"/>
              <a:buChar char="•"/>
            </a:pPr>
            <a:endParaRPr lang="en-US" dirty="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OpenStax High School Physics 3.1</a:t>
            </a:r>
          </a:p>
          <a:p>
            <a:pPr marL="0" indent="0">
              <a:buFont typeface="Arial" panose="020B0604020202020204" pitchFamily="34" charset="0"/>
              <a:buNone/>
            </a:pPr>
            <a:r>
              <a:rPr lang="en-US" dirty="0"/>
              <a:t>OpenStax College Physics 2e 2.4, 2.8</a:t>
            </a:r>
          </a:p>
        </p:txBody>
      </p:sp>
      <p:sp>
        <p:nvSpPr>
          <p:cNvPr id="4" name="Slide Number Placeholder 3"/>
          <p:cNvSpPr>
            <a:spLocks noGrp="1"/>
          </p:cNvSpPr>
          <p:nvPr>
            <p:ph type="sldNum" sz="quarter" idx="5"/>
          </p:nvPr>
        </p:nvSpPr>
        <p:spPr/>
        <p:txBody>
          <a:bodyPr/>
          <a:lstStyle/>
          <a:p>
            <a:fld id="{D56B13DA-43A4-4A2A-82AA-A705ACEEC1E6}" type="slidenum">
              <a:rPr lang="en-US" smtClean="0"/>
              <a:t>41</a:t>
            </a:fld>
            <a:endParaRPr lang="en-US"/>
          </a:p>
        </p:txBody>
      </p:sp>
    </p:spTree>
    <p:extLst>
      <p:ext uri="{BB962C8B-B14F-4D97-AF65-F5344CB8AC3E}">
        <p14:creationId xmlns:p14="http://schemas.microsoft.com/office/powerpoint/2010/main" val="1768881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4</a:t>
            </a:fld>
            <a:endParaRPr lang="en-US"/>
          </a:p>
        </p:txBody>
      </p:sp>
    </p:spTree>
    <p:extLst>
      <p:ext uri="{BB962C8B-B14F-4D97-AF65-F5344CB8AC3E}">
        <p14:creationId xmlns:p14="http://schemas.microsoft.com/office/powerpoint/2010/main" val="2571291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6B13DA-43A4-4A2A-82AA-A705ACEEC1E6}" type="slidenum">
              <a:rPr lang="en-US" smtClean="0"/>
              <a:t>42</a:t>
            </a:fld>
            <a:endParaRPr lang="en-US"/>
          </a:p>
        </p:txBody>
      </p:sp>
    </p:spTree>
    <p:extLst>
      <p:ext uri="{BB962C8B-B14F-4D97-AF65-F5344CB8AC3E}">
        <p14:creationId xmlns:p14="http://schemas.microsoft.com/office/powerpoint/2010/main" val="4155011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237369" indent="-237369">
              <a:buAutoNum type="alphaLcParenBoth"/>
            </a:pPr>
            <a:r>
              <a:rPr lang="en-US" baseline="0" dirty="0"/>
              <a:t>Speeding up</a:t>
            </a:r>
          </a:p>
          <a:p>
            <a:pPr marL="237369" indent="-237369">
              <a:buAutoNum type="alphaLcParenBoth"/>
            </a:pPr>
            <a:r>
              <a:rPr lang="en-US" baseline="0" dirty="0"/>
              <a:t>Slowing</a:t>
            </a:r>
          </a:p>
          <a:p>
            <a:pPr marL="237369" indent="-237369">
              <a:buAutoNum type="alphaLcParenBoth"/>
            </a:pPr>
            <a:r>
              <a:rPr lang="en-US" baseline="0" dirty="0"/>
              <a:t>Slowing</a:t>
            </a:r>
          </a:p>
          <a:p>
            <a:pPr marL="237369" indent="-237369">
              <a:buAutoNum type="alphaLcParenBoth"/>
            </a:pPr>
            <a:r>
              <a:rPr lang="en-US" baseline="0" dirty="0"/>
              <a:t>Speeding up</a:t>
            </a:r>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43</a:t>
            </a:fld>
            <a:endParaRPr lang="en-US"/>
          </a:p>
        </p:txBody>
      </p:sp>
    </p:spTree>
    <p:extLst>
      <p:ext uri="{BB962C8B-B14F-4D97-AF65-F5344CB8AC3E}">
        <p14:creationId xmlns:p14="http://schemas.microsoft.com/office/powerpoint/2010/main" val="39933926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237369" indent="-237369">
              <a:buAutoNum type="alphaLcParenBoth"/>
            </a:pPr>
            <a:r>
              <a:rPr lang="en-US" baseline="0" dirty="0"/>
              <a:t>Speeding up</a:t>
            </a:r>
          </a:p>
          <a:p>
            <a:pPr marL="237369" indent="-237369">
              <a:buAutoNum type="alphaLcParenBoth"/>
            </a:pPr>
            <a:r>
              <a:rPr lang="en-US" baseline="0" dirty="0"/>
              <a:t>Slowing</a:t>
            </a:r>
          </a:p>
          <a:p>
            <a:pPr marL="237369" indent="-237369">
              <a:buAutoNum type="alphaLcParenBoth"/>
            </a:pPr>
            <a:r>
              <a:rPr lang="en-US" baseline="0" dirty="0"/>
              <a:t>Slowing</a:t>
            </a:r>
          </a:p>
          <a:p>
            <a:pPr marL="237369" indent="-237369">
              <a:buAutoNum type="alphaLcParenBoth"/>
            </a:pPr>
            <a:r>
              <a:rPr lang="en-US" baseline="0" dirty="0"/>
              <a:t>Speeding up</a:t>
            </a:r>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44</a:t>
            </a:fld>
            <a:endParaRPr lang="en-US"/>
          </a:p>
        </p:txBody>
      </p:sp>
    </p:spTree>
    <p:extLst>
      <p:ext uri="{BB962C8B-B14F-4D97-AF65-F5344CB8AC3E}">
        <p14:creationId xmlns:p14="http://schemas.microsoft.com/office/powerpoint/2010/main" val="18213130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55 </m:t>
                          </m:r>
                          <m:r>
                            <a:rPr lang="en-US" b="0" i="1" smtClean="0">
                              <a:latin typeface="Cambria Math" panose="02040503050406030204" pitchFamily="18" charset="0"/>
                            </a:rPr>
                            <m:t>𝑘𝑚</m:t>
                          </m:r>
                        </m:num>
                        <m:den>
                          <m:r>
                            <a:rPr lang="en-US" b="0" i="1" smtClean="0">
                              <a:latin typeface="Cambria Math" panose="02040503050406030204" pitchFamily="18" charset="0"/>
                            </a:rPr>
                            <m:t>h</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r>
                                <a:rPr lang="en-US" b="0" i="1" smtClean="0">
                                  <a:latin typeface="Cambria Math" panose="02040503050406030204" pitchFamily="18" charset="0"/>
                                </a:rPr>
                                <m:t> </m:t>
                              </m:r>
                              <m:r>
                                <a:rPr lang="en-US" b="0" i="1" smtClean="0">
                                  <a:latin typeface="Cambria Math" panose="02040503050406030204" pitchFamily="18" charset="0"/>
                                </a:rPr>
                                <m:t>𝑚</m:t>
                              </m:r>
                            </m:num>
                            <m:den>
                              <m:r>
                                <a:rPr lang="en-US" b="0" i="1" smtClean="0">
                                  <a:latin typeface="Cambria Math" panose="02040503050406030204" pitchFamily="18" charset="0"/>
                                </a:rPr>
                                <m:t>𝑘𝑚</m:t>
                              </m:r>
                            </m:den>
                          </m:f>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h</m:t>
                              </m:r>
                            </m:num>
                            <m:den>
                              <m:r>
                                <a:rPr lang="en-US" b="0" i="1" smtClean="0">
                                  <a:latin typeface="Cambria Math" panose="02040503050406030204" pitchFamily="18" charset="0"/>
                                </a:rPr>
                                <m:t>3600 </m:t>
                              </m:r>
                              <m:r>
                                <a:rPr lang="en-US" b="0" i="1" smtClean="0">
                                  <a:latin typeface="Cambria Math" panose="02040503050406030204" pitchFamily="18" charset="0"/>
                                </a:rPr>
                                <m:t>𝑠</m:t>
                              </m:r>
                            </m:den>
                          </m:f>
                        </m:e>
                      </m:d>
                      <m:r>
                        <a:rPr lang="en-US" b="0" i="1" smtClean="0">
                          <a:latin typeface="Cambria Math" panose="02040503050406030204" pitchFamily="18" charset="0"/>
                        </a:rPr>
                        <m:t>=15.278</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panose="02040503050406030204" pitchFamily="18" charset="0"/>
                            </a:rPr>
                            <m:t>𝑎</m:t>
                          </m:r>
                        </m:e>
                      </m:ba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0" smtClean="0">
                                  <a:latin typeface="Cambria Math" panose="02040503050406030204" pitchFamily="18" charset="0"/>
                                </a:rPr>
                                <m:t>0</m:t>
                              </m:r>
                            </m:sub>
                          </m:sSub>
                        </m:den>
                      </m:f>
                    </m:oMath>
                  </m:oMathPara>
                </a14:m>
                <a:endParaRPr lang="en-US" b="0" dirty="0"/>
              </a:p>
              <a:p>
                <a:pPr/>
                <a14:m>
                  <m:oMathPara xmlns:m="http://schemas.openxmlformats.org/officeDocument/2006/math">
                    <m:oMathParaPr>
                      <m:jc m:val="centerGroup"/>
                    </m:oMathParaPr>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panose="02040503050406030204" pitchFamily="18" charset="0"/>
                            </a:rPr>
                            <m:t>𝑎</m:t>
                          </m:r>
                        </m:e>
                      </m:ba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15.278</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r>
                            <a:rPr lang="en-US" b="0" i="1" smtClean="0">
                              <a:latin typeface="Cambria Math" panose="02040503050406030204" pitchFamily="18" charset="0"/>
                            </a:rPr>
                            <m:t>−0</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num>
                        <m:den>
                          <m:r>
                            <a:rPr lang="en-US" b="0" i="1" smtClean="0">
                              <a:latin typeface="Cambria Math" panose="02040503050406030204" pitchFamily="18" charset="0"/>
                            </a:rPr>
                            <m:t>3.5 </m:t>
                          </m:r>
                          <m:r>
                            <a:rPr lang="en-US" b="0" i="1" smtClean="0">
                              <a:latin typeface="Cambria Math" panose="02040503050406030204" pitchFamily="18" charset="0"/>
                            </a:rPr>
                            <m:t>𝑠</m:t>
                          </m:r>
                          <m:r>
                            <a:rPr lang="en-US" b="0" i="1" smtClean="0">
                              <a:latin typeface="Cambria Math" panose="02040503050406030204" pitchFamily="18" charset="0"/>
                            </a:rPr>
                            <m:t> −0 </m:t>
                          </m:r>
                          <m:r>
                            <a:rPr lang="en-US" b="0" i="1" smtClean="0">
                              <a:latin typeface="Cambria Math" panose="02040503050406030204" pitchFamily="18" charset="0"/>
                            </a:rPr>
                            <m:t>𝑠</m:t>
                          </m:r>
                        </m:den>
                      </m:f>
                      <m:r>
                        <a:rPr lang="en-US" b="0" i="1" smtClean="0">
                          <a:latin typeface="Cambria Math" panose="02040503050406030204" pitchFamily="18" charset="0"/>
                        </a:rPr>
                        <m:t>=4.37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m:oMathPara>
                </a14:m>
                <a:endParaRPr lang="en-US"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𝑣=(55 𝑘𝑚)/ℎ ((〖10〗^3  𝑚)/𝑘𝑚)(ℎ/(3600 𝑠))=15.278 𝑚/𝑠</a:t>
                </a:r>
                <a:endParaRPr lang="en-US" b="0" i="1" dirty="0">
                  <a:latin typeface="Cambria Math" panose="02040503050406030204" pitchFamily="18" charset="0"/>
                </a:endParaRPr>
              </a:p>
              <a:p>
                <a:r>
                  <a:rPr lang="en-US" b="0" i="0">
                    <a:latin typeface="Cambria Math" panose="02040503050406030204" pitchFamily="18" charset="0"/>
                  </a:rPr>
                  <a:t>¯𝑎=(𝑣_𝑓−𝑣_0)/(𝑡_𝑓−𝑡_0 )</a:t>
                </a:r>
                <a:endParaRPr lang="en-US" b="0" dirty="0"/>
              </a:p>
              <a:p>
                <a:r>
                  <a:rPr lang="en-US" b="0" i="0">
                    <a:latin typeface="Cambria Math" panose="02040503050406030204" pitchFamily="18" charset="0"/>
                  </a:rPr>
                  <a:t>¯𝑎=(15.278 𝑚/𝑠−0 𝑚/𝑠)/(3.5 𝑠 −0 𝑠)=4.37 𝑚/𝑠^2</a:t>
                </a:r>
                <a:endParaRPr lang="en-US" dirty="0"/>
              </a:p>
            </p:txBody>
          </p:sp>
        </mc:Fallback>
      </mc:AlternateContent>
      <p:sp>
        <p:nvSpPr>
          <p:cNvPr id="4" name="Slide Number Placeholder 3"/>
          <p:cNvSpPr>
            <a:spLocks noGrp="1"/>
          </p:cNvSpPr>
          <p:nvPr>
            <p:ph type="sldNum" sz="quarter" idx="5"/>
          </p:nvPr>
        </p:nvSpPr>
        <p:spPr/>
        <p:txBody>
          <a:bodyPr/>
          <a:lstStyle/>
          <a:p>
            <a:fld id="{D56B13DA-43A4-4A2A-82AA-A705ACEEC1E6}" type="slidenum">
              <a:rPr lang="en-US" smtClean="0"/>
              <a:t>45</a:t>
            </a:fld>
            <a:endParaRPr lang="en-US"/>
          </a:p>
        </p:txBody>
      </p:sp>
    </p:spTree>
    <p:extLst>
      <p:ext uri="{BB962C8B-B14F-4D97-AF65-F5344CB8AC3E}">
        <p14:creationId xmlns:p14="http://schemas.microsoft.com/office/powerpoint/2010/main" val="2823379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panose="02040503050406030204" pitchFamily="18" charset="0"/>
                            </a:rPr>
                            <m:t>𝑎</m:t>
                          </m:r>
                        </m:e>
                      </m:ba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0</m:t>
                              </m:r>
                            </m:sub>
                          </m:sSub>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10</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r>
                            <a:rPr lang="en-US" b="0" i="1" smtClean="0">
                              <a:latin typeface="Cambria Math" panose="02040503050406030204" pitchFamily="18" charset="0"/>
                            </a:rPr>
                            <m:t>−15</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oMath>
                  </m:oMathPara>
                </a14:m>
                <a:endParaRPr lang="en-US" b="0" dirty="0"/>
              </a:p>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−4</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den>
                          </m:f>
                        </m:e>
                      </m:d>
                      <m:r>
                        <m:rPr>
                          <m:sty m:val="p"/>
                        </m:rPr>
                        <a:rPr lang="en-US" b="0" i="0" smtClean="0">
                          <a:latin typeface="Cambria Math" panose="02040503050406030204" pitchFamily="18" charset="0"/>
                        </a:rPr>
                        <m:t>Δt</m:t>
                      </m:r>
                      <m:r>
                        <a:rPr lang="en-US" b="0" i="0" smtClean="0">
                          <a:latin typeface="Cambria Math" panose="02040503050406030204" pitchFamily="18" charset="0"/>
                        </a:rPr>
                        <m:t>=−5</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m</m:t>
                          </m:r>
                        </m:num>
                        <m:den>
                          <m:r>
                            <m:rPr>
                              <m:sty m:val="p"/>
                            </m:rPr>
                            <a:rPr lang="en-US" b="0" i="0" smtClean="0">
                              <a:latin typeface="Cambria Math" panose="02040503050406030204" pitchFamily="18" charset="0"/>
                            </a:rPr>
                            <m:t>s</m:t>
                          </m:r>
                        </m:den>
                      </m:f>
                    </m:oMath>
                  </m:oMathPara>
                </a14:m>
                <a:endParaRPr lang="en-US" b="0" dirty="0"/>
              </a:p>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=1.25 </m:t>
                      </m:r>
                      <m:r>
                        <a:rPr lang="en-US" b="0" i="1" smtClean="0">
                          <a:latin typeface="Cambria Math" panose="02040503050406030204" pitchFamily="18" charset="0"/>
                        </a:rPr>
                        <m:t>𝑠</m:t>
                      </m:r>
                    </m:oMath>
                  </m:oMathPara>
                </a14:m>
                <a:endParaRPr lang="en-US"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¯𝑎=(𝑣_𝑓−𝑣_0)/(𝑡_𝑓−𝑡_0 )</a:t>
                </a:r>
                <a:endParaRPr lang="en-US" b="0" dirty="0"/>
              </a:p>
              <a:p>
                <a:r>
                  <a:rPr lang="en-US" b="0" i="0">
                    <a:latin typeface="Cambria Math" panose="02040503050406030204" pitchFamily="18" charset="0"/>
                  </a:rPr>
                  <a:t>−4 𝑚/𝑠^2 =(10 𝑚/𝑠−15 𝑚/𝑠)/Δ𝑡</a:t>
                </a:r>
                <a:endParaRPr lang="en-US" b="0" dirty="0"/>
              </a:p>
              <a:p>
                <a:r>
                  <a:rPr lang="en-US" b="0" i="0">
                    <a:latin typeface="Cambria Math" panose="02040503050406030204" pitchFamily="18" charset="0"/>
                  </a:rPr>
                  <a:t>(−4 𝑚/𝑠^2 )Δt=−5 m/s</a:t>
                </a:r>
                <a:endParaRPr lang="en-US" b="0" dirty="0"/>
              </a:p>
              <a:p>
                <a:r>
                  <a:rPr lang="en-US" b="0" i="0">
                    <a:latin typeface="Cambria Math" panose="02040503050406030204" pitchFamily="18" charset="0"/>
                  </a:rPr>
                  <a:t>Δ𝑡=1.25 𝑠</a:t>
                </a:r>
                <a:endParaRPr lang="en-US" dirty="0"/>
              </a:p>
            </p:txBody>
          </p:sp>
        </mc:Fallback>
      </mc:AlternateContent>
      <p:sp>
        <p:nvSpPr>
          <p:cNvPr id="4" name="Slide Number Placeholder 3"/>
          <p:cNvSpPr>
            <a:spLocks noGrp="1"/>
          </p:cNvSpPr>
          <p:nvPr>
            <p:ph type="sldNum" sz="quarter" idx="5"/>
          </p:nvPr>
        </p:nvSpPr>
        <p:spPr/>
        <p:txBody>
          <a:bodyPr/>
          <a:lstStyle/>
          <a:p>
            <a:fld id="{D56B13DA-43A4-4A2A-82AA-A705ACEEC1E6}" type="slidenum">
              <a:rPr lang="en-US" smtClean="0"/>
              <a:t>46</a:t>
            </a:fld>
            <a:endParaRPr lang="en-US"/>
          </a:p>
        </p:txBody>
      </p:sp>
    </p:spTree>
    <p:extLst>
      <p:ext uri="{BB962C8B-B14F-4D97-AF65-F5344CB8AC3E}">
        <p14:creationId xmlns:p14="http://schemas.microsoft.com/office/powerpoint/2010/main" val="4291496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47</a:t>
            </a:fld>
            <a:endParaRPr lang="en-US"/>
          </a:p>
        </p:txBody>
      </p:sp>
    </p:spTree>
    <p:extLst>
      <p:ext uri="{BB962C8B-B14F-4D97-AF65-F5344CB8AC3E}">
        <p14:creationId xmlns:p14="http://schemas.microsoft.com/office/powerpoint/2010/main" val="3561448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Standards</a:t>
            </a:r>
          </a:p>
          <a:p>
            <a:r>
              <a:rPr lang="en-US" dirty="0"/>
              <a:t>M3</a:t>
            </a:r>
          </a:p>
          <a:p>
            <a:pPr marL="174708" indent="-174708">
              <a:buFont typeface="Arial" panose="020B0604020202020204" pitchFamily="34" charset="0"/>
              <a:buChar char="•"/>
            </a:pPr>
            <a:r>
              <a:rPr lang="en-US" dirty="0"/>
              <a:t>Use kinematics equations to solve for missing 1D motion variables</a:t>
            </a:r>
          </a:p>
          <a:p>
            <a:pPr marL="174708" indent="-174708">
              <a:buFont typeface="Arial" panose="020B0604020202020204" pitchFamily="34" charset="0"/>
              <a:buChar char="•"/>
            </a:pPr>
            <a:r>
              <a:rPr lang="en-US" dirty="0"/>
              <a:t>Use kinematics equations to characterize change in position and motion</a:t>
            </a:r>
          </a:p>
          <a:p>
            <a:pPr marL="174708" indent="-174708">
              <a:buFont typeface="Arial" panose="020B0604020202020204" pitchFamily="34" charset="0"/>
              <a:buChar char="•"/>
            </a:pPr>
            <a:endParaRPr lang="en-US" dirty="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OpenStax High School Physics 3.2</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OpenStax College Physics 2e 2.5-2.6</a:t>
            </a:r>
          </a:p>
        </p:txBody>
      </p:sp>
      <p:sp>
        <p:nvSpPr>
          <p:cNvPr id="4" name="Slide Number Placeholder 3"/>
          <p:cNvSpPr>
            <a:spLocks noGrp="1"/>
          </p:cNvSpPr>
          <p:nvPr>
            <p:ph type="sldNum" sz="quarter" idx="5"/>
          </p:nvPr>
        </p:nvSpPr>
        <p:spPr/>
        <p:txBody>
          <a:bodyPr/>
          <a:lstStyle/>
          <a:p>
            <a:fld id="{D56B13DA-43A4-4A2A-82AA-A705ACEEC1E6}" type="slidenum">
              <a:rPr lang="en-US" smtClean="0"/>
              <a:t>48</a:t>
            </a:fld>
            <a:endParaRPr lang="en-US"/>
          </a:p>
        </p:txBody>
      </p:sp>
    </p:spTree>
    <p:extLst>
      <p:ext uri="{BB962C8B-B14F-4D97-AF65-F5344CB8AC3E}">
        <p14:creationId xmlns:p14="http://schemas.microsoft.com/office/powerpoint/2010/main" val="750817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49</a:t>
            </a:fld>
            <a:endParaRPr lang="en-US"/>
          </a:p>
        </p:txBody>
      </p:sp>
    </p:spTree>
    <p:extLst>
      <p:ext uri="{BB962C8B-B14F-4D97-AF65-F5344CB8AC3E}">
        <p14:creationId xmlns:p14="http://schemas.microsoft.com/office/powerpoint/2010/main" val="2253941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50</a:t>
            </a:fld>
            <a:endParaRPr lang="en-US"/>
          </a:p>
        </p:txBody>
      </p:sp>
    </p:spTree>
    <p:extLst>
      <p:ext uri="{BB962C8B-B14F-4D97-AF65-F5344CB8AC3E}">
        <p14:creationId xmlns:p14="http://schemas.microsoft.com/office/powerpoint/2010/main" val="19586541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51</a:t>
            </a:fld>
            <a:endParaRPr lang="en-US"/>
          </a:p>
        </p:txBody>
      </p:sp>
    </p:spTree>
    <p:extLst>
      <p:ext uri="{BB962C8B-B14F-4D97-AF65-F5344CB8AC3E}">
        <p14:creationId xmlns:p14="http://schemas.microsoft.com/office/powerpoint/2010/main" val="1403895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a:t>
            </a:fld>
            <a:endParaRPr lang="en-US"/>
          </a:p>
        </p:txBody>
      </p:sp>
    </p:spTree>
    <p:extLst>
      <p:ext uri="{BB962C8B-B14F-4D97-AF65-F5344CB8AC3E}">
        <p14:creationId xmlns:p14="http://schemas.microsoft.com/office/powerpoint/2010/main" val="13369581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52</a:t>
            </a:fld>
            <a:endParaRPr lang="en-US"/>
          </a:p>
        </p:txBody>
      </p:sp>
    </p:spTree>
    <p:extLst>
      <p:ext uri="{BB962C8B-B14F-4D97-AF65-F5344CB8AC3E}">
        <p14:creationId xmlns:p14="http://schemas.microsoft.com/office/powerpoint/2010/main" val="39030824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53</a:t>
            </a:fld>
            <a:endParaRPr lang="en-US"/>
          </a:p>
        </p:txBody>
      </p:sp>
    </p:spTree>
    <p:extLst>
      <p:ext uri="{BB962C8B-B14F-4D97-AF65-F5344CB8AC3E}">
        <p14:creationId xmlns:p14="http://schemas.microsoft.com/office/powerpoint/2010/main" val="2078473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54</a:t>
            </a:fld>
            <a:endParaRPr lang="en-US"/>
          </a:p>
        </p:txBody>
      </p:sp>
    </p:spTree>
    <p:extLst>
      <p:ext uri="{BB962C8B-B14F-4D97-AF65-F5344CB8AC3E}">
        <p14:creationId xmlns:p14="http://schemas.microsoft.com/office/powerpoint/2010/main" val="6163037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10000"/>
                  </a:lnSpc>
                </a:pPr>
                <a14:m>
                  <m:oMathPara xmlns:m="http://schemas.openxmlformats.org/officeDocument/2006/math">
                    <m:oMathParaPr>
                      <m:jc m:val="centerGroup"/>
                    </m:oMathParaPr>
                    <m:oMath xmlns:m="http://schemas.openxmlformats.org/officeDocument/2006/math">
                      <m:r>
                        <a:rPr lang="en-US" i="1" smtClean="0">
                          <a:latin typeface="Cambria Math"/>
                        </a:rPr>
                        <m:t>𝑣</m:t>
                      </m:r>
                      <m:r>
                        <a:rPr lang="en-US" i="1" smtClean="0">
                          <a:latin typeface="Cambria Math"/>
                        </a:rPr>
                        <m:t>=40 </m:t>
                      </m:r>
                      <m:r>
                        <a:rPr lang="en-US" i="1" smtClean="0">
                          <a:latin typeface="Cambria Math"/>
                        </a:rPr>
                        <m:t>𝑚</m:t>
                      </m:r>
                      <m:r>
                        <a:rPr lang="en-US" i="1" smtClean="0">
                          <a:latin typeface="Cambria Math"/>
                        </a:rPr>
                        <m:t>/</m:t>
                      </m:r>
                      <m:r>
                        <a:rPr lang="en-US" i="1" smtClean="0">
                          <a:latin typeface="Cambria Math"/>
                        </a:rPr>
                        <m:t>𝑠</m:t>
                      </m:r>
                      <m:r>
                        <a:rPr lang="en-US" i="1" smtClean="0">
                          <a:latin typeface="Cambria Math"/>
                        </a:rPr>
                        <m:t>, </m:t>
                      </m:r>
                      <m:r>
                        <a:rPr lang="en-US" i="1" smtClean="0">
                          <a:latin typeface="Cambria Math"/>
                        </a:rPr>
                        <m:t>𝑡</m:t>
                      </m:r>
                      <m:r>
                        <a:rPr lang="en-US" i="1" smtClean="0">
                          <a:latin typeface="Cambria Math"/>
                        </a:rPr>
                        <m:t>=10 </m:t>
                      </m:r>
                      <m:r>
                        <a:rPr lang="en-US" i="1" smtClean="0">
                          <a:latin typeface="Cambria Math"/>
                        </a:rPr>
                        <m:t>𝑠</m:t>
                      </m:r>
                      <m:r>
                        <a:rPr lang="en-US" i="1" smtClean="0">
                          <a:latin typeface="Cambria Math"/>
                        </a:rPr>
                        <m:t>, </m:t>
                      </m:r>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r>
                        <a:rPr lang="en-US" i="1">
                          <a:latin typeface="Cambria Math"/>
                        </a:rPr>
                        <m:t>=0, </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a:rPr>
                            <m:t>0</m:t>
                          </m:r>
                        </m:sub>
                      </m:sSub>
                      <m:r>
                        <a:rPr lang="en-US" i="1">
                          <a:latin typeface="Cambria Math"/>
                        </a:rPr>
                        <m:t>=0, </m:t>
                      </m:r>
                      <m:r>
                        <a:rPr lang="en-US" i="1">
                          <a:latin typeface="Cambria Math" panose="02040503050406030204" pitchFamily="18" charset="0"/>
                        </a:rPr>
                        <m:t>𝑑</m:t>
                      </m:r>
                      <m:r>
                        <a:rPr lang="en-US" i="1">
                          <a:latin typeface="Cambria Math"/>
                        </a:rPr>
                        <m:t>= ?</m:t>
                      </m:r>
                    </m:oMath>
                  </m:oMathPara>
                </a14:m>
                <a:endParaRPr lang="en-US" dirty="0"/>
              </a:p>
              <a:p>
                <a:pPr>
                  <a:lnSpc>
                    <a:spcPct val="110000"/>
                  </a:lnSpc>
                </a:pPr>
                <a14:m>
                  <m:oMathPara xmlns:m="http://schemas.openxmlformats.org/officeDocument/2006/math">
                    <m:oMathParaPr>
                      <m:jc m:val="centerGroup"/>
                    </m:oMathParaPr>
                    <m:oMath xmlns:m="http://schemas.openxmlformats.org/officeDocument/2006/math">
                      <m:bar>
                        <m:barPr>
                          <m:pos m:val="top"/>
                          <m:ctrlPr>
                            <a:rPr lang="en-US" i="1">
                              <a:latin typeface="Cambria Math" panose="02040503050406030204" pitchFamily="18" charset="0"/>
                            </a:rPr>
                          </m:ctrlPr>
                        </m:barPr>
                        <m:e>
                          <m:r>
                            <a:rPr lang="en-US" i="1">
                              <a:latin typeface="Cambria Math" panose="02040503050406030204" pitchFamily="18" charset="0"/>
                            </a:rPr>
                            <m:t>𝑣</m:t>
                          </m:r>
                        </m:e>
                      </m:ba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r>
                            <a:rPr lang="en-US" i="1">
                              <a:latin typeface="Cambria Math" panose="02040503050406030204" pitchFamily="18" charset="0"/>
                            </a:rPr>
                            <m:t>+</m:t>
                          </m:r>
                          <m:r>
                            <a:rPr lang="en-US" i="1">
                              <a:latin typeface="Cambria Math" panose="02040503050406030204" pitchFamily="18" charset="0"/>
                            </a:rPr>
                            <m:t>𝑣</m:t>
                          </m:r>
                        </m:num>
                        <m:den>
                          <m:r>
                            <a:rPr lang="en-US" i="1">
                              <a:latin typeface="Cambria Math" panose="02040503050406030204" pitchFamily="18" charset="0"/>
                            </a:rPr>
                            <m:t>2</m:t>
                          </m:r>
                        </m:den>
                      </m:f>
                      <m:r>
                        <a:rPr lang="en-US">
                          <a:latin typeface="Cambria Math" panose="02040503050406030204" pitchFamily="18" charset="0"/>
                        </a:rPr>
                        <m:t>→</m:t>
                      </m:r>
                      <m:bar>
                        <m:barPr>
                          <m:pos m:val="top"/>
                          <m:ctrlPr>
                            <a:rPr lang="en-US" i="1">
                              <a:latin typeface="Cambria Math" panose="02040503050406030204" pitchFamily="18" charset="0"/>
                              <a:sym typeface="Wingdings" panose="05000000000000000000" pitchFamily="2" charset="2"/>
                            </a:rPr>
                          </m:ctrlPr>
                        </m:barPr>
                        <m:e>
                          <m:r>
                            <a:rPr lang="en-US" i="1">
                              <a:latin typeface="Cambria Math" panose="02040503050406030204" pitchFamily="18" charset="0"/>
                              <a:sym typeface="Wingdings" panose="05000000000000000000" pitchFamily="2" charset="2"/>
                            </a:rPr>
                            <m:t>𝑣</m:t>
                          </m:r>
                        </m:e>
                      </m:bar>
                      <m:r>
                        <a:rPr lang="en-US" i="1">
                          <a:latin typeface="Cambria Math" panose="02040503050406030204" pitchFamily="18" charset="0"/>
                          <a:sym typeface="Wingdings" panose="05000000000000000000" pitchFamily="2" charset="2"/>
                        </a:rPr>
                        <m:t>=</m:t>
                      </m:r>
                      <m:f>
                        <m:fPr>
                          <m:ctrlPr>
                            <a:rPr lang="en-US" i="1">
                              <a:latin typeface="Cambria Math" panose="02040503050406030204" pitchFamily="18" charset="0"/>
                              <a:sym typeface="Wingdings" panose="05000000000000000000" pitchFamily="2" charset="2"/>
                            </a:rPr>
                          </m:ctrlPr>
                        </m:fPr>
                        <m:num>
                          <m:r>
                            <a:rPr lang="en-US" i="1">
                              <a:latin typeface="Cambria Math" panose="02040503050406030204" pitchFamily="18" charset="0"/>
                              <a:sym typeface="Wingdings" panose="05000000000000000000" pitchFamily="2" charset="2"/>
                            </a:rPr>
                            <m:t>0+40</m:t>
                          </m:r>
                          <m:f>
                            <m:fPr>
                              <m:ctrlPr>
                                <a:rPr lang="en-US" i="1">
                                  <a:latin typeface="Cambria Math" panose="02040503050406030204" pitchFamily="18" charset="0"/>
                                  <a:sym typeface="Wingdings" panose="05000000000000000000" pitchFamily="2" charset="2"/>
                                </a:rPr>
                              </m:ctrlPr>
                            </m:fPr>
                            <m:num>
                              <m:r>
                                <a:rPr lang="en-US" i="1">
                                  <a:latin typeface="Cambria Math" panose="02040503050406030204" pitchFamily="18" charset="0"/>
                                  <a:sym typeface="Wingdings" panose="05000000000000000000" pitchFamily="2" charset="2"/>
                                </a:rPr>
                                <m:t>𝑚</m:t>
                              </m:r>
                            </m:num>
                            <m:den>
                              <m:r>
                                <a:rPr lang="en-US" i="1">
                                  <a:latin typeface="Cambria Math" panose="02040503050406030204" pitchFamily="18" charset="0"/>
                                  <a:sym typeface="Wingdings" panose="05000000000000000000" pitchFamily="2" charset="2"/>
                                </a:rPr>
                                <m:t>𝑠</m:t>
                              </m:r>
                            </m:den>
                          </m:f>
                        </m:num>
                        <m:den>
                          <m:r>
                            <a:rPr lang="en-US" i="1">
                              <a:latin typeface="Cambria Math" panose="02040503050406030204" pitchFamily="18" charset="0"/>
                              <a:sym typeface="Wingdings" panose="05000000000000000000" pitchFamily="2" charset="2"/>
                            </a:rPr>
                            <m:t>2</m:t>
                          </m:r>
                        </m:den>
                      </m:f>
                      <m:r>
                        <a:rPr lang="en-US" i="1">
                          <a:latin typeface="Cambria Math" panose="02040503050406030204" pitchFamily="18" charset="0"/>
                          <a:sym typeface="Wingdings" panose="05000000000000000000" pitchFamily="2" charset="2"/>
                        </a:rPr>
                        <m:t>=20 </m:t>
                      </m:r>
                      <m:r>
                        <a:rPr lang="en-US" i="1">
                          <a:latin typeface="Cambria Math" panose="02040503050406030204" pitchFamily="18" charset="0"/>
                          <a:sym typeface="Wingdings" panose="05000000000000000000" pitchFamily="2" charset="2"/>
                        </a:rPr>
                        <m:t>𝑚</m:t>
                      </m:r>
                      <m:r>
                        <a:rPr lang="en-US" i="1">
                          <a:latin typeface="Cambria Math" panose="02040503050406030204" pitchFamily="18" charset="0"/>
                          <a:sym typeface="Wingdings" panose="05000000000000000000" pitchFamily="2" charset="2"/>
                        </a:rPr>
                        <m:t>/</m:t>
                      </m:r>
                      <m:r>
                        <a:rPr lang="en-US" i="1">
                          <a:latin typeface="Cambria Math" panose="02040503050406030204" pitchFamily="18" charset="0"/>
                          <a:sym typeface="Wingdings" panose="05000000000000000000" pitchFamily="2" charset="2"/>
                        </a:rPr>
                        <m:t>𝑠</m:t>
                      </m:r>
                    </m:oMath>
                  </m:oMathPara>
                </a14:m>
                <a:endParaRPr lang="en-US" dirty="0"/>
              </a:p>
              <a:p>
                <a:pPr>
                  <a:lnSpc>
                    <a:spcPct val="110000"/>
                  </a:lnSpc>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r>
                        <a:rPr lang="en-US" i="1">
                          <a:latin typeface="Cambria Math"/>
                        </a:rPr>
                        <m:t>=</m:t>
                      </m:r>
                      <m:bar>
                        <m:barPr>
                          <m:pos m:val="top"/>
                          <m:ctrlPr>
                            <a:rPr lang="en-US" i="1">
                              <a:latin typeface="Cambria Math" panose="02040503050406030204" pitchFamily="18" charset="0"/>
                            </a:rPr>
                          </m:ctrlPr>
                        </m:barPr>
                        <m:e>
                          <m:r>
                            <a:rPr lang="en-US" i="1">
                              <a:latin typeface="Cambria Math" panose="02040503050406030204" pitchFamily="18" charset="0"/>
                            </a:rPr>
                            <m:t>𝑣</m:t>
                          </m:r>
                        </m:e>
                      </m:bar>
                      <m:r>
                        <a:rPr lang="en-US" i="1">
                          <a:latin typeface="Cambria Math"/>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0</m:t>
                          </m:r>
                        </m:sub>
                      </m:sSub>
                    </m:oMath>
                  </m:oMathPara>
                </a14:m>
                <a:endParaRPr lang="en-US" dirty="0"/>
              </a:p>
              <a:p>
                <a:pPr>
                  <a:lnSpc>
                    <a:spcPct val="110000"/>
                  </a:lnSpc>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r>
                        <a:rPr lang="en-US" i="1">
                          <a:latin typeface="Cambria Math"/>
                        </a:rPr>
                        <m:t>=</m:t>
                      </m:r>
                      <m:d>
                        <m:dPr>
                          <m:ctrlPr>
                            <a:rPr lang="en-US" i="1">
                              <a:latin typeface="Cambria Math" panose="02040503050406030204" pitchFamily="18" charset="0"/>
                            </a:rPr>
                          </m:ctrlPr>
                        </m:dPr>
                        <m:e>
                          <m:r>
                            <a:rPr lang="en-US" i="1">
                              <a:latin typeface="Cambria Math" panose="02040503050406030204" pitchFamily="18" charset="0"/>
                            </a:rPr>
                            <m:t>20</m:t>
                          </m:r>
                          <m:f>
                            <m:fPr>
                              <m:ctrlPr>
                                <a:rPr lang="en-US" i="1">
                                  <a:latin typeface="Cambria Math" panose="02040503050406030204" pitchFamily="18" charset="0"/>
                                </a:rPr>
                              </m:ctrlPr>
                            </m:fPr>
                            <m:num>
                              <m:r>
                                <a:rPr lang="en-US" i="1">
                                  <a:latin typeface="Cambria Math" panose="02040503050406030204" pitchFamily="18" charset="0"/>
                                </a:rPr>
                                <m:t>𝑚</m:t>
                              </m:r>
                            </m:num>
                            <m:den>
                              <m:r>
                                <a:rPr lang="en-US" i="1">
                                  <a:latin typeface="Cambria Math" panose="02040503050406030204" pitchFamily="18" charset="0"/>
                                </a:rPr>
                                <m:t>𝑠</m:t>
                              </m:r>
                            </m:den>
                          </m:f>
                        </m:e>
                      </m:d>
                      <m:d>
                        <m:dPr>
                          <m:ctrlPr>
                            <a:rPr lang="en-US" i="1">
                              <a:latin typeface="Cambria Math" panose="02040503050406030204" pitchFamily="18" charset="0"/>
                            </a:rPr>
                          </m:ctrlPr>
                        </m:dPr>
                        <m:e>
                          <m:r>
                            <a:rPr lang="en-US" i="1">
                              <a:latin typeface="Cambria Math"/>
                            </a:rPr>
                            <m:t>10 </m:t>
                          </m:r>
                          <m:r>
                            <a:rPr lang="en-US" i="1">
                              <a:latin typeface="Cambria Math"/>
                            </a:rPr>
                            <m:t>𝑠</m:t>
                          </m:r>
                        </m:e>
                      </m:d>
                      <m:r>
                        <a:rPr lang="en-US" b="0" i="1" smtClean="0">
                          <a:latin typeface="Cambria Math" panose="02040503050406030204" pitchFamily="18" charset="0"/>
                        </a:rPr>
                        <m:t>+0</m:t>
                      </m:r>
                    </m:oMath>
                  </m:oMathPara>
                </a14:m>
                <a:endParaRPr lang="en-US" dirty="0"/>
              </a:p>
              <a:p>
                <a:pPr>
                  <a:lnSpc>
                    <a:spcPct val="110000"/>
                  </a:lnSpc>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r>
                        <a:rPr lang="en-US" i="1">
                          <a:latin typeface="Cambria Math"/>
                        </a:rPr>
                        <m:t>=200 </m:t>
                      </m:r>
                      <m:r>
                        <a:rPr lang="en-US" i="1">
                          <a:latin typeface="Cambria Math"/>
                        </a:rPr>
                        <m:t>𝑚</m:t>
                      </m:r>
                    </m:oMath>
                  </m:oMathPara>
                </a14:m>
                <a:endParaRPr lang="en-US" dirty="0"/>
              </a:p>
              <a:p>
                <a:endParaRPr lang="en-US" dirty="0"/>
              </a:p>
            </p:txBody>
          </p:sp>
        </mc:Choice>
        <mc:Fallback xmlns="">
          <p:sp>
            <p:nvSpPr>
              <p:cNvPr id="3" name="Notes Placeholder 2"/>
              <p:cNvSpPr>
                <a:spLocks noGrp="1"/>
              </p:cNvSpPr>
              <p:nvPr>
                <p:ph type="body" idx="1"/>
              </p:nvPr>
            </p:nvSpPr>
            <p:spPr/>
            <p:txBody>
              <a:bodyPr/>
              <a:lstStyle/>
              <a:p>
                <a:pPr>
                  <a:lnSpc>
                    <a:spcPct val="110000"/>
                  </a:lnSpc>
                </a:pPr>
                <a:r>
                  <a:rPr lang="en-US" i="0">
                    <a:latin typeface="Cambria Math"/>
                  </a:rPr>
                  <a:t>𝑣=40 𝑚/𝑠, 𝑡=10 𝑠, 𝑣</a:t>
                </a:r>
                <a:r>
                  <a:rPr lang="en-US" i="0">
                    <a:latin typeface="Cambria Math" panose="02040503050406030204" pitchFamily="18" charset="0"/>
                  </a:rPr>
                  <a:t>_</a:t>
                </a:r>
                <a:r>
                  <a:rPr lang="en-US" i="0">
                    <a:latin typeface="Cambria Math"/>
                  </a:rPr>
                  <a:t>0=0, </a:t>
                </a:r>
                <a:r>
                  <a:rPr lang="en-US" i="0">
                    <a:latin typeface="Cambria Math" panose="02040503050406030204" pitchFamily="18" charset="0"/>
                  </a:rPr>
                  <a:t>𝑑_</a:t>
                </a:r>
                <a:r>
                  <a:rPr lang="en-US" i="0">
                    <a:latin typeface="Cambria Math"/>
                  </a:rPr>
                  <a:t>0=0, </a:t>
                </a:r>
                <a:r>
                  <a:rPr lang="en-US" i="0">
                    <a:latin typeface="Cambria Math" panose="02040503050406030204" pitchFamily="18" charset="0"/>
                  </a:rPr>
                  <a:t>𝑑</a:t>
                </a:r>
                <a:r>
                  <a:rPr lang="en-US" i="0">
                    <a:latin typeface="Cambria Math"/>
                  </a:rPr>
                  <a:t>= ?</a:t>
                </a:r>
                <a:endParaRPr lang="en-US" dirty="0"/>
              </a:p>
              <a:p>
                <a:pPr>
                  <a:lnSpc>
                    <a:spcPct val="110000"/>
                  </a:lnSpc>
                </a:pPr>
                <a:r>
                  <a:rPr lang="en-US" i="0">
                    <a:latin typeface="Cambria Math" panose="02040503050406030204" pitchFamily="18" charset="0"/>
                  </a:rPr>
                  <a:t>¯𝑣=(𝑣_0+𝑣)/2→</a:t>
                </a:r>
                <a:r>
                  <a:rPr lang="en-US" i="0">
                    <a:latin typeface="Cambria Math" panose="02040503050406030204" pitchFamily="18" charset="0"/>
                    <a:sym typeface="Wingdings" panose="05000000000000000000" pitchFamily="2" charset="2"/>
                  </a:rPr>
                  <a:t>¯𝑣=(0+40 𝑚/𝑠)/2=20 𝑚/𝑠</a:t>
                </a:r>
                <a:endParaRPr lang="en-US" dirty="0"/>
              </a:p>
              <a:p>
                <a:pPr>
                  <a:lnSpc>
                    <a:spcPct val="110000"/>
                  </a:lnSpc>
                </a:pPr>
                <a:r>
                  <a:rPr lang="en-US" i="0">
                    <a:latin typeface="Cambria Math" panose="02040503050406030204" pitchFamily="18" charset="0"/>
                  </a:rPr>
                  <a:t>𝑑</a:t>
                </a:r>
                <a:r>
                  <a:rPr lang="en-US" i="0">
                    <a:latin typeface="Cambria Math"/>
                  </a:rPr>
                  <a:t>=</a:t>
                </a:r>
                <a:r>
                  <a:rPr lang="en-US" i="0">
                    <a:latin typeface="Cambria Math" panose="02040503050406030204" pitchFamily="18" charset="0"/>
                  </a:rPr>
                  <a:t>𝑑_0+¯𝑣</a:t>
                </a:r>
                <a:r>
                  <a:rPr lang="en-US" i="0">
                    <a:latin typeface="Cambria Math"/>
                  </a:rPr>
                  <a:t> 𝑡</a:t>
                </a:r>
                <a:endParaRPr lang="en-US" dirty="0"/>
              </a:p>
              <a:p>
                <a:pPr>
                  <a:lnSpc>
                    <a:spcPct val="110000"/>
                  </a:lnSpc>
                </a:pPr>
                <a:r>
                  <a:rPr lang="en-US" i="0">
                    <a:latin typeface="Cambria Math" panose="02040503050406030204" pitchFamily="18" charset="0"/>
                  </a:rPr>
                  <a:t>𝑑</a:t>
                </a:r>
                <a:r>
                  <a:rPr lang="en-US" i="0">
                    <a:latin typeface="Cambria Math"/>
                  </a:rPr>
                  <a:t>=</a:t>
                </a:r>
                <a:r>
                  <a:rPr lang="en-US" i="0">
                    <a:latin typeface="Cambria Math" panose="02040503050406030204" pitchFamily="18" charset="0"/>
                  </a:rPr>
                  <a:t>0+(20 𝑚/𝑠)(</a:t>
                </a:r>
                <a:r>
                  <a:rPr lang="en-US" i="0">
                    <a:latin typeface="Cambria Math"/>
                  </a:rPr>
                  <a:t>10 𝑠</a:t>
                </a:r>
                <a:r>
                  <a:rPr lang="en-US" i="0">
                    <a:latin typeface="Cambria Math" panose="02040503050406030204" pitchFamily="18" charset="0"/>
                  </a:rPr>
                  <a:t>)</a:t>
                </a:r>
                <a:endParaRPr lang="en-US" dirty="0"/>
              </a:p>
              <a:p>
                <a:pPr>
                  <a:lnSpc>
                    <a:spcPct val="110000"/>
                  </a:lnSpc>
                </a:pPr>
                <a:r>
                  <a:rPr lang="en-US" i="0">
                    <a:latin typeface="Cambria Math" panose="02040503050406030204" pitchFamily="18" charset="0"/>
                  </a:rPr>
                  <a:t>𝑑</a:t>
                </a:r>
                <a:r>
                  <a:rPr lang="en-US" i="0">
                    <a:latin typeface="Cambria Math"/>
                  </a:rPr>
                  <a:t>=200 𝑚</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55</a:t>
            </a:fld>
            <a:endParaRPr lang="en-US"/>
          </a:p>
        </p:txBody>
      </p:sp>
    </p:spTree>
    <p:extLst>
      <p:ext uri="{BB962C8B-B14F-4D97-AF65-F5344CB8AC3E}">
        <p14:creationId xmlns:p14="http://schemas.microsoft.com/office/powerpoint/2010/main" val="31065527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465876" lvl="1" indent="-465876">
                  <a:lnSpc>
                    <a:spcPct val="110000"/>
                  </a:lnSpc>
                </a:pPr>
                <a14:m>
                  <m:oMathPara xmlns:m="http://schemas.openxmlformats.org/officeDocument/2006/math">
                    <m:oMathParaPr>
                      <m:jc m:val="centerGroup"/>
                    </m:oMathParaPr>
                    <m:oMath xmlns:m="http://schemas.openxmlformats.org/officeDocument/2006/math">
                      <m:r>
                        <a:rPr lang="en-US" i="1" smtClean="0">
                          <a:latin typeface="Cambria Math"/>
                        </a:rPr>
                        <m:t>𝑎</m:t>
                      </m:r>
                      <m:r>
                        <a:rPr lang="en-US" i="1" smtClean="0">
                          <a:latin typeface="Cambria Math"/>
                        </a:rPr>
                        <m:t>=−0.5</m:t>
                      </m:r>
                      <m:f>
                        <m:fPr>
                          <m:ctrlPr>
                            <a:rPr lang="en-US" i="1">
                              <a:latin typeface="Cambria Math" panose="02040503050406030204" pitchFamily="18" charset="0"/>
                            </a:rPr>
                          </m:ctrlPr>
                        </m:fPr>
                        <m:num>
                          <m:r>
                            <a:rPr lang="en-US" i="1">
                              <a:latin typeface="Cambria Math"/>
                            </a:rPr>
                            <m:t>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r>
                        <a:rPr lang="en-US" i="1">
                          <a:latin typeface="Cambria Math" panose="02040503050406030204" pitchFamily="18" charset="0"/>
                        </a:rPr>
                        <m:t>, </m:t>
                      </m:r>
                      <m:r>
                        <a:rPr lang="en-US" i="1" dirty="0">
                          <a:latin typeface="Cambria Math"/>
                        </a:rPr>
                        <m:t>𝑡</m:t>
                      </m:r>
                      <m:r>
                        <a:rPr lang="en-US" i="1" dirty="0">
                          <a:latin typeface="Cambria Math"/>
                        </a:rPr>
                        <m:t>=3 </m:t>
                      </m:r>
                      <m:r>
                        <a:rPr lang="en-US" i="1" dirty="0">
                          <a:latin typeface="Cambria Math"/>
                        </a:rPr>
                        <m:t>𝑠</m:t>
                      </m:r>
                      <m:r>
                        <a:rPr lang="en-US" i="1" dirty="0">
                          <a:latin typeface="Cambria Math" panose="02040503050406030204" pitchFamily="18" charset="0"/>
                        </a:rPr>
                        <m:t>, </m:t>
                      </m:r>
                      <m:r>
                        <a:rPr lang="en-US" i="1">
                          <a:latin typeface="Cambria Math" panose="02040503050406030204" pitchFamily="18" charset="0"/>
                        </a:rPr>
                        <m:t>𝑑</m:t>
                      </m:r>
                      <m:r>
                        <a:rPr lang="en-US" i="1">
                          <a:latin typeface="Cambria Math"/>
                        </a:rPr>
                        <m:t>=15 </m:t>
                      </m:r>
                      <m:r>
                        <a:rPr lang="en-US" i="1">
                          <a:latin typeface="Cambria Math"/>
                        </a:rPr>
                        <m:t>𝑚</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a:rPr>
                            <m:t>0</m:t>
                          </m:r>
                        </m:sub>
                      </m:sSub>
                      <m:r>
                        <a:rPr lang="en-US" i="1">
                          <a:latin typeface="Cambria Math"/>
                        </a:rPr>
                        <m:t>=0</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r>
                        <a:rPr lang="en-US" i="1">
                          <a:latin typeface="Cambria Math"/>
                        </a:rPr>
                        <m:t>= ?</m:t>
                      </m:r>
                    </m:oMath>
                  </m:oMathPara>
                </a14:m>
                <a:endParaRPr lang="en-US" i="1" dirty="0">
                  <a:latin typeface="Cambria Math"/>
                </a:endParaRPr>
              </a:p>
              <a:p>
                <a:pPr marL="465876" lvl="1" indent="-465876">
                  <a:lnSpc>
                    <a:spcPct val="110000"/>
                  </a:lnSpc>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r>
                        <a:rPr lang="en-US" i="1">
                          <a:latin typeface="Cambria Math"/>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𝑎</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0</m:t>
                          </m:r>
                        </m:sub>
                      </m:sSub>
                    </m:oMath>
                  </m:oMathPara>
                </a14:m>
                <a:endParaRPr lang="en-US" i="1" dirty="0">
                  <a:latin typeface="Cambria Math" panose="02040503050406030204" pitchFamily="18" charset="0"/>
                </a:endParaRPr>
              </a:p>
              <a:p>
                <a:pPr marL="465876" lvl="1" indent="-465876">
                  <a:lnSpc>
                    <a:spcPct val="110000"/>
                  </a:lnSpc>
                </a:pPr>
                <a14:m>
                  <m:oMathPara xmlns:m="http://schemas.openxmlformats.org/officeDocument/2006/math">
                    <m:oMathParaPr>
                      <m:jc m:val="centerGroup"/>
                    </m:oMathParaPr>
                    <m:oMath xmlns:m="http://schemas.openxmlformats.org/officeDocument/2006/math">
                      <m:r>
                        <a:rPr lang="en-US" i="1">
                          <a:latin typeface="Cambria Math"/>
                        </a:rPr>
                        <m:t>15 </m:t>
                      </m:r>
                      <m:r>
                        <a:rPr lang="en-US" i="1">
                          <a:latin typeface="Cambria Math"/>
                        </a:rPr>
                        <m:t>𝑚</m:t>
                      </m:r>
                      <m:r>
                        <a:rPr lang="en-US" i="1">
                          <a:latin typeface="Cambria Math"/>
                        </a:rPr>
                        <m:t>=</m:t>
                      </m:r>
                      <m:f>
                        <m:fPr>
                          <m:ctrlPr>
                            <a:rPr lang="en-US" i="1">
                              <a:latin typeface="Cambria Math" panose="02040503050406030204" pitchFamily="18" charset="0"/>
                            </a:rPr>
                          </m:ctrlPr>
                        </m:fPr>
                        <m:num>
                          <m:r>
                            <a:rPr lang="en-US" i="1">
                              <a:latin typeface="Cambria Math"/>
                            </a:rPr>
                            <m:t>1</m:t>
                          </m:r>
                        </m:num>
                        <m:den>
                          <m:r>
                            <a:rPr lang="en-US" i="1">
                              <a:latin typeface="Cambria Math"/>
                            </a:rPr>
                            <m:t>2</m:t>
                          </m:r>
                        </m:den>
                      </m:f>
                      <m:d>
                        <m:dPr>
                          <m:ctrlPr>
                            <a:rPr lang="en-US" i="1">
                              <a:latin typeface="Cambria Math" panose="02040503050406030204" pitchFamily="18" charset="0"/>
                            </a:rPr>
                          </m:ctrlPr>
                        </m:dPr>
                        <m:e>
                          <m:r>
                            <a:rPr lang="en-US" i="1">
                              <a:latin typeface="Cambria Math"/>
                            </a:rPr>
                            <m:t>−0.5</m:t>
                          </m:r>
                          <m:f>
                            <m:fPr>
                              <m:ctrlPr>
                                <a:rPr lang="en-US" i="1">
                                  <a:latin typeface="Cambria Math" panose="02040503050406030204" pitchFamily="18" charset="0"/>
                                </a:rPr>
                              </m:ctrlPr>
                            </m:fPr>
                            <m:num>
                              <m:r>
                                <a:rPr lang="en-US" i="1">
                                  <a:latin typeface="Cambria Math"/>
                                </a:rPr>
                                <m:t>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e>
                      </m:d>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a:rPr>
                                <m:t>3 </m:t>
                              </m:r>
                              <m:r>
                                <a:rPr lang="en-US" i="1">
                                  <a:latin typeface="Cambria Math"/>
                                </a:rPr>
                                <m:t>𝑠</m:t>
                              </m:r>
                            </m:e>
                          </m:d>
                        </m:e>
                        <m:sup>
                          <m:r>
                            <a:rPr lang="en-US" i="1">
                              <a:latin typeface="Cambria Math"/>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3 </m:t>
                          </m:r>
                          <m:r>
                            <a:rPr lang="en-US" b="0" i="1" smtClean="0">
                              <a:latin typeface="Cambria Math" panose="02040503050406030204" pitchFamily="18" charset="0"/>
                            </a:rPr>
                            <m:t>𝑠</m:t>
                          </m:r>
                        </m:e>
                      </m:d>
                      <m:r>
                        <a:rPr lang="en-US" b="0" i="1" smtClean="0">
                          <a:latin typeface="Cambria Math" panose="02040503050406030204" pitchFamily="18" charset="0"/>
                        </a:rPr>
                        <m:t>+0</m:t>
                      </m:r>
                    </m:oMath>
                  </m:oMathPara>
                </a14:m>
                <a:endParaRPr lang="en-US" i="1" dirty="0">
                  <a:latin typeface="Cambria Math"/>
                </a:endParaRPr>
              </a:p>
              <a:p>
                <a:pPr marL="465876" lvl="1" indent="-465876">
                  <a:lnSpc>
                    <a:spcPct val="110000"/>
                  </a:lnSpc>
                </a:pPr>
                <a14:m>
                  <m:oMathPara xmlns:m="http://schemas.openxmlformats.org/officeDocument/2006/math">
                    <m:oMathParaPr>
                      <m:jc m:val="centerGroup"/>
                    </m:oMathParaPr>
                    <m:oMath xmlns:m="http://schemas.openxmlformats.org/officeDocument/2006/math">
                      <m:r>
                        <a:rPr lang="en-US" i="1">
                          <a:latin typeface="Cambria Math"/>
                        </a:rPr>
                        <m:t>15 </m:t>
                      </m:r>
                      <m:r>
                        <a:rPr lang="en-US" i="1">
                          <a:latin typeface="Cambria Math"/>
                        </a:rPr>
                        <m:t>𝑚</m:t>
                      </m:r>
                      <m:r>
                        <a:rPr lang="en-US" i="1">
                          <a:latin typeface="Cambria Math"/>
                        </a:rPr>
                        <m:t>=−2.25 </m:t>
                      </m:r>
                      <m:r>
                        <a:rPr lang="en-US" b="0" i="1" smtClean="0">
                          <a:latin typeface="Cambria Math" panose="02040503050406030204" pitchFamily="18" charset="0"/>
                        </a:rPr>
                        <m:t>𝑚</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d>
                        <m:dPr>
                          <m:ctrlPr>
                            <a:rPr lang="en-US" i="1">
                              <a:latin typeface="Cambria Math" panose="02040503050406030204" pitchFamily="18" charset="0"/>
                            </a:rPr>
                          </m:ctrlPr>
                        </m:dPr>
                        <m:e>
                          <m:r>
                            <a:rPr lang="en-US" i="1">
                              <a:latin typeface="Cambria Math" panose="02040503050406030204" pitchFamily="18" charset="0"/>
                            </a:rPr>
                            <m:t>3 </m:t>
                          </m:r>
                          <m:r>
                            <a:rPr lang="en-US" i="1">
                              <a:latin typeface="Cambria Math" panose="02040503050406030204" pitchFamily="18" charset="0"/>
                            </a:rPr>
                            <m:t>𝑠</m:t>
                          </m:r>
                        </m:e>
                      </m:d>
                    </m:oMath>
                  </m:oMathPara>
                </a14:m>
                <a:endParaRPr lang="en-US" i="1" dirty="0">
                  <a:latin typeface="Cambria Math" panose="02040503050406030204" pitchFamily="18" charset="0"/>
                </a:endParaRPr>
              </a:p>
              <a:p>
                <a:pPr marL="465876" lvl="1" indent="-465876">
                  <a:lnSpc>
                    <a:spcPct val="110000"/>
                  </a:lnSpc>
                </a:pPr>
                <a14:m>
                  <m:oMathPara xmlns:m="http://schemas.openxmlformats.org/officeDocument/2006/math">
                    <m:oMathParaPr>
                      <m:jc m:val="centerGroup"/>
                    </m:oMathParaPr>
                    <m:oMath xmlns:m="http://schemas.openxmlformats.org/officeDocument/2006/math">
                      <m:r>
                        <a:rPr lang="en-US" i="1">
                          <a:latin typeface="Cambria Math"/>
                        </a:rPr>
                        <m:t>17.25 </m:t>
                      </m:r>
                      <m:r>
                        <a:rPr lang="en-US" i="1">
                          <a:latin typeface="Cambria Math"/>
                        </a:rPr>
                        <m:t>𝑚</m:t>
                      </m:r>
                      <m:r>
                        <a:rPr lang="en-US" i="1">
                          <a:latin typeface="Cambria Math"/>
                        </a:rPr>
                        <m:t>=</m:t>
                      </m:r>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d>
                        <m:dPr>
                          <m:ctrlPr>
                            <a:rPr lang="en-US" i="1">
                              <a:latin typeface="Cambria Math" panose="02040503050406030204" pitchFamily="18" charset="0"/>
                            </a:rPr>
                          </m:ctrlPr>
                        </m:dPr>
                        <m:e>
                          <m:r>
                            <a:rPr lang="en-US" i="1">
                              <a:latin typeface="Cambria Math"/>
                            </a:rPr>
                            <m:t>3 </m:t>
                          </m:r>
                          <m:r>
                            <a:rPr lang="en-US" i="1">
                              <a:latin typeface="Cambria Math"/>
                            </a:rPr>
                            <m:t>𝑠</m:t>
                          </m:r>
                        </m:e>
                      </m:d>
                    </m:oMath>
                  </m:oMathPara>
                </a14:m>
                <a:endParaRPr lang="en-US" i="1" dirty="0">
                  <a:latin typeface="Cambria Math"/>
                </a:endParaRPr>
              </a:p>
              <a:p>
                <a:pPr marL="465876" lvl="1" indent="-465876">
                  <a:lnSpc>
                    <a:spcPct val="110000"/>
                  </a:lnSpc>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r>
                        <a:rPr lang="en-US" i="1">
                          <a:latin typeface="Cambria Math"/>
                        </a:rPr>
                        <m:t>=5.75 </m:t>
                      </m:r>
                      <m:r>
                        <a:rPr lang="en-US" i="1">
                          <a:latin typeface="Cambria Math"/>
                        </a:rPr>
                        <m:t>𝑚</m:t>
                      </m:r>
                      <m:r>
                        <a:rPr lang="en-US" i="1">
                          <a:latin typeface="Cambria Math"/>
                        </a:rPr>
                        <m:t>/</m:t>
                      </m:r>
                      <m:r>
                        <a:rPr lang="en-US" i="1">
                          <a:latin typeface="Cambria Math"/>
                        </a:rPr>
                        <m:t>𝑠</m:t>
                      </m:r>
                    </m:oMath>
                  </m:oMathPara>
                </a14:m>
                <a:endParaRPr lang="en-US" dirty="0"/>
              </a:p>
              <a:p>
                <a:endParaRPr lang="en-US" dirty="0"/>
              </a:p>
            </p:txBody>
          </p:sp>
        </mc:Choice>
        <mc:Fallback xmlns="">
          <p:sp>
            <p:nvSpPr>
              <p:cNvPr id="3" name="Notes Placeholder 2"/>
              <p:cNvSpPr>
                <a:spLocks noGrp="1"/>
              </p:cNvSpPr>
              <p:nvPr>
                <p:ph type="body" idx="1"/>
              </p:nvPr>
            </p:nvSpPr>
            <p:spPr/>
            <p:txBody>
              <a:bodyPr/>
              <a:lstStyle/>
              <a:p>
                <a:pPr marL="465876" lvl="1" indent="-465876">
                  <a:lnSpc>
                    <a:spcPct val="110000"/>
                  </a:lnSpc>
                </a:pPr>
                <a:r>
                  <a:rPr lang="en-US" i="0">
                    <a:latin typeface="Cambria Math"/>
                  </a:rPr>
                  <a:t>𝑎=−0.5 𝑚/𝑠</a:t>
                </a:r>
                <a:r>
                  <a:rPr lang="en-US" i="0">
                    <a:latin typeface="Cambria Math" panose="02040503050406030204" pitchFamily="18" charset="0"/>
                  </a:rPr>
                  <a:t>^</a:t>
                </a:r>
                <a:r>
                  <a:rPr lang="en-US" i="0">
                    <a:latin typeface="Cambria Math"/>
                  </a:rPr>
                  <a:t>2 </a:t>
                </a:r>
                <a:r>
                  <a:rPr lang="en-US" i="0">
                    <a:latin typeface="Cambria Math" panose="02040503050406030204" pitchFamily="18" charset="0"/>
                  </a:rPr>
                  <a:t>, </a:t>
                </a:r>
                <a:r>
                  <a:rPr lang="en-US" i="0" dirty="0">
                    <a:latin typeface="Cambria Math"/>
                  </a:rPr>
                  <a:t>𝑡=3 𝑠</a:t>
                </a:r>
                <a:r>
                  <a:rPr lang="en-US" i="0" dirty="0">
                    <a:latin typeface="Cambria Math" panose="02040503050406030204" pitchFamily="18" charset="0"/>
                  </a:rPr>
                  <a:t>, </a:t>
                </a:r>
                <a:r>
                  <a:rPr lang="en-US" i="0">
                    <a:latin typeface="Cambria Math" panose="02040503050406030204" pitchFamily="18" charset="0"/>
                  </a:rPr>
                  <a:t>𝑑</a:t>
                </a:r>
                <a:r>
                  <a:rPr lang="en-US" i="0">
                    <a:latin typeface="Cambria Math"/>
                  </a:rPr>
                  <a:t>=15 𝑚</a:t>
                </a:r>
                <a:r>
                  <a:rPr lang="en-US" i="0">
                    <a:latin typeface="Cambria Math" panose="02040503050406030204" pitchFamily="18" charset="0"/>
                  </a:rPr>
                  <a:t>, 𝑑_</a:t>
                </a:r>
                <a:r>
                  <a:rPr lang="en-US" i="0">
                    <a:latin typeface="Cambria Math"/>
                  </a:rPr>
                  <a:t>0=0</a:t>
                </a:r>
                <a:r>
                  <a:rPr lang="en-US" i="0">
                    <a:latin typeface="Cambria Math" panose="02040503050406030204" pitchFamily="18" charset="0"/>
                  </a:rPr>
                  <a:t>, </a:t>
                </a:r>
                <a:r>
                  <a:rPr lang="en-US" i="0">
                    <a:latin typeface="Cambria Math"/>
                  </a:rPr>
                  <a:t>𝑣</a:t>
                </a:r>
                <a:r>
                  <a:rPr lang="en-US" i="0">
                    <a:latin typeface="Cambria Math" panose="02040503050406030204" pitchFamily="18" charset="0"/>
                  </a:rPr>
                  <a:t>_</a:t>
                </a:r>
                <a:r>
                  <a:rPr lang="en-US" i="0">
                    <a:latin typeface="Cambria Math"/>
                  </a:rPr>
                  <a:t>0= ?</a:t>
                </a:r>
                <a:endParaRPr lang="en-US" i="1" dirty="0">
                  <a:latin typeface="Cambria Math"/>
                </a:endParaRPr>
              </a:p>
              <a:p>
                <a:pPr marL="465876" lvl="1" indent="-465876">
                  <a:lnSpc>
                    <a:spcPct val="110000"/>
                  </a:lnSpc>
                </a:pPr>
                <a:r>
                  <a:rPr lang="en-US" i="0">
                    <a:latin typeface="Cambria Math" panose="02040503050406030204" pitchFamily="18" charset="0"/>
                  </a:rPr>
                  <a:t>𝑑</a:t>
                </a:r>
                <a:r>
                  <a:rPr lang="en-US" i="0">
                    <a:latin typeface="Cambria Math"/>
                  </a:rPr>
                  <a:t>=</a:t>
                </a:r>
                <a:r>
                  <a:rPr lang="en-US" i="0">
                    <a:latin typeface="Cambria Math" panose="02040503050406030204" pitchFamily="18" charset="0"/>
                  </a:rPr>
                  <a:t>𝑑_0+𝑣_0 𝑡+</a:t>
                </a:r>
                <a:r>
                  <a:rPr lang="en-US" i="0">
                    <a:latin typeface="Cambria Math"/>
                  </a:rPr>
                  <a:t>1</a:t>
                </a:r>
                <a:r>
                  <a:rPr lang="en-US" i="0">
                    <a:latin typeface="Cambria Math" panose="02040503050406030204" pitchFamily="18" charset="0"/>
                  </a:rPr>
                  <a:t>/</a:t>
                </a:r>
                <a:r>
                  <a:rPr lang="en-US" i="0">
                    <a:latin typeface="Cambria Math"/>
                  </a:rPr>
                  <a:t>2 𝑎𝑡</a:t>
                </a:r>
                <a:r>
                  <a:rPr lang="en-US" i="0">
                    <a:latin typeface="Cambria Math" panose="02040503050406030204" pitchFamily="18" charset="0"/>
                  </a:rPr>
                  <a:t>^</a:t>
                </a:r>
                <a:r>
                  <a:rPr lang="en-US" i="0">
                    <a:latin typeface="Cambria Math"/>
                  </a:rPr>
                  <a:t>2</a:t>
                </a:r>
                <a:endParaRPr lang="en-US" i="1" dirty="0">
                  <a:latin typeface="Cambria Math" panose="02040503050406030204" pitchFamily="18" charset="0"/>
                </a:endParaRPr>
              </a:p>
              <a:p>
                <a:pPr marL="465876" lvl="1" indent="-465876">
                  <a:lnSpc>
                    <a:spcPct val="110000"/>
                  </a:lnSpc>
                </a:pPr>
                <a:r>
                  <a:rPr lang="en-US" i="0">
                    <a:latin typeface="Cambria Math"/>
                  </a:rPr>
                  <a:t>15 𝑚=0+</a:t>
                </a:r>
                <a:r>
                  <a:rPr lang="en-US" i="0">
                    <a:latin typeface="Cambria Math" panose="02040503050406030204" pitchFamily="18" charset="0"/>
                  </a:rPr>
                  <a:t>𝑣_0 (3 𝑠)+</a:t>
                </a:r>
                <a:r>
                  <a:rPr lang="en-US" i="0">
                    <a:latin typeface="Cambria Math"/>
                  </a:rPr>
                  <a:t>1</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−0.5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 (</a:t>
                </a:r>
                <a:r>
                  <a:rPr lang="en-US" i="0">
                    <a:latin typeface="Cambria Math"/>
                  </a:rPr>
                  <a:t>3 𝑠</a:t>
                </a:r>
                <a:r>
                  <a:rPr lang="en-US" i="0">
                    <a:latin typeface="Cambria Math" panose="02040503050406030204" pitchFamily="18" charset="0"/>
                  </a:rPr>
                  <a:t>)^</a:t>
                </a:r>
                <a:r>
                  <a:rPr lang="en-US" i="0">
                    <a:latin typeface="Cambria Math"/>
                  </a:rPr>
                  <a:t>2</a:t>
                </a:r>
                <a:endParaRPr lang="en-US" i="1" dirty="0">
                  <a:latin typeface="Cambria Math"/>
                </a:endParaRPr>
              </a:p>
              <a:p>
                <a:pPr marL="465876" lvl="1" indent="-465876">
                  <a:lnSpc>
                    <a:spcPct val="110000"/>
                  </a:lnSpc>
                </a:pPr>
                <a:r>
                  <a:rPr lang="en-US" i="0">
                    <a:latin typeface="Cambria Math"/>
                  </a:rPr>
                  <a:t>15 𝑚=</a:t>
                </a:r>
                <a:r>
                  <a:rPr lang="en-US" i="0">
                    <a:latin typeface="Cambria Math" panose="02040503050406030204" pitchFamily="18" charset="0"/>
                  </a:rPr>
                  <a:t>𝑣_0 (3 𝑠)</a:t>
                </a:r>
                <a:r>
                  <a:rPr lang="en-US" i="0">
                    <a:latin typeface="Cambria Math"/>
                  </a:rPr>
                  <a:t>−2.25 𝑚</a:t>
                </a:r>
                <a:endParaRPr lang="en-US" i="1" dirty="0">
                  <a:latin typeface="Cambria Math" panose="02040503050406030204" pitchFamily="18" charset="0"/>
                </a:endParaRPr>
              </a:p>
              <a:p>
                <a:pPr marL="465876" lvl="1" indent="-465876">
                  <a:lnSpc>
                    <a:spcPct val="110000"/>
                  </a:lnSpc>
                </a:pPr>
                <a:r>
                  <a:rPr lang="en-US" i="0">
                    <a:latin typeface="Cambria Math"/>
                  </a:rPr>
                  <a:t>17.25 𝑚=𝑣</a:t>
                </a:r>
                <a:r>
                  <a:rPr lang="en-US" i="0">
                    <a:latin typeface="Cambria Math" panose="02040503050406030204" pitchFamily="18" charset="0"/>
                  </a:rPr>
                  <a:t>_</a:t>
                </a:r>
                <a:r>
                  <a:rPr lang="en-US" i="0">
                    <a:latin typeface="Cambria Math"/>
                  </a:rPr>
                  <a:t>0</a:t>
                </a:r>
                <a:r>
                  <a:rPr lang="en-US" i="0">
                    <a:latin typeface="Cambria Math" panose="02040503050406030204" pitchFamily="18" charset="0"/>
                  </a:rPr>
                  <a:t> (</a:t>
                </a:r>
                <a:r>
                  <a:rPr lang="en-US" i="0">
                    <a:latin typeface="Cambria Math"/>
                  </a:rPr>
                  <a:t>3 𝑠</a:t>
                </a:r>
                <a:r>
                  <a:rPr lang="en-US" i="0">
                    <a:latin typeface="Cambria Math" panose="02040503050406030204" pitchFamily="18" charset="0"/>
                  </a:rPr>
                  <a:t>)</a:t>
                </a:r>
                <a:endParaRPr lang="en-US" i="1" dirty="0">
                  <a:latin typeface="Cambria Math"/>
                </a:endParaRPr>
              </a:p>
              <a:p>
                <a:pPr marL="465876" lvl="1" indent="-465876">
                  <a:lnSpc>
                    <a:spcPct val="110000"/>
                  </a:lnSpc>
                </a:pPr>
                <a:r>
                  <a:rPr lang="en-US" i="0">
                    <a:latin typeface="Cambria Math"/>
                  </a:rPr>
                  <a:t>𝑣</a:t>
                </a:r>
                <a:r>
                  <a:rPr lang="en-US" i="0">
                    <a:latin typeface="Cambria Math" panose="02040503050406030204" pitchFamily="18" charset="0"/>
                  </a:rPr>
                  <a:t>_</a:t>
                </a:r>
                <a:r>
                  <a:rPr lang="en-US" i="0">
                    <a:latin typeface="Cambria Math"/>
                  </a:rPr>
                  <a:t>0=5.75 𝑚/𝑠</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56</a:t>
            </a:fld>
            <a:endParaRPr lang="en-US"/>
          </a:p>
        </p:txBody>
      </p:sp>
    </p:spTree>
    <p:extLst>
      <p:ext uri="{BB962C8B-B14F-4D97-AF65-F5344CB8AC3E}">
        <p14:creationId xmlns:p14="http://schemas.microsoft.com/office/powerpoint/2010/main" val="35983494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20000"/>
                  </a:lnSpc>
                </a:pPr>
                <a14:m>
                  <m:oMathPara xmlns:m="http://schemas.openxmlformats.org/officeDocument/2006/math">
                    <m:oMathParaPr>
                      <m:jc m:val="centerGroup"/>
                    </m:oMathParaPr>
                    <m:oMath xmlns:m="http://schemas.openxmlformats.org/officeDocument/2006/math">
                      <m:r>
                        <a:rPr lang="en-US" i="1">
                          <a:latin typeface="Cambria Math"/>
                        </a:rPr>
                        <m:t>𝑣</m:t>
                      </m:r>
                      <m:r>
                        <a:rPr lang="en-US" i="1">
                          <a:latin typeface="Cambria Math"/>
                        </a:rPr>
                        <m:t>=20.0</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r>
                        <a:rPr lang="en-US" i="1">
                          <a:latin typeface="Cambria Math"/>
                        </a:rPr>
                        <m:t>, </m:t>
                      </m:r>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r>
                        <a:rPr lang="en-US" i="1">
                          <a:latin typeface="Cambria Math"/>
                        </a:rPr>
                        <m:t>=1.0</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r>
                        <a:rPr lang="en-US" i="1">
                          <a:latin typeface="Cambria Math"/>
                        </a:rPr>
                        <m:t>, </m:t>
                      </m:r>
                      <m:r>
                        <a:rPr lang="en-US" i="1">
                          <a:latin typeface="Cambria Math" panose="02040503050406030204" pitchFamily="18" charset="0"/>
                        </a:rPr>
                        <m:t>𝑑</m:t>
                      </m:r>
                      <m:r>
                        <a:rPr lang="en-US" i="1">
                          <a:latin typeface="Cambria Math"/>
                        </a:rPr>
                        <m:t>=25 </m:t>
                      </m:r>
                      <m:r>
                        <a:rPr lang="en-US" i="1">
                          <a:latin typeface="Cambria Math"/>
                        </a:rPr>
                        <m:t>𝑚</m:t>
                      </m:r>
                      <m:r>
                        <a:rPr lang="en-US" i="1">
                          <a:latin typeface="Cambria Math"/>
                        </a:rPr>
                        <m:t>, </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a:rPr>
                            <m:t>0</m:t>
                          </m:r>
                        </m:sub>
                      </m:sSub>
                      <m:r>
                        <a:rPr lang="en-US" i="1">
                          <a:latin typeface="Cambria Math"/>
                        </a:rPr>
                        <m:t>=0, </m:t>
                      </m:r>
                      <m:r>
                        <a:rPr lang="en-US" i="1">
                          <a:latin typeface="Cambria Math"/>
                        </a:rPr>
                        <m:t>𝑎</m:t>
                      </m:r>
                      <m:r>
                        <a:rPr lang="en-US" i="1">
                          <a:latin typeface="Cambria Math"/>
                        </a:rPr>
                        <m:t>= ?</m:t>
                      </m:r>
                    </m:oMath>
                  </m:oMathPara>
                </a14:m>
                <a:endParaRPr lang="en-US" dirty="0"/>
              </a:p>
              <a:p>
                <a:pPr>
                  <a:lnSpc>
                    <a:spcPct val="120000"/>
                  </a:lnSpc>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a:rPr>
                            <m:t>𝑣</m:t>
                          </m:r>
                        </m:e>
                        <m:sup>
                          <m:r>
                            <a:rPr lang="en-US" i="1">
                              <a:latin typeface="Cambria Math"/>
                            </a:rPr>
                            <m:t>2</m:t>
                          </m:r>
                        </m:sup>
                      </m:sSup>
                      <m:r>
                        <a:rPr lang="en-US" i="1">
                          <a:latin typeface="Cambria Math"/>
                        </a:rPr>
                        <m:t>=</m:t>
                      </m:r>
                      <m:sSubSup>
                        <m:sSubSupPr>
                          <m:ctrlPr>
                            <a:rPr lang="en-US" i="1">
                              <a:latin typeface="Cambria Math" panose="02040503050406030204" pitchFamily="18" charset="0"/>
                            </a:rPr>
                          </m:ctrlPr>
                        </m:sSubSupPr>
                        <m:e>
                          <m:r>
                            <a:rPr lang="en-US" i="1">
                              <a:latin typeface="Cambria Math"/>
                            </a:rPr>
                            <m:t>𝑣</m:t>
                          </m:r>
                        </m:e>
                        <m:sub>
                          <m:r>
                            <a:rPr lang="en-US" i="1">
                              <a:latin typeface="Cambria Math"/>
                            </a:rPr>
                            <m:t>0</m:t>
                          </m:r>
                        </m:sub>
                        <m:sup>
                          <m:r>
                            <a:rPr lang="en-US" i="1">
                              <a:latin typeface="Cambria Math"/>
                            </a:rPr>
                            <m:t>2</m:t>
                          </m:r>
                        </m:sup>
                      </m:sSubSup>
                      <m:r>
                        <a:rPr lang="en-US" i="1">
                          <a:latin typeface="Cambria Math"/>
                        </a:rPr>
                        <m:t>+2</m:t>
                      </m:r>
                      <m:r>
                        <a:rPr lang="en-US" i="1">
                          <a:latin typeface="Cambria Math"/>
                        </a:rPr>
                        <m:t>𝑎</m:t>
                      </m:r>
                      <m:d>
                        <m:dPr>
                          <m:ctrlPr>
                            <a:rPr lang="en-US" i="1">
                              <a:latin typeface="Cambria Math" panose="02040503050406030204" pitchFamily="18" charset="0"/>
                            </a:rPr>
                          </m:ctrlPr>
                        </m:dPr>
                        <m:e>
                          <m:r>
                            <a:rPr lang="en-US" i="1">
                              <a:latin typeface="Cambria Math" panose="02040503050406030204" pitchFamily="18" charset="0"/>
                            </a:rPr>
                            <m:t>𝑑</m:t>
                          </m:r>
                          <m:r>
                            <a:rPr lang="en-US" i="1">
                              <a:latin typeface="Cambria Math"/>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a:rPr>
                                <m:t>0</m:t>
                              </m:r>
                            </m:sub>
                          </m:sSub>
                        </m:e>
                      </m:d>
                    </m:oMath>
                  </m:oMathPara>
                </a14:m>
                <a:endParaRPr lang="en-US" dirty="0"/>
              </a:p>
              <a:p>
                <a:pPr>
                  <a:lnSpc>
                    <a:spcPct val="120000"/>
                  </a:lnSpc>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a:rPr>
                                <m:t>20</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e>
                          </m:d>
                        </m:e>
                        <m:sup>
                          <m:r>
                            <a:rPr lang="en-US" i="1">
                              <a:latin typeface="Cambria Math"/>
                            </a:rPr>
                            <m:t>2</m:t>
                          </m:r>
                        </m:sup>
                      </m:sSup>
                      <m:r>
                        <a:rPr lang="en-US" i="1">
                          <a:latin typeface="Cambria Math"/>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a:rPr>
                                <m:t>1.0</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e>
                          </m:d>
                        </m:e>
                        <m:sup>
                          <m:r>
                            <a:rPr lang="en-US" i="1">
                              <a:latin typeface="Cambria Math"/>
                            </a:rPr>
                            <m:t>2</m:t>
                          </m:r>
                        </m:sup>
                      </m:sSup>
                      <m:r>
                        <a:rPr lang="en-US" i="1">
                          <a:latin typeface="Cambria Math"/>
                        </a:rPr>
                        <m:t>+2</m:t>
                      </m:r>
                      <m:r>
                        <a:rPr lang="en-US" i="1">
                          <a:latin typeface="Cambria Math"/>
                        </a:rPr>
                        <m:t>𝑎</m:t>
                      </m:r>
                      <m:d>
                        <m:dPr>
                          <m:ctrlPr>
                            <a:rPr lang="en-US" i="1">
                              <a:latin typeface="Cambria Math" panose="02040503050406030204" pitchFamily="18" charset="0"/>
                            </a:rPr>
                          </m:ctrlPr>
                        </m:dPr>
                        <m:e>
                          <m:r>
                            <a:rPr lang="en-US" i="1">
                              <a:latin typeface="Cambria Math"/>
                            </a:rPr>
                            <m:t>25 </m:t>
                          </m:r>
                          <m:r>
                            <a:rPr lang="en-US" i="1">
                              <a:latin typeface="Cambria Math"/>
                            </a:rPr>
                            <m:t>𝑚</m:t>
                          </m:r>
                          <m:r>
                            <a:rPr lang="en-US" i="1">
                              <a:latin typeface="Cambria Math"/>
                            </a:rPr>
                            <m:t>−0</m:t>
                          </m:r>
                        </m:e>
                      </m:d>
                    </m:oMath>
                  </m:oMathPara>
                </a14:m>
                <a:endParaRPr lang="en-US" dirty="0"/>
              </a:p>
              <a:p>
                <a:pPr>
                  <a:lnSpc>
                    <a:spcPct val="120000"/>
                  </a:lnSpc>
                </a:pPr>
                <a14:m>
                  <m:oMathPara xmlns:m="http://schemas.openxmlformats.org/officeDocument/2006/math">
                    <m:oMathParaPr>
                      <m:jc m:val="centerGroup"/>
                    </m:oMathParaPr>
                    <m:oMath xmlns:m="http://schemas.openxmlformats.org/officeDocument/2006/math">
                      <m:r>
                        <a:rPr lang="en-US" i="1">
                          <a:latin typeface="Cambria Math"/>
                        </a:rPr>
                        <m:t>400</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a:rPr>
                                <m:t>𝑚</m:t>
                              </m:r>
                            </m:e>
                            <m:sup>
                              <m:r>
                                <a:rPr lang="en-US" i="1">
                                  <a:latin typeface="Cambria Math"/>
                                </a:rPr>
                                <m:t>2</m:t>
                              </m:r>
                            </m:sup>
                          </m:sSup>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r>
                        <a:rPr lang="en-US" i="1">
                          <a:latin typeface="Cambria Math"/>
                        </a:rPr>
                        <m:t>=1</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a:rPr>
                                <m:t>𝑚</m:t>
                              </m:r>
                            </m:e>
                            <m:sup>
                              <m:r>
                                <a:rPr lang="en-US" i="1">
                                  <a:latin typeface="Cambria Math"/>
                                </a:rPr>
                                <m:t>2</m:t>
                              </m:r>
                            </m:sup>
                          </m:sSup>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r>
                        <a:rPr lang="en-US" i="1">
                          <a:latin typeface="Cambria Math"/>
                        </a:rPr>
                        <m:t>+</m:t>
                      </m:r>
                      <m:d>
                        <m:dPr>
                          <m:ctrlPr>
                            <a:rPr lang="en-US" i="1">
                              <a:latin typeface="Cambria Math" panose="02040503050406030204" pitchFamily="18" charset="0"/>
                            </a:rPr>
                          </m:ctrlPr>
                        </m:dPr>
                        <m:e>
                          <m:r>
                            <a:rPr lang="en-US" i="1">
                              <a:latin typeface="Cambria Math"/>
                            </a:rPr>
                            <m:t>50 </m:t>
                          </m:r>
                          <m:r>
                            <a:rPr lang="en-US" i="1">
                              <a:latin typeface="Cambria Math"/>
                            </a:rPr>
                            <m:t>𝑚</m:t>
                          </m:r>
                        </m:e>
                      </m:d>
                      <m:r>
                        <a:rPr lang="en-US" i="1">
                          <a:latin typeface="Cambria Math"/>
                        </a:rPr>
                        <m:t>𝑎</m:t>
                      </m:r>
                    </m:oMath>
                  </m:oMathPara>
                </a14:m>
                <a:endParaRPr lang="en-US" dirty="0"/>
              </a:p>
              <a:p>
                <a:pPr>
                  <a:lnSpc>
                    <a:spcPct val="120000"/>
                  </a:lnSpc>
                </a:pPr>
                <a14:m>
                  <m:oMathPara xmlns:m="http://schemas.openxmlformats.org/officeDocument/2006/math">
                    <m:oMathParaPr>
                      <m:jc m:val="centerGroup"/>
                    </m:oMathParaPr>
                    <m:oMath xmlns:m="http://schemas.openxmlformats.org/officeDocument/2006/math">
                      <m:r>
                        <a:rPr lang="en-US" i="1">
                          <a:latin typeface="Cambria Math"/>
                        </a:rPr>
                        <m:t>399</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a:rPr>
                                <m:t>𝑚</m:t>
                              </m:r>
                            </m:e>
                            <m:sup>
                              <m:r>
                                <a:rPr lang="en-US" i="1">
                                  <a:latin typeface="Cambria Math"/>
                                </a:rPr>
                                <m:t>2</m:t>
                              </m:r>
                            </m:sup>
                          </m:sSup>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r>
                        <a:rPr lang="en-US" i="1">
                          <a:latin typeface="Cambria Math"/>
                        </a:rPr>
                        <m:t>=</m:t>
                      </m:r>
                      <m:d>
                        <m:dPr>
                          <m:ctrlPr>
                            <a:rPr lang="en-US" i="1">
                              <a:latin typeface="Cambria Math" panose="02040503050406030204" pitchFamily="18" charset="0"/>
                            </a:rPr>
                          </m:ctrlPr>
                        </m:dPr>
                        <m:e>
                          <m:r>
                            <a:rPr lang="en-US" i="1">
                              <a:latin typeface="Cambria Math"/>
                            </a:rPr>
                            <m:t>50 </m:t>
                          </m:r>
                          <m:r>
                            <a:rPr lang="en-US" i="1">
                              <a:latin typeface="Cambria Math"/>
                            </a:rPr>
                            <m:t>𝑚</m:t>
                          </m:r>
                        </m:e>
                      </m:d>
                      <m:r>
                        <a:rPr lang="en-US" i="1">
                          <a:latin typeface="Cambria Math"/>
                        </a:rPr>
                        <m:t>𝑎</m:t>
                      </m:r>
                    </m:oMath>
                  </m:oMathPara>
                </a14:m>
                <a:endParaRPr lang="en-US" dirty="0"/>
              </a:p>
              <a:p>
                <a:pPr>
                  <a:lnSpc>
                    <a:spcPct val="120000"/>
                  </a:lnSpc>
                </a:pPr>
                <a14:m>
                  <m:oMathPara xmlns:m="http://schemas.openxmlformats.org/officeDocument/2006/math">
                    <m:oMathParaPr>
                      <m:jc m:val="centerGroup"/>
                    </m:oMathParaPr>
                    <m:oMath xmlns:m="http://schemas.openxmlformats.org/officeDocument/2006/math">
                      <m:r>
                        <a:rPr lang="en-US" i="1">
                          <a:latin typeface="Cambria Math"/>
                        </a:rPr>
                        <m:t>𝑎</m:t>
                      </m:r>
                      <m:r>
                        <a:rPr lang="en-US" i="1">
                          <a:latin typeface="Cambria Math"/>
                        </a:rPr>
                        <m:t>=7.98 </m:t>
                      </m:r>
                      <m:r>
                        <a:rPr lang="en-US" i="1">
                          <a:latin typeface="Cambria Math"/>
                        </a:rPr>
                        <m:t>𝑚</m:t>
                      </m:r>
                      <m:r>
                        <a:rPr lang="en-US" i="1">
                          <a:latin typeface="Cambria Math"/>
                        </a:rPr>
                        <m:t>/</m:t>
                      </m:r>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oMath>
                  </m:oMathPara>
                </a14:m>
                <a:endParaRPr lang="en-US" dirty="0"/>
              </a:p>
              <a:p>
                <a:endParaRPr lang="en-US" dirty="0"/>
              </a:p>
            </p:txBody>
          </p:sp>
        </mc:Choice>
        <mc:Fallback xmlns="">
          <p:sp>
            <p:nvSpPr>
              <p:cNvPr id="3" name="Notes Placeholder 2"/>
              <p:cNvSpPr>
                <a:spLocks noGrp="1"/>
              </p:cNvSpPr>
              <p:nvPr>
                <p:ph type="body" idx="1"/>
              </p:nvPr>
            </p:nvSpPr>
            <p:spPr/>
            <p:txBody>
              <a:bodyPr/>
              <a:lstStyle/>
              <a:p>
                <a:pPr>
                  <a:lnSpc>
                    <a:spcPct val="120000"/>
                  </a:lnSpc>
                </a:pPr>
                <a:r>
                  <a:rPr lang="en-US" i="0">
                    <a:latin typeface="Cambria Math"/>
                  </a:rPr>
                  <a:t>𝑣=20.0 𝑚</a:t>
                </a:r>
                <a:r>
                  <a:rPr lang="en-US" i="0">
                    <a:latin typeface="Cambria Math" panose="02040503050406030204" pitchFamily="18" charset="0"/>
                  </a:rPr>
                  <a:t>/</a:t>
                </a:r>
                <a:r>
                  <a:rPr lang="en-US" i="0">
                    <a:latin typeface="Cambria Math"/>
                  </a:rPr>
                  <a:t>𝑠, 𝑣</a:t>
                </a:r>
                <a:r>
                  <a:rPr lang="en-US" i="0">
                    <a:latin typeface="Cambria Math" panose="02040503050406030204" pitchFamily="18" charset="0"/>
                  </a:rPr>
                  <a:t>_</a:t>
                </a:r>
                <a:r>
                  <a:rPr lang="en-US" i="0">
                    <a:latin typeface="Cambria Math"/>
                  </a:rPr>
                  <a:t>0=1.0 𝑚</a:t>
                </a:r>
                <a:r>
                  <a:rPr lang="en-US" i="0">
                    <a:latin typeface="Cambria Math" panose="02040503050406030204" pitchFamily="18" charset="0"/>
                  </a:rPr>
                  <a:t>/</a:t>
                </a:r>
                <a:r>
                  <a:rPr lang="en-US" i="0">
                    <a:latin typeface="Cambria Math"/>
                  </a:rPr>
                  <a:t>𝑠, </a:t>
                </a:r>
                <a:r>
                  <a:rPr lang="en-US" i="0">
                    <a:latin typeface="Cambria Math" panose="02040503050406030204" pitchFamily="18" charset="0"/>
                  </a:rPr>
                  <a:t>𝑑</a:t>
                </a:r>
                <a:r>
                  <a:rPr lang="en-US" i="0">
                    <a:latin typeface="Cambria Math"/>
                  </a:rPr>
                  <a:t>=25 𝑚, </a:t>
                </a:r>
                <a:r>
                  <a:rPr lang="en-US" i="0">
                    <a:latin typeface="Cambria Math" panose="02040503050406030204" pitchFamily="18" charset="0"/>
                  </a:rPr>
                  <a:t>𝑑_</a:t>
                </a:r>
                <a:r>
                  <a:rPr lang="en-US" i="0">
                    <a:latin typeface="Cambria Math"/>
                  </a:rPr>
                  <a:t>0=0, 𝑎= ?</a:t>
                </a:r>
                <a:endParaRPr lang="en-US" dirty="0"/>
              </a:p>
              <a:p>
                <a:pPr>
                  <a:lnSpc>
                    <a:spcPct val="120000"/>
                  </a:lnSpc>
                </a:pPr>
                <a:r>
                  <a:rPr lang="en-US" i="0">
                    <a:latin typeface="Cambria Math"/>
                  </a:rPr>
                  <a:t>𝑣</a:t>
                </a:r>
                <a:r>
                  <a:rPr lang="en-US" i="0">
                    <a:latin typeface="Cambria Math" panose="02040503050406030204" pitchFamily="18" charset="0"/>
                  </a:rPr>
                  <a:t>^</a:t>
                </a:r>
                <a:r>
                  <a:rPr lang="en-US" i="0">
                    <a:latin typeface="Cambria Math"/>
                  </a:rPr>
                  <a:t>2=𝑣</a:t>
                </a:r>
                <a:r>
                  <a:rPr lang="en-US" i="0">
                    <a:latin typeface="Cambria Math" panose="02040503050406030204" pitchFamily="18" charset="0"/>
                  </a:rPr>
                  <a:t>_</a:t>
                </a:r>
                <a:r>
                  <a:rPr lang="en-US" i="0">
                    <a:latin typeface="Cambria Math"/>
                  </a:rPr>
                  <a:t>0</a:t>
                </a:r>
                <a:r>
                  <a:rPr lang="en-US" i="0">
                    <a:latin typeface="Cambria Math" panose="02040503050406030204" pitchFamily="18" charset="0"/>
                  </a:rPr>
                  <a:t>^</a:t>
                </a:r>
                <a:r>
                  <a:rPr lang="en-US" i="0">
                    <a:latin typeface="Cambria Math"/>
                  </a:rPr>
                  <a:t>2+2𝑎</a:t>
                </a:r>
                <a:r>
                  <a:rPr lang="en-US" i="0">
                    <a:latin typeface="Cambria Math" panose="02040503050406030204" pitchFamily="18" charset="0"/>
                  </a:rPr>
                  <a:t>(𝑑</a:t>
                </a:r>
                <a:r>
                  <a:rPr lang="en-US" i="0">
                    <a:latin typeface="Cambria Math"/>
                  </a:rPr>
                  <a:t>−</a:t>
                </a:r>
                <a:r>
                  <a:rPr lang="en-US" i="0">
                    <a:latin typeface="Cambria Math" panose="02040503050406030204" pitchFamily="18" charset="0"/>
                  </a:rPr>
                  <a:t>𝑑_</a:t>
                </a:r>
                <a:r>
                  <a:rPr lang="en-US" i="0">
                    <a:latin typeface="Cambria Math"/>
                  </a:rPr>
                  <a:t>0</a:t>
                </a:r>
                <a:r>
                  <a:rPr lang="en-US" i="0">
                    <a:latin typeface="Cambria Math" panose="02040503050406030204" pitchFamily="18" charset="0"/>
                  </a:rPr>
                  <a:t> )</a:t>
                </a:r>
                <a:endParaRPr lang="en-US" dirty="0"/>
              </a:p>
              <a:p>
                <a:pPr>
                  <a:lnSpc>
                    <a:spcPct val="120000"/>
                  </a:lnSpc>
                </a:pPr>
                <a:r>
                  <a:rPr lang="en-US" i="0">
                    <a:latin typeface="Cambria Math" panose="02040503050406030204" pitchFamily="18" charset="0"/>
                  </a:rPr>
                  <a:t>(</a:t>
                </a:r>
                <a:r>
                  <a:rPr lang="en-US" i="0">
                    <a:latin typeface="Cambria Math"/>
                  </a:rPr>
                  <a:t>20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a:t>
                </a:r>
                <a:r>
                  <a:rPr lang="en-US" i="0">
                    <a:latin typeface="Cambria Math"/>
                  </a:rPr>
                  <a:t>1.0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2+2𝑎</a:t>
                </a:r>
                <a:r>
                  <a:rPr lang="en-US" i="0">
                    <a:latin typeface="Cambria Math" panose="02040503050406030204" pitchFamily="18" charset="0"/>
                  </a:rPr>
                  <a:t>(</a:t>
                </a:r>
                <a:r>
                  <a:rPr lang="en-US" i="0">
                    <a:latin typeface="Cambria Math"/>
                  </a:rPr>
                  <a:t>25 𝑚−0</a:t>
                </a:r>
                <a:r>
                  <a:rPr lang="en-US" i="0">
                    <a:latin typeface="Cambria Math" panose="02040503050406030204" pitchFamily="18" charset="0"/>
                  </a:rPr>
                  <a:t>)</a:t>
                </a:r>
                <a:endParaRPr lang="en-US" dirty="0"/>
              </a:p>
              <a:p>
                <a:pPr>
                  <a:lnSpc>
                    <a:spcPct val="120000"/>
                  </a:lnSpc>
                </a:pPr>
                <a:r>
                  <a:rPr lang="en-US" i="0">
                    <a:latin typeface="Cambria Math"/>
                  </a:rPr>
                  <a:t>400</a:t>
                </a:r>
                <a:r>
                  <a:rPr lang="en-US" i="0">
                    <a:latin typeface="Cambria Math" panose="02040503050406030204" pitchFamily="18" charset="0"/>
                  </a:rPr>
                  <a:t> </a:t>
                </a:r>
                <a:r>
                  <a:rPr lang="en-US" i="0">
                    <a:latin typeface="Cambria Math"/>
                  </a:rPr>
                  <a:t>𝑚</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=1</a:t>
                </a:r>
                <a:r>
                  <a:rPr lang="en-US" i="0">
                    <a:latin typeface="Cambria Math" panose="02040503050406030204" pitchFamily="18" charset="0"/>
                  </a:rPr>
                  <a:t> </a:t>
                </a:r>
                <a:r>
                  <a:rPr lang="en-US" i="0">
                    <a:latin typeface="Cambria Math"/>
                  </a:rPr>
                  <a:t>𝑚</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a:t>
                </a:r>
                <a:r>
                  <a:rPr lang="en-US" i="0">
                    <a:latin typeface="Cambria Math" panose="02040503050406030204" pitchFamily="18" charset="0"/>
                  </a:rPr>
                  <a:t>(</a:t>
                </a:r>
                <a:r>
                  <a:rPr lang="en-US" i="0">
                    <a:latin typeface="Cambria Math"/>
                  </a:rPr>
                  <a:t>50 𝑚</a:t>
                </a:r>
                <a:r>
                  <a:rPr lang="en-US" i="0">
                    <a:latin typeface="Cambria Math" panose="02040503050406030204" pitchFamily="18" charset="0"/>
                  </a:rPr>
                  <a:t>)</a:t>
                </a:r>
                <a:r>
                  <a:rPr lang="en-US" i="0">
                    <a:latin typeface="Cambria Math"/>
                  </a:rPr>
                  <a:t>𝑎</a:t>
                </a:r>
                <a:endParaRPr lang="en-US" dirty="0"/>
              </a:p>
              <a:p>
                <a:pPr>
                  <a:lnSpc>
                    <a:spcPct val="120000"/>
                  </a:lnSpc>
                </a:pPr>
                <a:r>
                  <a:rPr lang="en-US" i="0">
                    <a:latin typeface="Cambria Math"/>
                  </a:rPr>
                  <a:t>399</a:t>
                </a:r>
                <a:r>
                  <a:rPr lang="en-US" i="0">
                    <a:latin typeface="Cambria Math" panose="02040503050406030204" pitchFamily="18" charset="0"/>
                  </a:rPr>
                  <a:t> </a:t>
                </a:r>
                <a:r>
                  <a:rPr lang="en-US" i="0">
                    <a:latin typeface="Cambria Math"/>
                  </a:rPr>
                  <a:t>𝑚</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a:t>
                </a:r>
                <a:r>
                  <a:rPr lang="en-US" i="0">
                    <a:latin typeface="Cambria Math" panose="02040503050406030204" pitchFamily="18" charset="0"/>
                  </a:rPr>
                  <a:t>(</a:t>
                </a:r>
                <a:r>
                  <a:rPr lang="en-US" i="0">
                    <a:latin typeface="Cambria Math"/>
                  </a:rPr>
                  <a:t>50 𝑚</a:t>
                </a:r>
                <a:r>
                  <a:rPr lang="en-US" i="0">
                    <a:latin typeface="Cambria Math" panose="02040503050406030204" pitchFamily="18" charset="0"/>
                  </a:rPr>
                  <a:t>)</a:t>
                </a:r>
                <a:r>
                  <a:rPr lang="en-US" i="0">
                    <a:latin typeface="Cambria Math"/>
                  </a:rPr>
                  <a:t>𝑎</a:t>
                </a:r>
                <a:endParaRPr lang="en-US" dirty="0"/>
              </a:p>
              <a:p>
                <a:pPr>
                  <a:lnSpc>
                    <a:spcPct val="120000"/>
                  </a:lnSpc>
                </a:pPr>
                <a:r>
                  <a:rPr lang="en-US" i="0">
                    <a:latin typeface="Cambria Math"/>
                  </a:rPr>
                  <a:t>𝑎=7.98 𝑚/𝑠</a:t>
                </a:r>
                <a:r>
                  <a:rPr lang="en-US" i="0">
                    <a:latin typeface="Cambria Math" panose="02040503050406030204" pitchFamily="18" charset="0"/>
                  </a:rPr>
                  <a:t>^</a:t>
                </a:r>
                <a:r>
                  <a:rPr lang="en-US" i="0">
                    <a:latin typeface="Cambria Math"/>
                  </a:rPr>
                  <a:t>2</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57</a:t>
            </a:fld>
            <a:endParaRPr lang="en-US"/>
          </a:p>
        </p:txBody>
      </p:sp>
    </p:spTree>
    <p:extLst>
      <p:ext uri="{BB962C8B-B14F-4D97-AF65-F5344CB8AC3E}">
        <p14:creationId xmlns:p14="http://schemas.microsoft.com/office/powerpoint/2010/main" val="1836798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0" dirty="0"/>
                  <a:t>a) </a:t>
                </a:r>
                <a14:m>
                  <m:oMath xmlns:m="http://schemas.openxmlformats.org/officeDocument/2006/math">
                    <m:sSup>
                      <m:sSupPr>
                        <m:ctrlPr>
                          <a:rPr lang="en-US" i="1">
                            <a:latin typeface="Cambria Math" panose="02040503050406030204" pitchFamily="18" charset="0"/>
                          </a:rPr>
                        </m:ctrlPr>
                      </m:sSupPr>
                      <m:e>
                        <m:r>
                          <a:rPr lang="en-US" i="1">
                            <a:latin typeface="Cambria Math"/>
                          </a:rPr>
                          <m:t>𝑣</m:t>
                        </m:r>
                      </m:e>
                      <m:sup>
                        <m:r>
                          <a:rPr lang="en-US" i="1">
                            <a:latin typeface="Cambria Math"/>
                          </a:rPr>
                          <m:t>2</m:t>
                        </m:r>
                      </m:sup>
                    </m:sSup>
                    <m:r>
                      <a:rPr lang="en-US" i="1">
                        <a:latin typeface="Cambria Math"/>
                      </a:rPr>
                      <m:t>=</m:t>
                    </m:r>
                    <m:sSubSup>
                      <m:sSubSupPr>
                        <m:ctrlPr>
                          <a:rPr lang="en-US" i="1">
                            <a:latin typeface="Cambria Math" panose="02040503050406030204" pitchFamily="18" charset="0"/>
                          </a:rPr>
                        </m:ctrlPr>
                      </m:sSubSupPr>
                      <m:e>
                        <m:r>
                          <a:rPr lang="en-US" i="1">
                            <a:latin typeface="Cambria Math"/>
                          </a:rPr>
                          <m:t>𝑣</m:t>
                        </m:r>
                      </m:e>
                      <m:sub>
                        <m:r>
                          <a:rPr lang="en-US" i="1">
                            <a:latin typeface="Cambria Math"/>
                          </a:rPr>
                          <m:t>0</m:t>
                        </m:r>
                      </m:sub>
                      <m:sup>
                        <m:r>
                          <a:rPr lang="en-US" i="1">
                            <a:latin typeface="Cambria Math"/>
                          </a:rPr>
                          <m:t>2</m:t>
                        </m:r>
                      </m:sup>
                    </m:sSubSup>
                    <m:r>
                      <a:rPr lang="en-US" i="1">
                        <a:latin typeface="Cambria Math"/>
                      </a:rPr>
                      <m:t>+2</m:t>
                    </m:r>
                    <m:r>
                      <a:rPr lang="en-US" i="1">
                        <a:latin typeface="Cambria Math"/>
                      </a:rPr>
                      <m:t>𝑎</m:t>
                    </m:r>
                    <m:d>
                      <m:dPr>
                        <m:ctrlPr>
                          <a:rPr lang="en-US" i="1">
                            <a:latin typeface="Cambria Math" panose="02040503050406030204" pitchFamily="18" charset="0"/>
                          </a:rPr>
                        </m:ctrlPr>
                      </m:dPr>
                      <m:e>
                        <m:r>
                          <a:rPr lang="en-US" b="0" i="1" smtClean="0">
                            <a:latin typeface="Cambria Math" panose="02040503050406030204" pitchFamily="18" charset="0"/>
                          </a:rPr>
                          <m:t>𝑑</m:t>
                        </m:r>
                        <m:r>
                          <a:rPr lang="en-US" i="1">
                            <a:latin typeface="Cambria Math"/>
                          </a:rPr>
                          <m:t>−</m:t>
                        </m:r>
                        <m:sSub>
                          <m:sSubPr>
                            <m:ctrlPr>
                              <a:rPr lang="en-US" i="1">
                                <a:latin typeface="Cambria Math" panose="02040503050406030204" pitchFamily="18" charset="0"/>
                              </a:rPr>
                            </m:ctrlPr>
                          </m:sSubPr>
                          <m:e>
                            <m:r>
                              <a:rPr lang="en-US" b="0" i="1" smtClean="0">
                                <a:latin typeface="Cambria Math" panose="02040503050406030204" pitchFamily="18" charset="0"/>
                              </a:rPr>
                              <m:t>𝑑</m:t>
                            </m:r>
                          </m:e>
                          <m:sub>
                            <m:r>
                              <a:rPr lang="en-US" i="1">
                                <a:latin typeface="Cambria Math"/>
                              </a:rPr>
                              <m:t>0</m:t>
                            </m:r>
                          </m:sub>
                        </m:sSub>
                      </m:e>
                    </m:d>
                  </m:oMath>
                </a14:m>
                <a:endParaRPr lang="en-US" dirty="0"/>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26</m:t>
                              </m:r>
                              <m:f>
                                <m:fPr>
                                  <m:ctrlPr>
                                    <a:rPr lang="en-US" i="1">
                                      <a:latin typeface="Cambria Math" panose="02040503050406030204" pitchFamily="18" charset="0"/>
                                    </a:rPr>
                                  </m:ctrlPr>
                                </m:fPr>
                                <m:num>
                                  <m:r>
                                    <a:rPr lang="en-US" i="1">
                                      <a:latin typeface="Cambria Math" panose="02040503050406030204" pitchFamily="18" charset="0"/>
                                    </a:rPr>
                                    <m:t>𝑐𝑚</m:t>
                                  </m:r>
                                </m:num>
                                <m:den>
                                  <m:r>
                                    <a:rPr lang="en-US" i="1">
                                      <a:latin typeface="Cambria Math" panose="02040503050406030204" pitchFamily="18" charset="0"/>
                                    </a:rPr>
                                    <m:t>𝑠</m:t>
                                  </m:r>
                                </m:den>
                              </m:f>
                            </m:e>
                          </m:d>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0</m:t>
                              </m:r>
                              <m:f>
                                <m:fPr>
                                  <m:ctrlPr>
                                    <a:rPr lang="en-US" i="1">
                                      <a:latin typeface="Cambria Math" panose="02040503050406030204" pitchFamily="18" charset="0"/>
                                    </a:rPr>
                                  </m:ctrlPr>
                                </m:fPr>
                                <m:num>
                                  <m:r>
                                    <a:rPr lang="en-US" i="1">
                                      <a:latin typeface="Cambria Math" panose="02040503050406030204" pitchFamily="18" charset="0"/>
                                    </a:rPr>
                                    <m:t>𝑚</m:t>
                                  </m:r>
                                </m:num>
                                <m:den>
                                  <m:r>
                                    <a:rPr lang="en-US" i="1">
                                      <a:latin typeface="Cambria Math" panose="02040503050406030204" pitchFamily="18" charset="0"/>
                                    </a:rPr>
                                    <m:t>𝑠</m:t>
                                  </m:r>
                                </m:den>
                              </m:f>
                            </m:e>
                          </m:d>
                        </m:e>
                        <m:sup>
                          <m:r>
                            <a:rPr lang="en-US" i="1">
                              <a:latin typeface="Cambria Math" panose="02040503050406030204" pitchFamily="18" charset="0"/>
                            </a:rPr>
                            <m:t>2</m:t>
                          </m:r>
                        </m:sup>
                      </m:sSup>
                      <m:r>
                        <a:rPr lang="en-US" i="1">
                          <a:latin typeface="Cambria Math" panose="02040503050406030204" pitchFamily="18" charset="0"/>
                        </a:rPr>
                        <m:t>+2</m:t>
                      </m:r>
                      <m:r>
                        <a:rPr lang="en-US" i="1">
                          <a:latin typeface="Cambria Math" panose="02040503050406030204" pitchFamily="18" charset="0"/>
                        </a:rPr>
                        <m:t>𝑎</m:t>
                      </m:r>
                      <m:d>
                        <m:dPr>
                          <m:ctrlPr>
                            <a:rPr lang="en-US" i="1">
                              <a:latin typeface="Cambria Math" panose="02040503050406030204" pitchFamily="18" charset="0"/>
                            </a:rPr>
                          </m:ctrlPr>
                        </m:dPr>
                        <m:e>
                          <m:r>
                            <a:rPr lang="en-US" i="1">
                              <a:latin typeface="Cambria Math" panose="02040503050406030204" pitchFamily="18" charset="0"/>
                            </a:rPr>
                            <m:t>2 </m:t>
                          </m:r>
                          <m:r>
                            <a:rPr lang="en-US" i="1">
                              <a:latin typeface="Cambria Math" panose="02040503050406030204" pitchFamily="18" charset="0"/>
                            </a:rPr>
                            <m:t>𝑐𝑚</m:t>
                          </m:r>
                        </m:e>
                      </m:d>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676</m:t>
                      </m:r>
                      <m:f>
                        <m:fPr>
                          <m:ctrlPr>
                            <a:rPr lang="en-US" i="1">
                              <a:latin typeface="Cambria Math" panose="02040503050406030204" pitchFamily="18" charset="0"/>
                            </a:rPr>
                          </m:ctrlPr>
                        </m:fPr>
                        <m:num>
                          <m:r>
                            <a:rPr lang="en-US" i="1">
                              <a:latin typeface="Cambria Math" panose="02040503050406030204" pitchFamily="18" charset="0"/>
                            </a:rPr>
                            <m:t>𝑐</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2</m:t>
                              </m:r>
                            </m:sup>
                          </m:sSup>
                        </m:num>
                        <m:den>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den>
                      </m:f>
                      <m:r>
                        <a:rPr lang="en-US" i="1">
                          <a:latin typeface="Cambria Math" panose="02040503050406030204" pitchFamily="18" charset="0"/>
                        </a:rPr>
                        <m:t>=4</m:t>
                      </m:r>
                      <m:r>
                        <a:rPr lang="en-US" i="1">
                          <a:latin typeface="Cambria Math" panose="02040503050406030204" pitchFamily="18" charset="0"/>
                        </a:rPr>
                        <m:t>𝑎</m:t>
                      </m:r>
                      <m:r>
                        <a:rPr lang="en-US" i="1">
                          <a:latin typeface="Cambria Math" panose="02040503050406030204" pitchFamily="18" charset="0"/>
                        </a:rPr>
                        <m:t> </m:t>
                      </m:r>
                      <m:r>
                        <a:rPr lang="en-US" i="1">
                          <a:latin typeface="Cambria Math" panose="02040503050406030204" pitchFamily="18" charset="0"/>
                        </a:rPr>
                        <m:t>𝑐𝑚</m:t>
                      </m:r>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a:rPr>
                        <m:t>𝑎</m:t>
                      </m:r>
                      <m:r>
                        <a:rPr lang="en-US" i="1">
                          <a:latin typeface="Cambria Math"/>
                        </a:rPr>
                        <m:t>=169</m:t>
                      </m:r>
                      <m:f>
                        <m:fPr>
                          <m:ctrlPr>
                            <a:rPr lang="en-US" i="1">
                              <a:latin typeface="Cambria Math" panose="02040503050406030204" pitchFamily="18" charset="0"/>
                            </a:rPr>
                          </m:ctrlPr>
                        </m:fPr>
                        <m:num>
                          <m:r>
                            <a:rPr lang="en-US" i="1">
                              <a:latin typeface="Cambria Math"/>
                            </a:rPr>
                            <m:t>𝑐𝑚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oMath>
                  </m:oMathPara>
                </a14:m>
                <a:endParaRPr lang="en-US" dirty="0"/>
              </a:p>
              <a:p>
                <a:r>
                  <a:rPr lang="en-US" b="0" dirty="0"/>
                  <a:t>b) </a:t>
                </a:r>
                <a14:m>
                  <m:oMath xmlns:m="http://schemas.openxmlformats.org/officeDocument/2006/math">
                    <m:r>
                      <a:rPr lang="en-US" b="0" i="1" smtClean="0">
                        <a:latin typeface="Cambria Math" panose="02040503050406030204" pitchFamily="18" charset="0"/>
                      </a:rPr>
                      <m:t>𝑑</m:t>
                    </m:r>
                    <m:r>
                      <a:rPr lang="en-US" i="1">
                        <a:latin typeface="Cambria Math"/>
                      </a:rPr>
                      <m:t>=</m:t>
                    </m:r>
                    <m:bar>
                      <m:barPr>
                        <m:pos m:val="top"/>
                        <m:ctrlPr>
                          <a:rPr lang="en-US" b="0" i="1" smtClean="0">
                            <a:latin typeface="Cambria Math" panose="02040503050406030204" pitchFamily="18" charset="0"/>
                          </a:rPr>
                        </m:ctrlPr>
                      </m:barPr>
                      <m:e>
                        <m:r>
                          <a:rPr lang="en-US" b="0" i="1" smtClean="0">
                            <a:latin typeface="Cambria Math" panose="02040503050406030204" pitchFamily="18" charset="0"/>
                          </a:rPr>
                          <m:t>𝑣</m:t>
                        </m:r>
                      </m:e>
                    </m:ba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𝑑</m:t>
                        </m:r>
                      </m:e>
                      <m:sub>
                        <m:r>
                          <a:rPr lang="en-US" i="1">
                            <a:latin typeface="Cambria Math"/>
                          </a:rPr>
                          <m:t>0</m:t>
                        </m:r>
                      </m:sub>
                    </m:sSub>
                    <m:r>
                      <a:rPr lang="en-US" i="1">
                        <a:latin typeface="Cambria Math"/>
                      </a:rPr>
                      <m:t>;</m:t>
                    </m:r>
                    <m:bar>
                      <m:barPr>
                        <m:pos m:val="top"/>
                        <m:ctrlPr>
                          <a:rPr lang="en-US" i="1">
                            <a:latin typeface="Cambria Math" panose="02040503050406030204" pitchFamily="18" charset="0"/>
                          </a:rPr>
                        </m:ctrlPr>
                      </m:barPr>
                      <m:e>
                        <m:r>
                          <a:rPr lang="en-US" i="1">
                            <a:latin typeface="Cambria Math"/>
                          </a:rPr>
                          <m:t>𝑣</m:t>
                        </m:r>
                      </m:e>
                    </m:bar>
                    <m:r>
                      <a:rPr lang="en-US" i="1">
                        <a:latin typeface="Cambria Math"/>
                      </a:rPr>
                      <m:t>=</m:t>
                    </m:r>
                    <m:f>
                      <m:fPr>
                        <m:ctrlPr>
                          <a:rPr lang="en-US" i="1">
                            <a:latin typeface="Cambria Math" panose="02040503050406030204" pitchFamily="18" charset="0"/>
                          </a:rPr>
                        </m:ctrlPr>
                      </m:fPr>
                      <m:num>
                        <m:r>
                          <a:rPr lang="en-US" i="1">
                            <a:latin typeface="Cambria Math"/>
                          </a:rPr>
                          <m:t>𝑣</m:t>
                        </m:r>
                        <m:r>
                          <a:rPr lang="en-US" i="1">
                            <a:latin typeface="Cambria Math"/>
                          </a:rPr>
                          <m:t>+</m:t>
                        </m:r>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num>
                      <m:den>
                        <m:r>
                          <a:rPr lang="en-US" i="1">
                            <a:latin typeface="Cambria Math"/>
                          </a:rPr>
                          <m:t>2</m:t>
                        </m:r>
                      </m:den>
                    </m:f>
                  </m:oMath>
                </a14:m>
                <a:endParaRPr lang="en-US" dirty="0"/>
              </a:p>
              <a:p>
                <a:pPr/>
                <a14:m>
                  <m:oMathPara xmlns:m="http://schemas.openxmlformats.org/officeDocument/2006/math">
                    <m:oMathParaPr>
                      <m:jc m:val="centerGroup"/>
                    </m:oMathParaPr>
                    <m:oMath xmlns:m="http://schemas.openxmlformats.org/officeDocument/2006/math">
                      <m:bar>
                        <m:barPr>
                          <m:pos m:val="top"/>
                          <m:ctrlPr>
                            <a:rPr lang="en-US" i="1">
                              <a:latin typeface="Cambria Math" panose="02040503050406030204" pitchFamily="18" charset="0"/>
                            </a:rPr>
                          </m:ctrlPr>
                        </m:barPr>
                        <m:e>
                          <m:r>
                            <a:rPr lang="en-US" i="1">
                              <a:latin typeface="Cambria Math" panose="02040503050406030204" pitchFamily="18" charset="0"/>
                            </a:rPr>
                            <m:t>𝑣</m:t>
                          </m:r>
                        </m:e>
                      </m:ba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0</m:t>
                          </m:r>
                          <m:f>
                            <m:fPr>
                              <m:ctrlPr>
                                <a:rPr lang="en-US" i="1">
                                  <a:latin typeface="Cambria Math" panose="02040503050406030204" pitchFamily="18" charset="0"/>
                                </a:rPr>
                              </m:ctrlPr>
                            </m:fPr>
                            <m:num>
                              <m:r>
                                <a:rPr lang="en-US" i="1">
                                  <a:latin typeface="Cambria Math" panose="02040503050406030204" pitchFamily="18" charset="0"/>
                                </a:rPr>
                                <m:t>𝑐𝑚</m:t>
                              </m:r>
                            </m:num>
                            <m:den>
                              <m:r>
                                <a:rPr lang="en-US" i="1">
                                  <a:latin typeface="Cambria Math" panose="02040503050406030204" pitchFamily="18" charset="0"/>
                                </a:rPr>
                                <m:t>𝑠</m:t>
                              </m:r>
                            </m:den>
                          </m:f>
                          <m:r>
                            <a:rPr lang="en-US" i="1">
                              <a:latin typeface="Cambria Math" panose="02040503050406030204" pitchFamily="18" charset="0"/>
                            </a:rPr>
                            <m:t>+26</m:t>
                          </m:r>
                          <m:f>
                            <m:fPr>
                              <m:ctrlPr>
                                <a:rPr lang="en-US" i="1">
                                  <a:latin typeface="Cambria Math" panose="02040503050406030204" pitchFamily="18" charset="0"/>
                                </a:rPr>
                              </m:ctrlPr>
                            </m:fPr>
                            <m:num>
                              <m:r>
                                <a:rPr lang="en-US" i="1">
                                  <a:latin typeface="Cambria Math" panose="02040503050406030204" pitchFamily="18" charset="0"/>
                                </a:rPr>
                                <m:t>𝑐𝑚</m:t>
                              </m:r>
                            </m:num>
                            <m:den>
                              <m:r>
                                <a:rPr lang="en-US" i="1">
                                  <a:latin typeface="Cambria Math" panose="02040503050406030204" pitchFamily="18" charset="0"/>
                                </a:rPr>
                                <m:t>𝑠</m:t>
                              </m:r>
                            </m:den>
                          </m:f>
                        </m:num>
                        <m:den>
                          <m:r>
                            <a:rPr lang="en-US" i="1">
                              <a:latin typeface="Cambria Math" panose="02040503050406030204" pitchFamily="18" charset="0"/>
                            </a:rPr>
                            <m:t>2</m:t>
                          </m:r>
                        </m:den>
                      </m:f>
                      <m:r>
                        <a:rPr lang="en-US" i="1">
                          <a:latin typeface="Cambria Math" panose="02040503050406030204" pitchFamily="18" charset="0"/>
                        </a:rPr>
                        <m:t>=13</m:t>
                      </m:r>
                      <m:f>
                        <m:fPr>
                          <m:ctrlPr>
                            <a:rPr lang="en-US" i="1">
                              <a:latin typeface="Cambria Math" panose="02040503050406030204" pitchFamily="18" charset="0"/>
                            </a:rPr>
                          </m:ctrlPr>
                        </m:fPr>
                        <m:num>
                          <m:r>
                            <a:rPr lang="en-US" i="1">
                              <a:latin typeface="Cambria Math" panose="02040503050406030204" pitchFamily="18" charset="0"/>
                            </a:rPr>
                            <m:t>𝑐𝑚</m:t>
                          </m:r>
                        </m:num>
                        <m:den>
                          <m:r>
                            <a:rPr lang="en-US" i="1">
                              <a:latin typeface="Cambria Math" panose="02040503050406030204" pitchFamily="18" charset="0"/>
                            </a:rPr>
                            <m:t>𝑠</m:t>
                          </m:r>
                        </m:den>
                      </m:f>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i="1">
                          <a:latin typeface="Cambria Math" panose="02040503050406030204" pitchFamily="18" charset="0"/>
                        </a:rPr>
                        <m:t>=</m:t>
                      </m:r>
                      <m:bar>
                        <m:barPr>
                          <m:pos m:val="top"/>
                          <m:ctrlPr>
                            <a:rPr lang="en-US" i="1">
                              <a:latin typeface="Cambria Math" panose="02040503050406030204" pitchFamily="18" charset="0"/>
                            </a:rPr>
                          </m:ctrlPr>
                        </m:barPr>
                        <m:e>
                          <m:r>
                            <a:rPr lang="en-US" i="1">
                              <a:latin typeface="Cambria Math" panose="02040503050406030204" pitchFamily="18" charset="0"/>
                            </a:rPr>
                            <m:t>𝑣</m:t>
                          </m:r>
                        </m:e>
                      </m:bar>
                      <m:r>
                        <a:rPr lang="en-US" i="1">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0</m:t>
                          </m:r>
                        </m:sub>
                      </m:sSub>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2 </m:t>
                      </m:r>
                      <m:r>
                        <a:rPr lang="en-US" i="1">
                          <a:latin typeface="Cambria Math" panose="02040503050406030204" pitchFamily="18" charset="0"/>
                        </a:rPr>
                        <m:t>𝑐𝑚</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13</m:t>
                          </m:r>
                          <m:f>
                            <m:fPr>
                              <m:ctrlPr>
                                <a:rPr lang="en-US" i="1">
                                  <a:latin typeface="Cambria Math" panose="02040503050406030204" pitchFamily="18" charset="0"/>
                                </a:rPr>
                              </m:ctrlPr>
                            </m:fPr>
                            <m:num>
                              <m:r>
                                <a:rPr lang="en-US" i="1">
                                  <a:latin typeface="Cambria Math" panose="02040503050406030204" pitchFamily="18" charset="0"/>
                                </a:rPr>
                                <m:t>𝑐𝑚</m:t>
                              </m:r>
                            </m:num>
                            <m:den>
                              <m:r>
                                <a:rPr lang="en-US" i="1">
                                  <a:latin typeface="Cambria Math" panose="02040503050406030204" pitchFamily="18" charset="0"/>
                                </a:rPr>
                                <m:t>𝑠</m:t>
                              </m:r>
                            </m:den>
                          </m:f>
                        </m:e>
                      </m:d>
                      <m:r>
                        <a:rPr lang="en-US" i="1">
                          <a:latin typeface="Cambria Math" panose="02040503050406030204" pitchFamily="18" charset="0"/>
                        </a:rPr>
                        <m:t>𝑡</m:t>
                      </m:r>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a:rPr>
                        <m:t>𝑡</m:t>
                      </m:r>
                      <m:r>
                        <a:rPr lang="en-US" i="1">
                          <a:latin typeface="Cambria Math"/>
                        </a:rPr>
                        <m:t>=0.15 </m:t>
                      </m:r>
                      <m:r>
                        <a:rPr lang="en-US" i="1">
                          <a:latin typeface="Cambria Math"/>
                        </a:rPr>
                        <m:t>𝑠</m:t>
                      </m:r>
                    </m:oMath>
                  </m:oMathPara>
                </a14:m>
                <a:endParaRPr lang="en-US" dirty="0"/>
              </a:p>
              <a:p>
                <a:endParaRPr lang="en-US" b="0" dirty="0"/>
              </a:p>
            </p:txBody>
          </p:sp>
        </mc:Choice>
        <mc:Fallback xmlns="">
          <p:sp>
            <p:nvSpPr>
              <p:cNvPr id="3" name="Notes Placeholder 2"/>
              <p:cNvSpPr>
                <a:spLocks noGrp="1"/>
              </p:cNvSpPr>
              <p:nvPr>
                <p:ph type="body" idx="1"/>
              </p:nvPr>
            </p:nvSpPr>
            <p:spPr/>
            <p:txBody>
              <a:bodyPr/>
              <a:lstStyle/>
              <a:p>
                <a:r>
                  <a:rPr lang="en-US" b="0" dirty="0" smtClean="0"/>
                  <a:t>a) </a:t>
                </a:r>
                <a:r>
                  <a:rPr lang="en-US" i="0">
                    <a:latin typeface="Cambria Math"/>
                  </a:rPr>
                  <a:t>𝑣</a:t>
                </a:r>
                <a:r>
                  <a:rPr lang="en-US" i="0">
                    <a:latin typeface="Cambria Math" panose="02040503050406030204" pitchFamily="18" charset="0"/>
                  </a:rPr>
                  <a:t>^</a:t>
                </a:r>
                <a:r>
                  <a:rPr lang="en-US" i="0">
                    <a:latin typeface="Cambria Math"/>
                  </a:rPr>
                  <a:t>2=𝑣</a:t>
                </a:r>
                <a:r>
                  <a:rPr lang="en-US" i="0">
                    <a:latin typeface="Cambria Math" panose="02040503050406030204" pitchFamily="18" charset="0"/>
                  </a:rPr>
                  <a:t>_</a:t>
                </a:r>
                <a:r>
                  <a:rPr lang="en-US" i="0">
                    <a:latin typeface="Cambria Math"/>
                  </a:rPr>
                  <a:t>0</a:t>
                </a:r>
                <a:r>
                  <a:rPr lang="en-US" i="0">
                    <a:latin typeface="Cambria Math" panose="02040503050406030204" pitchFamily="18" charset="0"/>
                  </a:rPr>
                  <a:t>^</a:t>
                </a:r>
                <a:r>
                  <a:rPr lang="en-US" i="0">
                    <a:latin typeface="Cambria Math"/>
                  </a:rPr>
                  <a:t>2+2𝑎</a:t>
                </a:r>
                <a:r>
                  <a:rPr lang="en-US" i="0">
                    <a:latin typeface="Cambria Math" panose="02040503050406030204" pitchFamily="18" charset="0"/>
                  </a:rPr>
                  <a:t>(</a:t>
                </a:r>
                <a:r>
                  <a:rPr lang="en-US" i="0">
                    <a:latin typeface="Cambria Math"/>
                  </a:rPr>
                  <a:t>𝑥−𝑥</a:t>
                </a:r>
                <a:r>
                  <a:rPr lang="en-US" i="0">
                    <a:latin typeface="Cambria Math" panose="02040503050406030204" pitchFamily="18" charset="0"/>
                  </a:rPr>
                  <a:t>_</a:t>
                </a:r>
                <a:r>
                  <a:rPr lang="en-US" i="0">
                    <a:latin typeface="Cambria Math"/>
                  </a:rPr>
                  <a:t>0</a:t>
                </a:r>
                <a:r>
                  <a:rPr lang="en-US" i="0">
                    <a:latin typeface="Cambria Math" panose="02040503050406030204" pitchFamily="18" charset="0"/>
                  </a:rPr>
                  <a:t> )</a:t>
                </a:r>
                <a:endParaRPr lang="en-US" dirty="0"/>
              </a:p>
              <a:p>
                <a:r>
                  <a:rPr lang="en-US" i="0">
                    <a:latin typeface="Cambria Math" panose="02040503050406030204" pitchFamily="18" charset="0"/>
                  </a:rPr>
                  <a:t>(26 𝑐𝑚/𝑠)^2=(0 𝑚/𝑠)^2+2𝑎(2 𝑐𝑚)</a:t>
                </a:r>
                <a:endParaRPr lang="en-US" dirty="0"/>
              </a:p>
              <a:p>
                <a:r>
                  <a:rPr lang="en-US" i="0">
                    <a:latin typeface="Cambria Math" panose="02040503050406030204" pitchFamily="18" charset="0"/>
                  </a:rPr>
                  <a:t>676 (𝑐𝑚^2)/𝑠^2 =4𝑎 𝑐𝑚</a:t>
                </a:r>
                <a:endParaRPr lang="en-US" dirty="0"/>
              </a:p>
              <a:p>
                <a:r>
                  <a:rPr lang="en-US" i="0">
                    <a:latin typeface="Cambria Math"/>
                  </a:rPr>
                  <a:t>𝑎=169 𝑐𝑚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endParaRPr lang="en-US" dirty="0"/>
              </a:p>
              <a:p>
                <a:r>
                  <a:rPr lang="en-US" b="0" dirty="0" smtClean="0"/>
                  <a:t>b) </a:t>
                </a:r>
                <a:r>
                  <a:rPr lang="en-US" i="0">
                    <a:latin typeface="Cambria Math"/>
                  </a:rPr>
                  <a:t>𝑥=</a:t>
                </a:r>
                <a:r>
                  <a:rPr lang="en-US" i="0">
                    <a:latin typeface="Cambria Math"/>
                  </a:rPr>
                  <a:t>𝑥</a:t>
                </a:r>
                <a:r>
                  <a:rPr lang="en-US" i="0">
                    <a:latin typeface="Cambria Math" panose="02040503050406030204" pitchFamily="18" charset="0"/>
                  </a:rPr>
                  <a:t>_</a:t>
                </a:r>
                <a:r>
                  <a:rPr lang="en-US" i="0">
                    <a:latin typeface="Cambria Math"/>
                  </a:rPr>
                  <a:t>0+</a:t>
                </a:r>
                <a:r>
                  <a:rPr lang="en-US" i="0">
                    <a:latin typeface="Cambria Math" panose="02040503050406030204" pitchFamily="18" charset="0"/>
                  </a:rPr>
                  <a:t>¯</a:t>
                </a:r>
                <a:r>
                  <a:rPr lang="en-US" i="0">
                    <a:latin typeface="Cambria Math"/>
                  </a:rPr>
                  <a:t>𝑣 𝑡;</a:t>
                </a:r>
                <a:r>
                  <a:rPr lang="en-US" i="0">
                    <a:latin typeface="Cambria Math" panose="02040503050406030204" pitchFamily="18" charset="0"/>
                  </a:rPr>
                  <a:t>¯</a:t>
                </a:r>
                <a:r>
                  <a:rPr lang="en-US" i="0">
                    <a:latin typeface="Cambria Math"/>
                  </a:rPr>
                  <a:t>𝑣=</a:t>
                </a:r>
                <a:r>
                  <a:rPr lang="en-US" i="0">
                    <a:latin typeface="Cambria Math" panose="02040503050406030204" pitchFamily="18" charset="0"/>
                  </a:rPr>
                  <a:t>(</a:t>
                </a:r>
                <a:r>
                  <a:rPr lang="en-US" i="0">
                    <a:latin typeface="Cambria Math"/>
                  </a:rPr>
                  <a:t>𝑣+𝑣</a:t>
                </a:r>
                <a:r>
                  <a:rPr lang="en-US" i="0">
                    <a:latin typeface="Cambria Math" panose="02040503050406030204" pitchFamily="18" charset="0"/>
                  </a:rPr>
                  <a:t>_</a:t>
                </a:r>
                <a:r>
                  <a:rPr lang="en-US" i="0">
                    <a:latin typeface="Cambria Math"/>
                  </a:rPr>
                  <a:t>0</a:t>
                </a:r>
                <a:r>
                  <a:rPr lang="en-US" i="0">
                    <a:latin typeface="Cambria Math" panose="02040503050406030204" pitchFamily="18" charset="0"/>
                  </a:rPr>
                  <a:t>)/</a:t>
                </a:r>
                <a:r>
                  <a:rPr lang="en-US" i="0">
                    <a:latin typeface="Cambria Math"/>
                  </a:rPr>
                  <a:t>2</a:t>
                </a:r>
                <a:endParaRPr lang="en-US" dirty="0"/>
              </a:p>
              <a:p>
                <a:r>
                  <a:rPr lang="en-US" i="0">
                    <a:latin typeface="Cambria Math" panose="02040503050406030204" pitchFamily="18" charset="0"/>
                  </a:rPr>
                  <a:t>¯𝑣=(0 𝑐𝑚/𝑠+26 𝑐𝑚/𝑠)/2=13 𝑐𝑚/𝑠</a:t>
                </a:r>
                <a:endParaRPr lang="en-US" dirty="0"/>
              </a:p>
              <a:p>
                <a:r>
                  <a:rPr lang="en-US" i="0">
                    <a:latin typeface="Cambria Math" panose="02040503050406030204" pitchFamily="18" charset="0"/>
                  </a:rPr>
                  <a:t>𝑥=¯𝑣 𝑡+𝑥_0</a:t>
                </a:r>
                <a:endParaRPr lang="en-US" dirty="0"/>
              </a:p>
              <a:p>
                <a:r>
                  <a:rPr lang="en-US" i="0">
                    <a:latin typeface="Cambria Math" panose="02040503050406030204" pitchFamily="18" charset="0"/>
                  </a:rPr>
                  <a:t>2 𝑐𝑚=(13 𝑐𝑚/𝑠)𝑡</a:t>
                </a:r>
                <a:endParaRPr lang="en-US" dirty="0"/>
              </a:p>
              <a:p>
                <a:r>
                  <a:rPr lang="en-US" i="0">
                    <a:latin typeface="Cambria Math"/>
                  </a:rPr>
                  <a:t>𝑡=0.15 𝑠</a:t>
                </a:r>
                <a:endParaRPr lang="en-US" dirty="0"/>
              </a:p>
              <a:p>
                <a:endParaRPr lang="en-US" b="0"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58</a:t>
            </a:fld>
            <a:endParaRPr lang="en-US"/>
          </a:p>
        </p:txBody>
      </p:sp>
    </p:spTree>
    <p:extLst>
      <p:ext uri="{BB962C8B-B14F-4D97-AF65-F5344CB8AC3E}">
        <p14:creationId xmlns:p14="http://schemas.microsoft.com/office/powerpoint/2010/main" val="15842075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Standards</a:t>
            </a:r>
          </a:p>
          <a:p>
            <a:r>
              <a:rPr lang="en-US" dirty="0"/>
              <a:t>M3</a:t>
            </a:r>
          </a:p>
          <a:p>
            <a:pPr marL="174708" indent="-174708">
              <a:buFont typeface="Arial" panose="020B0604020202020204" pitchFamily="34" charset="0"/>
              <a:buChar char="•"/>
            </a:pPr>
            <a:r>
              <a:rPr lang="en-US" dirty="0"/>
              <a:t>Define freefall</a:t>
            </a:r>
          </a:p>
          <a:p>
            <a:pPr marL="174708" indent="-174708">
              <a:buFont typeface="Arial" panose="020B0604020202020204" pitchFamily="34" charset="0"/>
              <a:buChar char="•"/>
            </a:pPr>
            <a:r>
              <a:rPr lang="en-US" dirty="0"/>
              <a:t>Use kinematics equations to solve free-fall motion</a:t>
            </a:r>
          </a:p>
          <a:p>
            <a:pPr marL="174708" indent="-174708">
              <a:buFont typeface="Arial" panose="020B0604020202020204" pitchFamily="34" charset="0"/>
              <a:buChar char="•"/>
            </a:pPr>
            <a:r>
              <a:rPr lang="en-US" dirty="0"/>
              <a:t>Use kinematics equations to characterize change in position and motion</a:t>
            </a:r>
          </a:p>
          <a:p>
            <a:pPr marL="174708" indent="-174708">
              <a:buFont typeface="Arial" panose="020B0604020202020204" pitchFamily="34" charset="0"/>
              <a:buChar char="•"/>
            </a:pPr>
            <a:endParaRPr lang="en-US" dirty="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OpenStax High School Physics 3.2</a:t>
            </a:r>
          </a:p>
          <a:p>
            <a:pPr marL="0" indent="0">
              <a:buFont typeface="Arial" panose="020B0604020202020204" pitchFamily="34" charset="0"/>
              <a:buNone/>
            </a:pPr>
            <a:r>
              <a:rPr lang="en-US" dirty="0"/>
              <a:t>OpenStax College Physics 2e 2.7</a:t>
            </a:r>
          </a:p>
        </p:txBody>
      </p:sp>
      <p:sp>
        <p:nvSpPr>
          <p:cNvPr id="4" name="Slide Number Placeholder 3"/>
          <p:cNvSpPr>
            <a:spLocks noGrp="1"/>
          </p:cNvSpPr>
          <p:nvPr>
            <p:ph type="sldNum" sz="quarter" idx="5"/>
          </p:nvPr>
        </p:nvSpPr>
        <p:spPr/>
        <p:txBody>
          <a:bodyPr/>
          <a:lstStyle/>
          <a:p>
            <a:fld id="{D56B13DA-43A4-4A2A-82AA-A705ACEEC1E6}" type="slidenum">
              <a:rPr lang="en-US" smtClean="0"/>
              <a:t>59</a:t>
            </a:fld>
            <a:endParaRPr lang="en-US"/>
          </a:p>
        </p:txBody>
      </p:sp>
    </p:spTree>
    <p:extLst>
      <p:ext uri="{BB962C8B-B14F-4D97-AF65-F5344CB8AC3E}">
        <p14:creationId xmlns:p14="http://schemas.microsoft.com/office/powerpoint/2010/main" val="30662774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60</a:t>
            </a:fld>
            <a:endParaRPr lang="en-US"/>
          </a:p>
        </p:txBody>
      </p:sp>
    </p:spTree>
    <p:extLst>
      <p:ext uri="{BB962C8B-B14F-4D97-AF65-F5344CB8AC3E}">
        <p14:creationId xmlns:p14="http://schemas.microsoft.com/office/powerpoint/2010/main" val="14658609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61</a:t>
            </a:fld>
            <a:endParaRPr lang="en-US"/>
          </a:p>
        </p:txBody>
      </p:sp>
    </p:spTree>
    <p:extLst>
      <p:ext uri="{BB962C8B-B14F-4D97-AF65-F5344CB8AC3E}">
        <p14:creationId xmlns:p14="http://schemas.microsoft.com/office/powerpoint/2010/main" val="2273986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The models, theories, and laws we devise sometimes </a:t>
            </a:r>
            <a:r>
              <a:rPr lang="en-US" i="1" dirty="0"/>
              <a:t>imply the existence of objects or phenomena as yet unobserved.</a:t>
            </a:r>
          </a:p>
          <a:p>
            <a:r>
              <a:rPr lang="en-US" dirty="0"/>
              <a:t>However, if </a:t>
            </a:r>
            <a:r>
              <a:rPr lang="en-US" i="1" dirty="0"/>
              <a:t>experiment </a:t>
            </a:r>
            <a:r>
              <a:rPr lang="en-US" dirty="0"/>
              <a:t>does not verify our predictions, then the theory or law is wrong, no matter how elegant or convenient it is.</a:t>
            </a:r>
          </a:p>
        </p:txBody>
      </p:sp>
      <p:sp>
        <p:nvSpPr>
          <p:cNvPr id="4" name="Slide Number Placeholder 3"/>
          <p:cNvSpPr>
            <a:spLocks noGrp="1"/>
          </p:cNvSpPr>
          <p:nvPr>
            <p:ph type="sldNum" sz="quarter" idx="10"/>
          </p:nvPr>
        </p:nvSpPr>
        <p:spPr/>
        <p:txBody>
          <a:bodyPr/>
          <a:lstStyle/>
          <a:p>
            <a:fld id="{37E04173-9AA4-4A26-AC82-CAE7B1DEDB29}" type="slidenum">
              <a:rPr lang="en-US" smtClean="0"/>
              <a:t>6</a:t>
            </a:fld>
            <a:endParaRPr lang="en-US"/>
          </a:p>
        </p:txBody>
      </p:sp>
    </p:spTree>
    <p:extLst>
      <p:ext uri="{BB962C8B-B14F-4D97-AF65-F5344CB8AC3E}">
        <p14:creationId xmlns:p14="http://schemas.microsoft.com/office/powerpoint/2010/main" val="25651411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When solving and taking square root, then use </a:t>
                </a:r>
                <a14:m>
                  <m:oMath xmlns:m="http://schemas.openxmlformats.org/officeDocument/2006/math">
                    <m:r>
                      <a:rPr lang="en-US" i="1">
                        <a:latin typeface="Cambria Math"/>
                      </a:rPr>
                      <m:t>±</m:t>
                    </m:r>
                  </m:oMath>
                </a14:m>
                <a:r>
                  <a:rPr lang="en-US" dirty="0"/>
                  <a:t> sign. Took negative here because it was going down.</a:t>
                </a:r>
              </a:p>
              <a:p>
                <a:pPr/>
                <a14:m>
                  <m:oMathPara xmlns:m="http://schemas.openxmlformats.org/officeDocument/2006/math">
                    <m:oMathParaPr>
                      <m:jc m:val="centerGroup"/>
                    </m:oMathParaPr>
                    <m:oMath xmlns:m="http://schemas.openxmlformats.org/officeDocument/2006/math">
                      <m:r>
                        <a:rPr lang="en-US" i="1" dirty="0">
                          <a:latin typeface="Cambria Math"/>
                        </a:rPr>
                        <m:t>𝑣</m:t>
                      </m:r>
                      <m:r>
                        <a:rPr lang="en-US" i="1" baseline="-25000" dirty="0">
                          <a:latin typeface="Cambria Math"/>
                        </a:rPr>
                        <m:t>0</m:t>
                      </m:r>
                      <m:r>
                        <a:rPr lang="en-US" i="1" dirty="0">
                          <a:latin typeface="Cambria Math"/>
                        </a:rPr>
                        <m:t>=0, </m:t>
                      </m:r>
                      <m:r>
                        <a:rPr lang="en-US" i="1" dirty="0">
                          <a:latin typeface="Cambria Math"/>
                        </a:rPr>
                        <m:t>𝑣</m:t>
                      </m:r>
                      <m:r>
                        <a:rPr lang="en-US" i="1" dirty="0">
                          <a:latin typeface="Cambria Math"/>
                        </a:rPr>
                        <m:t>= ?, </m:t>
                      </m:r>
                      <m:r>
                        <a:rPr lang="en-US" i="1" dirty="0">
                          <a:latin typeface="Cambria Math"/>
                        </a:rPr>
                        <m:t>𝑎</m:t>
                      </m:r>
                      <m:r>
                        <a:rPr lang="en-US" i="1" dirty="0">
                          <a:latin typeface="Cambria Math"/>
                        </a:rPr>
                        <m:t>=−9.80</m:t>
                      </m:r>
                      <m:f>
                        <m:fPr>
                          <m:ctrlPr>
                            <a:rPr lang="en-US" i="1" dirty="0">
                              <a:latin typeface="Cambria Math" panose="02040503050406030204" pitchFamily="18" charset="0"/>
                            </a:rPr>
                          </m:ctrlPr>
                        </m:fPr>
                        <m:num>
                          <m:r>
                            <a:rPr lang="en-US" i="1" dirty="0">
                              <a:latin typeface="Cambria Math"/>
                            </a:rPr>
                            <m:t>𝑚</m:t>
                          </m:r>
                        </m:num>
                        <m:den>
                          <m:r>
                            <a:rPr lang="en-US" i="1" dirty="0">
                              <a:latin typeface="Cambria Math"/>
                            </a:rPr>
                            <m:t>𝑠</m:t>
                          </m:r>
                          <m:r>
                            <a:rPr lang="en-US" i="1" baseline="30000" dirty="0">
                              <a:latin typeface="Cambria Math"/>
                            </a:rPr>
                            <m:t>2</m:t>
                          </m:r>
                        </m:den>
                      </m:f>
                      <m:r>
                        <a:rPr lang="en-US" i="1" dirty="0">
                          <a:latin typeface="Cambria Math"/>
                        </a:rPr>
                        <m:t>, </m:t>
                      </m:r>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a:rPr>
                            <m:t>0</m:t>
                          </m:r>
                        </m:sub>
                      </m:sSub>
                      <m:r>
                        <a:rPr lang="en-US" i="1" dirty="0">
                          <a:latin typeface="Cambria Math"/>
                        </a:rPr>
                        <m:t>=1000 </m:t>
                      </m:r>
                      <m:r>
                        <a:rPr lang="en-US" i="1" dirty="0">
                          <a:latin typeface="Cambria Math"/>
                        </a:rPr>
                        <m:t>𝑚</m:t>
                      </m:r>
                      <m:r>
                        <a:rPr lang="en-US" i="1" dirty="0">
                          <a:latin typeface="Cambria Math"/>
                        </a:rPr>
                        <m:t>, </m:t>
                      </m:r>
                      <m:r>
                        <a:rPr lang="en-US" i="1" dirty="0">
                          <a:latin typeface="Cambria Math" panose="02040503050406030204" pitchFamily="18" charset="0"/>
                        </a:rPr>
                        <m:t>𝑑</m:t>
                      </m:r>
                      <m:r>
                        <a:rPr lang="en-US" i="1" dirty="0">
                          <a:latin typeface="Cambria Math"/>
                        </a:rPr>
                        <m:t>=0 </m:t>
                      </m:r>
                      <m:r>
                        <a:rPr lang="en-US" i="1" dirty="0">
                          <a:latin typeface="Cambria Math"/>
                        </a:rPr>
                        <m:t>𝑚</m:t>
                      </m:r>
                    </m:oMath>
                  </m:oMathPara>
                </a14:m>
                <a:endParaRPr lang="en-US" dirty="0"/>
              </a:p>
              <a:p>
                <a:pPr/>
                <a14:m>
                  <m:oMathPara xmlns:m="http://schemas.openxmlformats.org/officeDocument/2006/math">
                    <m:oMathParaPr>
                      <m:jc m:val="centerGroup"/>
                    </m:oMathParaPr>
                    <m:oMath xmlns:m="http://schemas.openxmlformats.org/officeDocument/2006/math">
                      <m:r>
                        <a:rPr lang="en-US" i="1" dirty="0">
                          <a:latin typeface="Cambria Math"/>
                        </a:rPr>
                        <m:t>𝑣</m:t>
                      </m:r>
                      <m:r>
                        <a:rPr lang="en-US" i="1" baseline="30000" dirty="0">
                          <a:latin typeface="Cambria Math"/>
                        </a:rPr>
                        <m:t>2</m:t>
                      </m:r>
                      <m:r>
                        <a:rPr lang="en-US" i="1" dirty="0">
                          <a:latin typeface="Cambria Math"/>
                        </a:rPr>
                        <m:t>=</m:t>
                      </m:r>
                      <m:r>
                        <a:rPr lang="en-US" i="1" dirty="0">
                          <a:latin typeface="Cambria Math"/>
                        </a:rPr>
                        <m:t>𝑣</m:t>
                      </m:r>
                      <m:r>
                        <a:rPr lang="en-US" i="1" baseline="-25000" dirty="0">
                          <a:latin typeface="Cambria Math"/>
                        </a:rPr>
                        <m:t>0</m:t>
                      </m:r>
                      <m:r>
                        <a:rPr lang="en-US" i="1" baseline="30000" dirty="0">
                          <a:latin typeface="Cambria Math"/>
                        </a:rPr>
                        <m:t>2</m:t>
                      </m:r>
                      <m:r>
                        <a:rPr lang="en-US" i="1" dirty="0">
                          <a:latin typeface="Cambria Math"/>
                        </a:rPr>
                        <m:t>+2</m:t>
                      </m:r>
                      <m:r>
                        <a:rPr lang="en-US" i="1" dirty="0">
                          <a:latin typeface="Cambria Math"/>
                        </a:rPr>
                        <m:t>𝑎</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a:rPr>
                            <m:t>−</m:t>
                          </m:r>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a:rPr>
                                <m:t>0</m:t>
                              </m:r>
                            </m:sub>
                          </m:sSub>
                        </m:e>
                      </m:d>
                    </m:oMath>
                  </m:oMathPara>
                </a14:m>
                <a:endParaRPr lang="en-US" dirty="0"/>
              </a:p>
              <a:p>
                <a:pPr/>
                <a14:m>
                  <m:oMathPara xmlns:m="http://schemas.openxmlformats.org/officeDocument/2006/math">
                    <m:oMathParaPr>
                      <m:jc m:val="centerGroup"/>
                    </m:oMathParaPr>
                    <m:oMath xmlns:m="http://schemas.openxmlformats.org/officeDocument/2006/math">
                      <m:r>
                        <a:rPr lang="en-US" i="1" dirty="0">
                          <a:latin typeface="Cambria Math"/>
                          <a:sym typeface="Wingdings" pitchFamily="2" charset="2"/>
                        </a:rPr>
                        <m:t>𝑣</m:t>
                      </m:r>
                      <m:r>
                        <a:rPr lang="en-US" i="1" baseline="30000" dirty="0">
                          <a:latin typeface="Cambria Math"/>
                          <a:sym typeface="Wingdings" pitchFamily="2" charset="2"/>
                        </a:rPr>
                        <m:t>2</m:t>
                      </m:r>
                      <m:r>
                        <a:rPr lang="en-US" i="1" dirty="0">
                          <a:latin typeface="Cambria Math"/>
                          <a:sym typeface="Wingdings" pitchFamily="2" charset="2"/>
                        </a:rPr>
                        <m:t>=0+2(−9.80 </m:t>
                      </m:r>
                      <m:r>
                        <a:rPr lang="en-US" i="1" dirty="0">
                          <a:latin typeface="Cambria Math"/>
                          <a:sym typeface="Wingdings" pitchFamily="2" charset="2"/>
                        </a:rPr>
                        <m:t>𝑚</m:t>
                      </m:r>
                      <m:r>
                        <a:rPr lang="en-US" i="1" dirty="0">
                          <a:latin typeface="Cambria Math"/>
                          <a:sym typeface="Wingdings" pitchFamily="2" charset="2"/>
                        </a:rPr>
                        <m:t>/</m:t>
                      </m:r>
                      <m:r>
                        <a:rPr lang="en-US" i="1" dirty="0">
                          <a:latin typeface="Cambria Math"/>
                          <a:sym typeface="Wingdings" pitchFamily="2" charset="2"/>
                        </a:rPr>
                        <m:t>𝑠</m:t>
                      </m:r>
                      <m:r>
                        <a:rPr lang="en-US" i="1" baseline="30000" dirty="0">
                          <a:latin typeface="Cambria Math"/>
                          <a:sym typeface="Wingdings" pitchFamily="2" charset="2"/>
                        </a:rPr>
                        <m:t>2</m:t>
                      </m:r>
                      <m:r>
                        <a:rPr lang="en-US" i="1" dirty="0">
                          <a:latin typeface="Cambria Math"/>
                          <a:sym typeface="Wingdings" pitchFamily="2" charset="2"/>
                        </a:rPr>
                        <m:t>)(0−1000 </m:t>
                      </m:r>
                      <m:r>
                        <a:rPr lang="en-US" i="1" dirty="0">
                          <a:latin typeface="Cambria Math"/>
                          <a:sym typeface="Wingdings" pitchFamily="2" charset="2"/>
                        </a:rPr>
                        <m:t>𝑚</m:t>
                      </m:r>
                      <m:r>
                        <a:rPr lang="en-US" i="1" dirty="0">
                          <a:latin typeface="Cambria Math"/>
                          <a:sym typeface="Wingdings" pitchFamily="2" charset="2"/>
                        </a:rPr>
                        <m:t>)</m:t>
                      </m:r>
                    </m:oMath>
                  </m:oMathPara>
                </a14:m>
                <a:endParaRPr lang="en-US" dirty="0">
                  <a:sym typeface="Wingdings" pitchFamily="2" charset="2"/>
                </a:endParaRPr>
              </a:p>
              <a:p>
                <a:pPr/>
                <a14:m>
                  <m:oMathPara xmlns:m="http://schemas.openxmlformats.org/officeDocument/2006/math">
                    <m:oMathParaPr>
                      <m:jc m:val="centerGroup"/>
                    </m:oMathParaPr>
                    <m:oMath xmlns:m="http://schemas.openxmlformats.org/officeDocument/2006/math">
                      <m:r>
                        <a:rPr lang="en-US" i="1" dirty="0">
                          <a:latin typeface="Cambria Math"/>
                          <a:sym typeface="Wingdings" pitchFamily="2" charset="2"/>
                        </a:rPr>
                        <m:t>𝑣</m:t>
                      </m:r>
                      <m:r>
                        <a:rPr lang="en-US" i="1" baseline="30000" dirty="0">
                          <a:latin typeface="Cambria Math"/>
                          <a:sym typeface="Wingdings" pitchFamily="2" charset="2"/>
                        </a:rPr>
                        <m:t>2</m:t>
                      </m:r>
                      <m:r>
                        <a:rPr lang="en-US" i="1" dirty="0">
                          <a:latin typeface="Cambria Math"/>
                          <a:sym typeface="Wingdings" pitchFamily="2" charset="2"/>
                        </a:rPr>
                        <m:t>=19600 </m:t>
                      </m:r>
                      <m:r>
                        <a:rPr lang="en-US" i="1" dirty="0">
                          <a:latin typeface="Cambria Math"/>
                          <a:sym typeface="Wingdings" pitchFamily="2" charset="2"/>
                        </a:rPr>
                        <m:t>𝑚</m:t>
                      </m:r>
                      <m:r>
                        <a:rPr lang="en-US" i="1" baseline="30000" dirty="0">
                          <a:latin typeface="Cambria Math"/>
                          <a:sym typeface="Wingdings" pitchFamily="2" charset="2"/>
                        </a:rPr>
                        <m:t>2</m:t>
                      </m:r>
                      <m:r>
                        <a:rPr lang="en-US" i="1" dirty="0">
                          <a:latin typeface="Cambria Math"/>
                          <a:sym typeface="Wingdings" pitchFamily="2" charset="2"/>
                        </a:rPr>
                        <m:t>/</m:t>
                      </m:r>
                      <m:r>
                        <a:rPr lang="en-US" i="1" dirty="0">
                          <a:latin typeface="Cambria Math"/>
                          <a:sym typeface="Wingdings" pitchFamily="2" charset="2"/>
                        </a:rPr>
                        <m:t>𝑠</m:t>
                      </m:r>
                      <m:r>
                        <a:rPr lang="en-US" i="1" baseline="30000" dirty="0">
                          <a:latin typeface="Cambria Math"/>
                          <a:sym typeface="Wingdings" pitchFamily="2" charset="2"/>
                        </a:rPr>
                        <m:t>2</m:t>
                      </m:r>
                    </m:oMath>
                  </m:oMathPara>
                </a14:m>
                <a:endParaRPr lang="en-US" dirty="0">
                  <a:sym typeface="Wingdings" pitchFamily="2" charset="2"/>
                </a:endParaRPr>
              </a:p>
              <a:p>
                <a:pPr/>
                <a14:m>
                  <m:oMathPara xmlns:m="http://schemas.openxmlformats.org/officeDocument/2006/math">
                    <m:oMathParaPr>
                      <m:jc m:val="centerGroup"/>
                    </m:oMathParaPr>
                    <m:oMath xmlns:m="http://schemas.openxmlformats.org/officeDocument/2006/math">
                      <m:r>
                        <a:rPr lang="en-US" i="1" dirty="0">
                          <a:latin typeface="Cambria Math"/>
                          <a:sym typeface="Wingdings" pitchFamily="2" charset="2"/>
                        </a:rPr>
                        <m:t>𝑣</m:t>
                      </m:r>
                      <m:r>
                        <a:rPr lang="en-US" i="1" dirty="0">
                          <a:latin typeface="Cambria Math"/>
                          <a:sym typeface="Wingdings" pitchFamily="2" charset="2"/>
                        </a:rPr>
                        <m:t>=−140 </m:t>
                      </m:r>
                      <m:r>
                        <a:rPr lang="en-US" i="1" dirty="0">
                          <a:latin typeface="Cambria Math"/>
                          <a:sym typeface="Wingdings" pitchFamily="2" charset="2"/>
                        </a:rPr>
                        <m:t>𝑚</m:t>
                      </m:r>
                      <m:r>
                        <a:rPr lang="en-US" i="1" dirty="0">
                          <a:latin typeface="Cambria Math"/>
                          <a:sym typeface="Wingdings" pitchFamily="2" charset="2"/>
                        </a:rPr>
                        <m:t>/</m:t>
                      </m:r>
                      <m:r>
                        <a:rPr lang="en-US" i="1" dirty="0">
                          <a:latin typeface="Cambria Math"/>
                          <a:sym typeface="Wingdings" pitchFamily="2" charset="2"/>
                        </a:rPr>
                        <m:t>𝑠</m:t>
                      </m:r>
                    </m:oMath>
                  </m:oMathPara>
                </a14:m>
                <a:endParaRPr lang="en-US" dirty="0">
                  <a:sym typeface="Wingdings" pitchFamily="2" charset="2"/>
                </a:endParaRPr>
              </a:p>
              <a:p>
                <a:endParaRPr lang="en-US" dirty="0"/>
              </a:p>
            </p:txBody>
          </p:sp>
        </mc:Choice>
        <mc:Fallback xmlns="">
          <p:sp>
            <p:nvSpPr>
              <p:cNvPr id="3" name="Notes Placeholder 2"/>
              <p:cNvSpPr>
                <a:spLocks noGrp="1"/>
              </p:cNvSpPr>
              <p:nvPr>
                <p:ph type="body" idx="1"/>
              </p:nvPr>
            </p:nvSpPr>
            <p:spPr/>
            <p:txBody>
              <a:bodyPr/>
              <a:lstStyle/>
              <a:p>
                <a:r>
                  <a:rPr lang="en-US" dirty="0" smtClean="0"/>
                  <a:t>When solving</a:t>
                </a:r>
                <a:r>
                  <a:rPr lang="en-US" baseline="0" dirty="0" smtClean="0"/>
                  <a:t> and taking square root, then use </a:t>
                </a:r>
                <a:r>
                  <a:rPr lang="en-US" b="0" i="0" baseline="0" smtClean="0">
                    <a:latin typeface="Cambria Math"/>
                  </a:rPr>
                  <a:t>±</a:t>
                </a:r>
                <a:r>
                  <a:rPr lang="en-US" dirty="0" smtClean="0"/>
                  <a:t> sign.</a:t>
                </a:r>
                <a:r>
                  <a:rPr lang="en-US" baseline="0" dirty="0" smtClean="0"/>
                  <a:t> Took negative here because it was going down.</a:t>
                </a:r>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62</a:t>
            </a:fld>
            <a:endParaRPr lang="en-US"/>
          </a:p>
        </p:txBody>
      </p:sp>
    </p:spTree>
    <p:extLst>
      <p:ext uri="{BB962C8B-B14F-4D97-AF65-F5344CB8AC3E}">
        <p14:creationId xmlns:p14="http://schemas.microsoft.com/office/powerpoint/2010/main" val="9618873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sym typeface="Wingdings" pitchFamily="2" charset="2"/>
                        </a:rPr>
                        <m:t>𝑑</m:t>
                      </m:r>
                      <m:r>
                        <a:rPr lang="en-US" i="1" dirty="0" smtClean="0">
                          <a:latin typeface="Cambria Math"/>
                          <a:sym typeface="Wingdings" pitchFamily="2" charset="2"/>
                        </a:rPr>
                        <m:t>=</m:t>
                      </m:r>
                      <m:f>
                        <m:fPr>
                          <m:ctrlPr>
                            <a:rPr lang="en-US" b="0" i="1" dirty="0" smtClean="0">
                              <a:latin typeface="Cambria Math" panose="02040503050406030204" pitchFamily="18" charset="0"/>
                              <a:sym typeface="Wingdings" pitchFamily="2" charset="2"/>
                            </a:rPr>
                          </m:ctrlPr>
                        </m:fPr>
                        <m:num>
                          <m:r>
                            <a:rPr lang="en-US" b="0" i="1" dirty="0" smtClean="0">
                              <a:latin typeface="Cambria Math" panose="02040503050406030204" pitchFamily="18" charset="0"/>
                              <a:sym typeface="Wingdings" pitchFamily="2" charset="2"/>
                            </a:rPr>
                            <m:t>1</m:t>
                          </m:r>
                        </m:num>
                        <m:den>
                          <m:r>
                            <a:rPr lang="en-US" b="0" i="1" dirty="0" smtClean="0">
                              <a:latin typeface="Cambria Math" panose="02040503050406030204" pitchFamily="18" charset="0"/>
                              <a:sym typeface="Wingdings" pitchFamily="2" charset="2"/>
                            </a:rPr>
                            <m:t>2</m:t>
                          </m:r>
                        </m:den>
                      </m:f>
                      <m:r>
                        <a:rPr lang="en-US" b="0" i="1" dirty="0" smtClean="0">
                          <a:latin typeface="Cambria Math" panose="02040503050406030204" pitchFamily="18" charset="0"/>
                          <a:sym typeface="Wingdings" pitchFamily="2" charset="2"/>
                        </a:rPr>
                        <m:t>𝑎</m:t>
                      </m:r>
                      <m:sSup>
                        <m:sSupPr>
                          <m:ctrlPr>
                            <a:rPr lang="en-US" b="0" i="1" dirty="0" smtClean="0">
                              <a:latin typeface="Cambria Math" panose="02040503050406030204" pitchFamily="18" charset="0"/>
                              <a:sym typeface="Wingdings" pitchFamily="2" charset="2"/>
                            </a:rPr>
                          </m:ctrlPr>
                        </m:sSupPr>
                        <m:e>
                          <m:r>
                            <a:rPr lang="en-US" b="0" i="1" dirty="0" smtClean="0">
                              <a:latin typeface="Cambria Math" panose="02040503050406030204" pitchFamily="18" charset="0"/>
                              <a:sym typeface="Wingdings" pitchFamily="2" charset="2"/>
                            </a:rPr>
                            <m:t>𝑡</m:t>
                          </m:r>
                        </m:e>
                        <m:sup>
                          <m:r>
                            <a:rPr lang="en-US" b="0" i="1" dirty="0" smtClean="0">
                              <a:latin typeface="Cambria Math" panose="02040503050406030204" pitchFamily="18" charset="0"/>
                              <a:sym typeface="Wingdings" pitchFamily="2" charset="2"/>
                            </a:rPr>
                            <m:t>2</m:t>
                          </m:r>
                        </m:sup>
                      </m:sSup>
                      <m:r>
                        <a:rPr lang="en-US" b="0" i="1" dirty="0" smtClean="0">
                          <a:latin typeface="Cambria Math" panose="02040503050406030204" pitchFamily="18" charset="0"/>
                          <a:sym typeface="Wingdings" pitchFamily="2" charset="2"/>
                        </a:rPr>
                        <m:t>+</m:t>
                      </m:r>
                      <m:sSub>
                        <m:sSubPr>
                          <m:ctrlPr>
                            <a:rPr lang="en-US" b="0" i="1" dirty="0" smtClean="0">
                              <a:latin typeface="Cambria Math" panose="02040503050406030204" pitchFamily="18" charset="0"/>
                              <a:sym typeface="Wingdings" pitchFamily="2" charset="2"/>
                            </a:rPr>
                          </m:ctrlPr>
                        </m:sSubPr>
                        <m:e>
                          <m:r>
                            <a:rPr lang="en-US" b="0" i="1" dirty="0" smtClean="0">
                              <a:latin typeface="Cambria Math" panose="02040503050406030204" pitchFamily="18" charset="0"/>
                              <a:sym typeface="Wingdings" pitchFamily="2" charset="2"/>
                            </a:rPr>
                            <m:t>𝑣</m:t>
                          </m:r>
                        </m:e>
                        <m:sub>
                          <m:r>
                            <a:rPr lang="en-US" b="0" i="1" dirty="0" smtClean="0">
                              <a:latin typeface="Cambria Math" panose="02040503050406030204" pitchFamily="18" charset="0"/>
                              <a:sym typeface="Wingdings" pitchFamily="2" charset="2"/>
                            </a:rPr>
                            <m:t>0</m:t>
                          </m:r>
                        </m:sub>
                      </m:sSub>
                      <m:r>
                        <a:rPr lang="en-US" b="0" i="1" dirty="0" smtClean="0">
                          <a:latin typeface="Cambria Math" panose="02040503050406030204" pitchFamily="18" charset="0"/>
                          <a:sym typeface="Wingdings" pitchFamily="2" charset="2"/>
                        </a:rPr>
                        <m:t>𝑡</m:t>
                      </m:r>
                      <m:r>
                        <a:rPr lang="en-US" b="0" i="1" dirty="0" smtClean="0">
                          <a:latin typeface="Cambria Math" panose="02040503050406030204" pitchFamily="18" charset="0"/>
                          <a:sym typeface="Wingdings" pitchFamily="2" charset="2"/>
                        </a:rPr>
                        <m:t>+</m:t>
                      </m:r>
                      <m:sSub>
                        <m:sSubPr>
                          <m:ctrlPr>
                            <a:rPr lang="en-US" b="0" i="1" dirty="0" smtClean="0">
                              <a:latin typeface="Cambria Math" panose="02040503050406030204" pitchFamily="18" charset="0"/>
                              <a:sym typeface="Wingdings" pitchFamily="2" charset="2"/>
                            </a:rPr>
                          </m:ctrlPr>
                        </m:sSubPr>
                        <m:e>
                          <m:r>
                            <a:rPr lang="en-US" b="0" i="1" dirty="0" smtClean="0">
                              <a:latin typeface="Cambria Math" panose="02040503050406030204" pitchFamily="18" charset="0"/>
                              <a:sym typeface="Wingdings" pitchFamily="2" charset="2"/>
                            </a:rPr>
                            <m:t>𝑑</m:t>
                          </m:r>
                        </m:e>
                        <m:sub>
                          <m:r>
                            <a:rPr lang="en-US" b="0" i="1" dirty="0" smtClean="0">
                              <a:latin typeface="Cambria Math" panose="02040503050406030204" pitchFamily="18" charset="0"/>
                              <a:sym typeface="Wingdings" pitchFamily="2" charset="2"/>
                            </a:rPr>
                            <m:t>0</m:t>
                          </m:r>
                        </m:sub>
                      </m:sSub>
                    </m:oMath>
                  </m:oMathPara>
                </a14:m>
                <a:endParaRPr lang="en-US" b="0" i="1" dirty="0">
                  <a:latin typeface="Cambria Math" panose="02040503050406030204" pitchFamily="18" charset="0"/>
                  <a:sym typeface="Wingdings" pitchFamily="2" charset="2"/>
                </a:endParaRPr>
              </a:p>
              <a:p>
                <a:pPr/>
                <a14:m>
                  <m:oMathPara xmlns:m="http://schemas.openxmlformats.org/officeDocument/2006/math">
                    <m:oMathParaPr>
                      <m:jc m:val="centerGroup"/>
                    </m:oMathParaPr>
                    <m:oMath xmlns:m="http://schemas.openxmlformats.org/officeDocument/2006/math">
                      <m:r>
                        <a:rPr lang="en-US" b="0" i="1" dirty="0" smtClean="0">
                          <a:latin typeface="Cambria Math"/>
                          <a:sym typeface="Wingdings" pitchFamily="2" charset="2"/>
                        </a:rPr>
                        <m:t>0 </m:t>
                      </m:r>
                      <m:r>
                        <a:rPr lang="en-US" b="0" i="1" dirty="0" smtClean="0">
                          <a:latin typeface="Cambria Math"/>
                          <a:sym typeface="Wingdings" pitchFamily="2" charset="2"/>
                        </a:rPr>
                        <m:t>𝑚</m:t>
                      </m:r>
                      <m:r>
                        <a:rPr lang="en-US" b="0" i="1" dirty="0" smtClean="0">
                          <a:latin typeface="Cambria Math"/>
                          <a:sym typeface="Wingdings" pitchFamily="2" charset="2"/>
                        </a:rPr>
                        <m:t>=</m:t>
                      </m:r>
                      <m:f>
                        <m:fPr>
                          <m:ctrlPr>
                            <a:rPr lang="en-US" b="0" i="1" dirty="0" smtClean="0">
                              <a:latin typeface="Cambria Math" panose="02040503050406030204" pitchFamily="18" charset="0"/>
                              <a:sym typeface="Wingdings" pitchFamily="2" charset="2"/>
                            </a:rPr>
                          </m:ctrlPr>
                        </m:fPr>
                        <m:num>
                          <m:r>
                            <a:rPr lang="en-US" b="0" i="1" dirty="0" smtClean="0">
                              <a:latin typeface="Cambria Math"/>
                              <a:sym typeface="Wingdings" pitchFamily="2" charset="2"/>
                            </a:rPr>
                            <m:t>1</m:t>
                          </m:r>
                        </m:num>
                        <m:den>
                          <m:r>
                            <a:rPr lang="en-US" b="0" i="1" dirty="0" smtClean="0">
                              <a:latin typeface="Cambria Math"/>
                              <a:sym typeface="Wingdings" pitchFamily="2" charset="2"/>
                            </a:rPr>
                            <m:t>2</m:t>
                          </m:r>
                        </m:den>
                      </m:f>
                      <m:d>
                        <m:dPr>
                          <m:ctrlPr>
                            <a:rPr lang="en-US" b="0" i="1" dirty="0" smtClean="0">
                              <a:latin typeface="Cambria Math" panose="02040503050406030204" pitchFamily="18" charset="0"/>
                              <a:sym typeface="Wingdings" pitchFamily="2" charset="2"/>
                            </a:rPr>
                          </m:ctrlPr>
                        </m:dPr>
                        <m:e>
                          <m:r>
                            <a:rPr lang="en-US" i="1" dirty="0">
                              <a:latin typeface="Cambria Math"/>
                              <a:sym typeface="Wingdings" pitchFamily="2" charset="2"/>
                            </a:rPr>
                            <m:t>−9.80</m:t>
                          </m:r>
                          <m:f>
                            <m:fPr>
                              <m:ctrlPr>
                                <a:rPr lang="en-US" i="1" dirty="0">
                                  <a:latin typeface="Cambria Math" panose="02040503050406030204" pitchFamily="18" charset="0"/>
                                  <a:sym typeface="Wingdings" pitchFamily="2" charset="2"/>
                                </a:rPr>
                              </m:ctrlPr>
                            </m:fPr>
                            <m:num>
                              <m:r>
                                <a:rPr lang="en-US" i="1" dirty="0">
                                  <a:latin typeface="Cambria Math"/>
                                  <a:sym typeface="Wingdings" pitchFamily="2" charset="2"/>
                                </a:rPr>
                                <m:t>𝑚</m:t>
                              </m:r>
                            </m:num>
                            <m:den>
                              <m:r>
                                <a:rPr lang="en-US" i="1" dirty="0">
                                  <a:latin typeface="Cambria Math"/>
                                  <a:sym typeface="Wingdings" pitchFamily="2" charset="2"/>
                                </a:rPr>
                                <m:t>𝑠</m:t>
                              </m:r>
                              <m:r>
                                <a:rPr lang="en-US" i="1" baseline="30000" dirty="0">
                                  <a:latin typeface="Cambria Math"/>
                                  <a:sym typeface="Wingdings" pitchFamily="2" charset="2"/>
                                </a:rPr>
                                <m:t>2</m:t>
                              </m:r>
                            </m:den>
                          </m:f>
                        </m:e>
                      </m:d>
                      <m:r>
                        <a:rPr lang="en-US" i="1" dirty="0">
                          <a:latin typeface="Cambria Math"/>
                          <a:sym typeface="Wingdings" pitchFamily="2" charset="2"/>
                        </a:rPr>
                        <m:t>𝑡</m:t>
                      </m:r>
                      <m:r>
                        <a:rPr lang="en-US" i="1" baseline="30000" dirty="0">
                          <a:latin typeface="Cambria Math"/>
                          <a:sym typeface="Wingdings" pitchFamily="2" charset="2"/>
                        </a:rPr>
                        <m:t>2</m:t>
                      </m:r>
                      <m:r>
                        <a:rPr lang="en-US" b="0" i="1" dirty="0" smtClean="0">
                          <a:latin typeface="Cambria Math" panose="02040503050406030204" pitchFamily="18" charset="0"/>
                          <a:sym typeface="Wingdings" pitchFamily="2" charset="2"/>
                        </a:rPr>
                        <m:t>+0</m:t>
                      </m:r>
                      <m:d>
                        <m:dPr>
                          <m:ctrlPr>
                            <a:rPr lang="en-US" b="0" i="1" dirty="0" smtClean="0">
                              <a:latin typeface="Cambria Math" panose="02040503050406030204" pitchFamily="18" charset="0"/>
                              <a:sym typeface="Wingdings" pitchFamily="2" charset="2"/>
                            </a:rPr>
                          </m:ctrlPr>
                        </m:dPr>
                        <m:e>
                          <m:r>
                            <a:rPr lang="en-US" b="0" i="1" dirty="0" smtClean="0">
                              <a:latin typeface="Cambria Math" panose="02040503050406030204" pitchFamily="18" charset="0"/>
                              <a:sym typeface="Wingdings" pitchFamily="2" charset="2"/>
                            </a:rPr>
                            <m:t>𝑡</m:t>
                          </m:r>
                        </m:e>
                      </m:d>
                      <m:r>
                        <a:rPr lang="en-US" b="0" i="1" dirty="0" smtClean="0">
                          <a:latin typeface="Cambria Math" panose="02040503050406030204" pitchFamily="18" charset="0"/>
                          <a:sym typeface="Wingdings" pitchFamily="2" charset="2"/>
                        </a:rPr>
                        <m:t>+</m:t>
                      </m:r>
                      <m:r>
                        <a:rPr lang="en-US" b="0" i="1" dirty="0" smtClean="0">
                          <a:latin typeface="Cambria Math"/>
                          <a:sym typeface="Wingdings" pitchFamily="2" charset="2"/>
                        </a:rPr>
                        <m:t>1000 </m:t>
                      </m:r>
                      <m:r>
                        <a:rPr lang="en-US" b="0" i="1" dirty="0" smtClean="0">
                          <a:latin typeface="Cambria Math" panose="02040503050406030204" pitchFamily="18" charset="0"/>
                          <a:sym typeface="Wingdings" pitchFamily="2" charset="2"/>
                        </a:rPr>
                        <m:t>𝑚</m:t>
                      </m:r>
                    </m:oMath>
                  </m:oMathPara>
                </a14:m>
                <a:endParaRPr lang="en-US" i="1" baseline="30000" dirty="0">
                  <a:latin typeface="Cambria Math"/>
                  <a:sym typeface="Wingdings" pitchFamily="2" charset="2"/>
                </a:endParaRPr>
              </a:p>
              <a:p>
                <a:pPr/>
                <a14:m>
                  <m:oMathPara xmlns:m="http://schemas.openxmlformats.org/officeDocument/2006/math">
                    <m:oMathParaPr>
                      <m:jc m:val="centerGroup"/>
                    </m:oMathParaPr>
                    <m:oMath xmlns:m="http://schemas.openxmlformats.org/officeDocument/2006/math">
                      <m:r>
                        <a:rPr lang="en-US" i="1" dirty="0" smtClean="0">
                          <a:latin typeface="Cambria Math"/>
                          <a:sym typeface="Wingdings" pitchFamily="2" charset="2"/>
                        </a:rPr>
                        <m:t>−1000 </m:t>
                      </m:r>
                      <m:r>
                        <a:rPr lang="en-US" i="1" dirty="0" smtClean="0">
                          <a:latin typeface="Cambria Math"/>
                          <a:sym typeface="Wingdings" pitchFamily="2" charset="2"/>
                        </a:rPr>
                        <m:t>𝑚</m:t>
                      </m:r>
                      <m:r>
                        <a:rPr lang="en-US" i="1" dirty="0" smtClean="0">
                          <a:latin typeface="Cambria Math"/>
                          <a:sym typeface="Wingdings" pitchFamily="2" charset="2"/>
                        </a:rPr>
                        <m:t>=−4.90</m:t>
                      </m:r>
                      <m:f>
                        <m:fPr>
                          <m:ctrlPr>
                            <a:rPr lang="en-US" i="1" dirty="0" smtClean="0">
                              <a:latin typeface="Cambria Math" panose="02040503050406030204" pitchFamily="18" charset="0"/>
                              <a:sym typeface="Wingdings" pitchFamily="2" charset="2"/>
                            </a:rPr>
                          </m:ctrlPr>
                        </m:fPr>
                        <m:num>
                          <m:r>
                            <a:rPr lang="en-US" i="1" dirty="0" smtClean="0">
                              <a:latin typeface="Cambria Math"/>
                              <a:sym typeface="Wingdings" pitchFamily="2" charset="2"/>
                            </a:rPr>
                            <m:t>𝑚</m:t>
                          </m:r>
                        </m:num>
                        <m:den>
                          <m:r>
                            <a:rPr lang="en-US" i="1" dirty="0">
                              <a:latin typeface="Cambria Math"/>
                              <a:sym typeface="Wingdings" pitchFamily="2" charset="2"/>
                            </a:rPr>
                            <m:t>𝑠</m:t>
                          </m:r>
                          <m:r>
                            <a:rPr lang="en-US" i="1" baseline="30000" dirty="0">
                              <a:latin typeface="Cambria Math"/>
                              <a:sym typeface="Wingdings" pitchFamily="2" charset="2"/>
                            </a:rPr>
                            <m:t>2</m:t>
                          </m:r>
                        </m:den>
                      </m:f>
                      <m:r>
                        <a:rPr lang="en-US" i="1" dirty="0">
                          <a:latin typeface="Cambria Math"/>
                          <a:sym typeface="Wingdings" pitchFamily="2" charset="2"/>
                        </a:rPr>
                        <m:t>𝑡</m:t>
                      </m:r>
                      <m:r>
                        <a:rPr lang="en-US" i="1" baseline="30000" dirty="0">
                          <a:latin typeface="Cambria Math"/>
                          <a:sym typeface="Wingdings" pitchFamily="2" charset="2"/>
                        </a:rPr>
                        <m:t>2</m:t>
                      </m:r>
                    </m:oMath>
                  </m:oMathPara>
                </a14:m>
                <a:endParaRPr lang="en-US" i="1" dirty="0">
                  <a:latin typeface="Cambria Math"/>
                  <a:sym typeface="Wingdings" pitchFamily="2" charset="2"/>
                </a:endParaRPr>
              </a:p>
              <a:p>
                <a:pPr/>
                <a14:m>
                  <m:oMathPara xmlns:m="http://schemas.openxmlformats.org/officeDocument/2006/math">
                    <m:oMathParaPr>
                      <m:jc m:val="centerGroup"/>
                    </m:oMathParaPr>
                    <m:oMath xmlns:m="http://schemas.openxmlformats.org/officeDocument/2006/math">
                      <m:r>
                        <a:rPr lang="en-US" i="1" dirty="0">
                          <a:latin typeface="Cambria Math"/>
                          <a:sym typeface="Wingdings" pitchFamily="2" charset="2"/>
                        </a:rPr>
                        <m:t>204.1 </m:t>
                      </m:r>
                      <m:r>
                        <a:rPr lang="en-US" i="1" dirty="0">
                          <a:latin typeface="Cambria Math"/>
                          <a:sym typeface="Wingdings" pitchFamily="2" charset="2"/>
                        </a:rPr>
                        <m:t>𝑠</m:t>
                      </m:r>
                      <m:r>
                        <a:rPr lang="en-US" i="1" baseline="30000" dirty="0">
                          <a:latin typeface="Cambria Math"/>
                          <a:sym typeface="Wingdings" pitchFamily="2" charset="2"/>
                        </a:rPr>
                        <m:t>2</m:t>
                      </m:r>
                      <m:r>
                        <a:rPr lang="en-US" i="1" dirty="0">
                          <a:latin typeface="Cambria Math"/>
                          <a:sym typeface="Wingdings" pitchFamily="2" charset="2"/>
                        </a:rPr>
                        <m:t>=</m:t>
                      </m:r>
                      <m:r>
                        <a:rPr lang="en-US" i="1" dirty="0">
                          <a:latin typeface="Cambria Math"/>
                          <a:sym typeface="Wingdings" pitchFamily="2" charset="2"/>
                        </a:rPr>
                        <m:t>𝑡</m:t>
                      </m:r>
                      <m:r>
                        <a:rPr lang="en-US" i="1" baseline="30000" dirty="0">
                          <a:latin typeface="Cambria Math"/>
                          <a:sym typeface="Wingdings" pitchFamily="2" charset="2"/>
                        </a:rPr>
                        <m:t>2</m:t>
                      </m:r>
                    </m:oMath>
                  </m:oMathPara>
                </a14:m>
                <a:endParaRPr lang="en-US" i="1" baseline="30000" dirty="0">
                  <a:latin typeface="Cambria Math"/>
                  <a:sym typeface="Wingdings" pitchFamily="2" charset="2"/>
                </a:endParaRPr>
              </a:p>
              <a:p>
                <a:pPr/>
                <a14:m>
                  <m:oMathPara xmlns:m="http://schemas.openxmlformats.org/officeDocument/2006/math">
                    <m:oMathParaPr>
                      <m:jc m:val="centerGroup"/>
                    </m:oMathParaPr>
                    <m:oMath xmlns:m="http://schemas.openxmlformats.org/officeDocument/2006/math">
                      <m:r>
                        <a:rPr lang="en-US" i="1" dirty="0">
                          <a:latin typeface="Cambria Math"/>
                          <a:sym typeface="Wingdings" pitchFamily="2" charset="2"/>
                        </a:rPr>
                        <m:t>14.3 </m:t>
                      </m:r>
                      <m:r>
                        <a:rPr lang="en-US" i="1" dirty="0">
                          <a:latin typeface="Cambria Math"/>
                          <a:sym typeface="Wingdings" pitchFamily="2" charset="2"/>
                        </a:rPr>
                        <m:t>𝑠</m:t>
                      </m:r>
                      <m:r>
                        <a:rPr lang="en-US" i="1" dirty="0">
                          <a:latin typeface="Cambria Math"/>
                          <a:sym typeface="Wingdings" pitchFamily="2" charset="2"/>
                        </a:rPr>
                        <m:t>=</m:t>
                      </m:r>
                      <m:r>
                        <a:rPr lang="en-US" i="1" dirty="0">
                          <a:latin typeface="Cambria Math"/>
                          <a:sym typeface="Wingdings" pitchFamily="2" charset="2"/>
                        </a:rPr>
                        <m:t>𝑡</m:t>
                      </m:r>
                    </m:oMath>
                  </m:oMathPara>
                </a14:m>
                <a:endParaRPr lang="en-US" dirty="0"/>
              </a:p>
              <a:p>
                <a:endParaRPr lang="en-US" dirty="0"/>
              </a:p>
            </p:txBody>
          </p:sp>
        </mc:Choice>
        <mc:Fallback xmlns="">
          <p:sp>
            <p:nvSpPr>
              <p:cNvPr id="3" name="Notes Placeholder 2"/>
              <p:cNvSpPr>
                <a:spLocks noGrp="1"/>
              </p:cNvSpPr>
              <p:nvPr>
                <p:ph type="body" idx="1"/>
              </p:nvPr>
            </p:nvSpPr>
            <p:spPr/>
            <p:txBody>
              <a:bodyPr/>
              <a:lstStyle/>
              <a:p>
                <a:r>
                  <a:rPr lang="en-US" b="0" i="0" dirty="0">
                    <a:latin typeface="Cambria Math" panose="02040503050406030204" pitchFamily="18" charset="0"/>
                    <a:sym typeface="Wingdings" pitchFamily="2" charset="2"/>
                  </a:rPr>
                  <a:t>𝑑</a:t>
                </a:r>
                <a:r>
                  <a:rPr lang="en-US" i="0" dirty="0">
                    <a:latin typeface="Cambria Math"/>
                    <a:sym typeface="Wingdings" pitchFamily="2" charset="2"/>
                  </a:rPr>
                  <a:t>=</a:t>
                </a:r>
                <a:r>
                  <a:rPr lang="en-US" b="0" i="0" dirty="0">
                    <a:latin typeface="Cambria Math" panose="02040503050406030204" pitchFamily="18" charset="0"/>
                    <a:sym typeface="Wingdings" pitchFamily="2" charset="2"/>
                  </a:rPr>
                  <a:t>𝑑_0+𝑣_0 𝑡+</a:t>
                </a:r>
                <a:r>
                  <a:rPr lang="en-US" b="0" i="0" dirty="0">
                    <a:latin typeface="Cambria Math"/>
                    <a:sym typeface="Wingdings" pitchFamily="2" charset="2"/>
                  </a:rPr>
                  <a:t>1</a:t>
                </a:r>
                <a:r>
                  <a:rPr lang="en-US" b="0" i="0" dirty="0">
                    <a:latin typeface="Cambria Math" panose="02040503050406030204" pitchFamily="18" charset="0"/>
                    <a:sym typeface="Wingdings" pitchFamily="2" charset="2"/>
                  </a:rPr>
                  <a:t>/</a:t>
                </a:r>
                <a:r>
                  <a:rPr lang="en-US" b="0" i="0" dirty="0">
                    <a:latin typeface="Cambria Math"/>
                    <a:sym typeface="Wingdings" pitchFamily="2" charset="2"/>
                  </a:rPr>
                  <a:t>2 </a:t>
                </a:r>
                <a:r>
                  <a:rPr lang="en-US" i="0" dirty="0">
                    <a:latin typeface="Cambria Math"/>
                    <a:sym typeface="Wingdings" pitchFamily="2" charset="2"/>
                  </a:rPr>
                  <a:t>𝑎𝑡</a:t>
                </a:r>
                <a:r>
                  <a:rPr lang="en-US" i="0" baseline="30000" dirty="0">
                    <a:latin typeface="Cambria Math"/>
                    <a:sym typeface="Wingdings" pitchFamily="2" charset="2"/>
                  </a:rPr>
                  <a:t>2</a:t>
                </a:r>
                <a:endParaRPr lang="en-US" b="0" i="1" dirty="0">
                  <a:latin typeface="Cambria Math" panose="02040503050406030204" pitchFamily="18" charset="0"/>
                  <a:sym typeface="Wingdings" pitchFamily="2" charset="2"/>
                </a:endParaRPr>
              </a:p>
              <a:p>
                <a:r>
                  <a:rPr lang="en-US" b="0" i="0" dirty="0">
                    <a:latin typeface="Cambria Math"/>
                    <a:sym typeface="Wingdings" pitchFamily="2" charset="2"/>
                  </a:rPr>
                  <a:t>0 𝑚=1000 </a:t>
                </a:r>
                <a:r>
                  <a:rPr lang="en-US" b="0" i="0" dirty="0">
                    <a:latin typeface="Cambria Math" panose="02040503050406030204" pitchFamily="18" charset="0"/>
                    <a:sym typeface="Wingdings" pitchFamily="2" charset="2"/>
                  </a:rPr>
                  <a:t>𝑚+0(𝑡)+</a:t>
                </a:r>
                <a:r>
                  <a:rPr lang="en-US" b="0" i="0" dirty="0">
                    <a:latin typeface="Cambria Math"/>
                    <a:sym typeface="Wingdings" pitchFamily="2" charset="2"/>
                  </a:rPr>
                  <a:t>1</a:t>
                </a:r>
                <a:r>
                  <a:rPr lang="en-US" b="0" i="0" dirty="0">
                    <a:latin typeface="Cambria Math" panose="02040503050406030204" pitchFamily="18" charset="0"/>
                    <a:sym typeface="Wingdings" pitchFamily="2" charset="2"/>
                  </a:rPr>
                  <a:t>/</a:t>
                </a:r>
                <a:r>
                  <a:rPr lang="en-US" b="0" i="0" dirty="0">
                    <a:latin typeface="Cambria Math"/>
                    <a:sym typeface="Wingdings" pitchFamily="2" charset="2"/>
                  </a:rPr>
                  <a:t>2</a:t>
                </a:r>
                <a:r>
                  <a:rPr lang="en-US" b="0" i="0" dirty="0">
                    <a:latin typeface="Cambria Math" panose="02040503050406030204" pitchFamily="18" charset="0"/>
                    <a:sym typeface="Wingdings" pitchFamily="2" charset="2"/>
                  </a:rPr>
                  <a:t> (</a:t>
                </a:r>
                <a:r>
                  <a:rPr lang="en-US" i="0" dirty="0">
                    <a:latin typeface="Cambria Math"/>
                    <a:sym typeface="Wingdings" pitchFamily="2" charset="2"/>
                  </a:rPr>
                  <a:t>−9.80 𝑚</a:t>
                </a:r>
                <a:r>
                  <a:rPr lang="en-US" i="0" dirty="0">
                    <a:latin typeface="Cambria Math" panose="02040503050406030204" pitchFamily="18" charset="0"/>
                    <a:sym typeface="Wingdings" pitchFamily="2" charset="2"/>
                  </a:rPr>
                  <a:t>/</a:t>
                </a:r>
                <a:r>
                  <a:rPr lang="en-US" i="0" dirty="0">
                    <a:latin typeface="Cambria Math"/>
                    <a:sym typeface="Wingdings" pitchFamily="2" charset="2"/>
                  </a:rPr>
                  <a:t>𝑠</a:t>
                </a:r>
                <a:r>
                  <a:rPr lang="en-US" i="0" baseline="30000" dirty="0">
                    <a:latin typeface="Cambria Math"/>
                    <a:sym typeface="Wingdings" pitchFamily="2" charset="2"/>
                  </a:rPr>
                  <a:t>2</a:t>
                </a:r>
                <a:r>
                  <a:rPr lang="en-US" i="0" baseline="30000" dirty="0">
                    <a:latin typeface="Cambria Math" panose="02040503050406030204" pitchFamily="18" charset="0"/>
                    <a:sym typeface="Wingdings" pitchFamily="2" charset="2"/>
                  </a:rPr>
                  <a:t>)</a:t>
                </a:r>
                <a:r>
                  <a:rPr lang="en-US" i="0" dirty="0">
                    <a:latin typeface="Cambria Math"/>
                    <a:sym typeface="Wingdings" pitchFamily="2" charset="2"/>
                  </a:rPr>
                  <a:t>𝑡</a:t>
                </a:r>
                <a:r>
                  <a:rPr lang="en-US" i="0" baseline="30000" dirty="0">
                    <a:latin typeface="Cambria Math"/>
                    <a:sym typeface="Wingdings" pitchFamily="2" charset="2"/>
                  </a:rPr>
                  <a:t>2</a:t>
                </a:r>
                <a:endParaRPr lang="en-US" i="1" baseline="30000" dirty="0">
                  <a:latin typeface="Cambria Math"/>
                  <a:sym typeface="Wingdings" pitchFamily="2" charset="2"/>
                </a:endParaRPr>
              </a:p>
              <a:p>
                <a:r>
                  <a:rPr lang="en-US" i="0" dirty="0">
                    <a:latin typeface="Cambria Math"/>
                    <a:sym typeface="Wingdings" pitchFamily="2" charset="2"/>
                  </a:rPr>
                  <a:t>−1000 𝑚=−4.90 𝑚</a:t>
                </a:r>
                <a:r>
                  <a:rPr lang="en-US" i="0" dirty="0">
                    <a:latin typeface="Cambria Math" panose="02040503050406030204" pitchFamily="18" charset="0"/>
                    <a:sym typeface="Wingdings" pitchFamily="2" charset="2"/>
                  </a:rPr>
                  <a:t>/</a:t>
                </a:r>
                <a:r>
                  <a:rPr lang="en-US" i="0" dirty="0">
                    <a:latin typeface="Cambria Math"/>
                    <a:sym typeface="Wingdings" pitchFamily="2" charset="2"/>
                  </a:rPr>
                  <a:t>𝑠</a:t>
                </a:r>
                <a:r>
                  <a:rPr lang="en-US" i="0" baseline="30000" dirty="0">
                    <a:latin typeface="Cambria Math"/>
                    <a:sym typeface="Wingdings" pitchFamily="2" charset="2"/>
                  </a:rPr>
                  <a:t>2 </a:t>
                </a:r>
                <a:r>
                  <a:rPr lang="en-US" i="0" dirty="0">
                    <a:latin typeface="Cambria Math"/>
                    <a:sym typeface="Wingdings" pitchFamily="2" charset="2"/>
                  </a:rPr>
                  <a:t>𝑡</a:t>
                </a:r>
                <a:r>
                  <a:rPr lang="en-US" i="0" baseline="30000" dirty="0">
                    <a:latin typeface="Cambria Math"/>
                    <a:sym typeface="Wingdings" pitchFamily="2" charset="2"/>
                  </a:rPr>
                  <a:t>2</a:t>
                </a:r>
                <a:endParaRPr lang="en-US" i="1" dirty="0">
                  <a:latin typeface="Cambria Math"/>
                  <a:sym typeface="Wingdings" pitchFamily="2" charset="2"/>
                </a:endParaRPr>
              </a:p>
              <a:p>
                <a:r>
                  <a:rPr lang="en-US" i="0" dirty="0">
                    <a:latin typeface="Cambria Math"/>
                    <a:sym typeface="Wingdings" pitchFamily="2" charset="2"/>
                  </a:rPr>
                  <a:t>204.1 𝑠</a:t>
                </a:r>
                <a:r>
                  <a:rPr lang="en-US" i="0" baseline="30000" dirty="0">
                    <a:latin typeface="Cambria Math"/>
                    <a:sym typeface="Wingdings" pitchFamily="2" charset="2"/>
                  </a:rPr>
                  <a:t>2</a:t>
                </a:r>
                <a:r>
                  <a:rPr lang="en-US" i="0" dirty="0">
                    <a:latin typeface="Cambria Math"/>
                    <a:sym typeface="Wingdings" pitchFamily="2" charset="2"/>
                  </a:rPr>
                  <a:t>=𝑡</a:t>
                </a:r>
                <a:r>
                  <a:rPr lang="en-US" i="0" baseline="30000" dirty="0">
                    <a:latin typeface="Cambria Math"/>
                    <a:sym typeface="Wingdings" pitchFamily="2" charset="2"/>
                  </a:rPr>
                  <a:t>2</a:t>
                </a:r>
                <a:endParaRPr lang="en-US" i="1" baseline="30000" dirty="0">
                  <a:latin typeface="Cambria Math"/>
                  <a:sym typeface="Wingdings" pitchFamily="2" charset="2"/>
                </a:endParaRPr>
              </a:p>
              <a:p>
                <a:r>
                  <a:rPr lang="en-US" i="0" dirty="0">
                    <a:latin typeface="Cambria Math"/>
                    <a:sym typeface="Wingdings" pitchFamily="2" charset="2"/>
                  </a:rPr>
                  <a:t>14.3 𝑠=𝑡</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63</a:t>
            </a:fld>
            <a:endParaRPr lang="en-US"/>
          </a:p>
        </p:txBody>
      </p:sp>
    </p:spTree>
    <p:extLst>
      <p:ext uri="{BB962C8B-B14F-4D97-AF65-F5344CB8AC3E}">
        <p14:creationId xmlns:p14="http://schemas.microsoft.com/office/powerpoint/2010/main" val="36547915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𝑣</m:t>
                      </m:r>
                      <m:r>
                        <a:rPr lang="en-US" i="1" baseline="-25000" dirty="0">
                          <a:latin typeface="Cambria Math"/>
                        </a:rPr>
                        <m:t>0</m:t>
                      </m:r>
                      <m:r>
                        <a:rPr lang="en-US" i="1" dirty="0">
                          <a:latin typeface="Cambria Math"/>
                        </a:rPr>
                        <m:t>=20</m:t>
                      </m:r>
                      <m:f>
                        <m:fPr>
                          <m:ctrlPr>
                            <a:rPr lang="en-US" i="1" dirty="0">
                              <a:latin typeface="Cambria Math" panose="02040503050406030204" pitchFamily="18" charset="0"/>
                            </a:rPr>
                          </m:ctrlPr>
                        </m:fPr>
                        <m:num>
                          <m:r>
                            <a:rPr lang="en-US" i="1" dirty="0">
                              <a:latin typeface="Cambria Math"/>
                            </a:rPr>
                            <m:t>𝑚</m:t>
                          </m:r>
                        </m:num>
                        <m:den>
                          <m:r>
                            <a:rPr lang="en-US" i="1" dirty="0">
                              <a:latin typeface="Cambria Math"/>
                            </a:rPr>
                            <m:t>𝑠</m:t>
                          </m:r>
                        </m:den>
                      </m:f>
                      <m:r>
                        <a:rPr lang="en-US" i="1" dirty="0">
                          <a:latin typeface="Cambria Math"/>
                        </a:rPr>
                        <m:t>, </m:t>
                      </m:r>
                      <m:r>
                        <a:rPr lang="en-US" i="1" dirty="0">
                          <a:latin typeface="Cambria Math"/>
                        </a:rPr>
                        <m:t>𝑎</m:t>
                      </m:r>
                      <m:r>
                        <a:rPr lang="en-US" i="1" dirty="0">
                          <a:latin typeface="Cambria Math"/>
                        </a:rPr>
                        <m:t>=−9.80</m:t>
                      </m:r>
                      <m:f>
                        <m:fPr>
                          <m:ctrlPr>
                            <a:rPr lang="en-US" i="1" dirty="0">
                              <a:latin typeface="Cambria Math" panose="02040503050406030204" pitchFamily="18" charset="0"/>
                            </a:rPr>
                          </m:ctrlPr>
                        </m:fPr>
                        <m:num>
                          <m:r>
                            <a:rPr lang="en-US" i="1" dirty="0">
                              <a:latin typeface="Cambria Math"/>
                            </a:rPr>
                            <m:t>𝑚</m:t>
                          </m:r>
                        </m:num>
                        <m:den>
                          <m:r>
                            <a:rPr lang="en-US" i="1" dirty="0">
                              <a:latin typeface="Cambria Math"/>
                            </a:rPr>
                            <m:t>𝑠</m:t>
                          </m:r>
                          <m:r>
                            <a:rPr lang="en-US" i="1" baseline="30000" dirty="0">
                              <a:latin typeface="Cambria Math"/>
                            </a:rPr>
                            <m:t>2</m:t>
                          </m:r>
                        </m:den>
                      </m:f>
                      <m:r>
                        <a:rPr lang="en-US" i="1" dirty="0">
                          <a:latin typeface="Cambria Math"/>
                        </a:rPr>
                        <m:t>, </m:t>
                      </m:r>
                      <m:r>
                        <a:rPr lang="en-US" i="1" dirty="0">
                          <a:latin typeface="Cambria Math"/>
                        </a:rPr>
                        <m:t>𝑣</m:t>
                      </m:r>
                      <m:r>
                        <a:rPr lang="en-US" i="1" dirty="0">
                          <a:latin typeface="Cambria Math"/>
                        </a:rPr>
                        <m:t> </m:t>
                      </m:r>
                      <m:d>
                        <m:dPr>
                          <m:ctrlPr>
                            <a:rPr lang="en-US" i="1" dirty="0">
                              <a:latin typeface="Cambria Math" panose="02040503050406030204" pitchFamily="18" charset="0"/>
                            </a:rPr>
                          </m:ctrlPr>
                        </m:dPr>
                        <m:e>
                          <m:r>
                            <a:rPr lang="en-US" i="1" dirty="0">
                              <a:latin typeface="Cambria Math"/>
                            </a:rPr>
                            <m:t>𝑎𝑡</m:t>
                          </m:r>
                          <m:r>
                            <a:rPr lang="en-US" i="1" dirty="0">
                              <a:latin typeface="Cambria Math"/>
                            </a:rPr>
                            <m:t> </m:t>
                          </m:r>
                          <m:r>
                            <a:rPr lang="en-US" i="1" dirty="0">
                              <a:latin typeface="Cambria Math"/>
                            </a:rPr>
                            <m:t>𝑡𝑜𝑝</m:t>
                          </m:r>
                        </m:e>
                      </m:d>
                      <m:r>
                        <a:rPr lang="en-US" i="1" dirty="0">
                          <a:latin typeface="Cambria Math"/>
                        </a:rPr>
                        <m:t>=0, </m:t>
                      </m:r>
                      <m:r>
                        <a:rPr lang="en-US" i="1" dirty="0">
                          <a:latin typeface="Cambria Math" panose="02040503050406030204" pitchFamily="18" charset="0"/>
                        </a:rPr>
                        <m:t>𝑑</m:t>
                      </m:r>
                      <m:r>
                        <a:rPr lang="en-US" i="1" dirty="0">
                          <a:latin typeface="Cambria Math"/>
                        </a:rPr>
                        <m:t>= ?, </m:t>
                      </m:r>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a:rPr>
                            <m:t>0</m:t>
                          </m:r>
                        </m:sub>
                      </m:sSub>
                      <m:r>
                        <a:rPr lang="en-US" i="1" dirty="0">
                          <a:latin typeface="Cambria Math"/>
                        </a:rPr>
                        <m:t>=0</m:t>
                      </m:r>
                    </m:oMath>
                  </m:oMathPara>
                </a14:m>
                <a:endParaRPr lang="en-US" dirty="0"/>
              </a:p>
              <a:p>
                <a:pPr/>
                <a14:m>
                  <m:oMathPara xmlns:m="http://schemas.openxmlformats.org/officeDocument/2006/math">
                    <m:oMathParaPr>
                      <m:jc m:val="centerGroup"/>
                    </m:oMathParaPr>
                    <m:oMath xmlns:m="http://schemas.openxmlformats.org/officeDocument/2006/math">
                      <m:r>
                        <a:rPr lang="en-US" i="1" dirty="0">
                          <a:latin typeface="Cambria Math"/>
                        </a:rPr>
                        <m:t>𝑣</m:t>
                      </m:r>
                      <m:r>
                        <a:rPr lang="en-US" i="1" baseline="30000" dirty="0">
                          <a:latin typeface="Cambria Math"/>
                        </a:rPr>
                        <m:t>2</m:t>
                      </m:r>
                      <m:r>
                        <a:rPr lang="en-US" i="1" dirty="0">
                          <a:latin typeface="Cambria Math"/>
                        </a:rPr>
                        <m:t>=</m:t>
                      </m:r>
                      <m:r>
                        <a:rPr lang="en-US" i="1" dirty="0">
                          <a:latin typeface="Cambria Math"/>
                        </a:rPr>
                        <m:t>𝑣</m:t>
                      </m:r>
                      <m:r>
                        <a:rPr lang="en-US" i="1" baseline="-25000" dirty="0">
                          <a:latin typeface="Cambria Math"/>
                        </a:rPr>
                        <m:t>0</m:t>
                      </m:r>
                      <m:r>
                        <a:rPr lang="en-US" i="1" baseline="30000" dirty="0">
                          <a:latin typeface="Cambria Math"/>
                        </a:rPr>
                        <m:t>2</m:t>
                      </m:r>
                      <m:r>
                        <a:rPr lang="en-US" i="1" dirty="0">
                          <a:latin typeface="Cambria Math"/>
                        </a:rPr>
                        <m:t>+2</m:t>
                      </m:r>
                      <m:r>
                        <a:rPr lang="en-US" i="1" dirty="0">
                          <a:latin typeface="Cambria Math"/>
                        </a:rPr>
                        <m:t>𝑎</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a:rPr>
                            <m:t>−</m:t>
                          </m:r>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a:rPr>
                                <m:t>0</m:t>
                              </m:r>
                            </m:sub>
                          </m:sSub>
                        </m:e>
                      </m:d>
                    </m:oMath>
                  </m:oMathPara>
                </a14:m>
                <a:endParaRPr lang="en-US" i="1" dirty="0">
                  <a:latin typeface="Cambria Math"/>
                </a:endParaRPr>
              </a:p>
              <a:p>
                <a:pPr/>
                <a14:m>
                  <m:oMathPara xmlns:m="http://schemas.openxmlformats.org/officeDocument/2006/math">
                    <m:oMathParaPr>
                      <m:jc m:val="centerGroup"/>
                    </m:oMathParaPr>
                    <m:oMath xmlns:m="http://schemas.openxmlformats.org/officeDocument/2006/math">
                      <m:r>
                        <a:rPr lang="en-US" i="1" dirty="0">
                          <a:latin typeface="Cambria Math"/>
                          <a:sym typeface="Wingdings" pitchFamily="2" charset="2"/>
                        </a:rPr>
                        <m:t>0=</m:t>
                      </m:r>
                      <m:d>
                        <m:dPr>
                          <m:ctrlPr>
                            <a:rPr lang="en-US" i="1" dirty="0">
                              <a:latin typeface="Cambria Math" panose="02040503050406030204" pitchFamily="18" charset="0"/>
                              <a:sym typeface="Wingdings" pitchFamily="2" charset="2"/>
                            </a:rPr>
                          </m:ctrlPr>
                        </m:dPr>
                        <m:e>
                          <m:r>
                            <a:rPr lang="en-US" i="1" dirty="0">
                              <a:latin typeface="Cambria Math"/>
                              <a:sym typeface="Wingdings" pitchFamily="2" charset="2"/>
                            </a:rPr>
                            <m:t>20</m:t>
                          </m:r>
                          <m:f>
                            <m:fPr>
                              <m:ctrlPr>
                                <a:rPr lang="en-US" i="1" dirty="0">
                                  <a:latin typeface="Cambria Math" panose="02040503050406030204" pitchFamily="18" charset="0"/>
                                  <a:sym typeface="Wingdings" pitchFamily="2" charset="2"/>
                                </a:rPr>
                              </m:ctrlPr>
                            </m:fPr>
                            <m:num>
                              <m:r>
                                <a:rPr lang="en-US" i="1" dirty="0">
                                  <a:latin typeface="Cambria Math"/>
                                  <a:sym typeface="Wingdings" pitchFamily="2" charset="2"/>
                                </a:rPr>
                                <m:t>𝑚</m:t>
                              </m:r>
                            </m:num>
                            <m:den>
                              <m:r>
                                <a:rPr lang="en-US" i="1" dirty="0">
                                  <a:latin typeface="Cambria Math"/>
                                  <a:sym typeface="Wingdings" pitchFamily="2" charset="2"/>
                                </a:rPr>
                                <m:t>𝑠</m:t>
                              </m:r>
                            </m:den>
                          </m:f>
                        </m:e>
                      </m:d>
                      <m:r>
                        <a:rPr lang="en-US" i="1" baseline="30000" dirty="0">
                          <a:latin typeface="Cambria Math"/>
                          <a:sym typeface="Wingdings" pitchFamily="2" charset="2"/>
                        </a:rPr>
                        <m:t>2</m:t>
                      </m:r>
                      <m:r>
                        <a:rPr lang="en-US" i="1" dirty="0">
                          <a:latin typeface="Cambria Math"/>
                          <a:sym typeface="Wingdings" pitchFamily="2" charset="2"/>
                        </a:rPr>
                        <m:t>+2</m:t>
                      </m:r>
                      <m:d>
                        <m:dPr>
                          <m:ctrlPr>
                            <a:rPr lang="en-US" i="1" dirty="0">
                              <a:latin typeface="Cambria Math" panose="02040503050406030204" pitchFamily="18" charset="0"/>
                              <a:sym typeface="Wingdings" pitchFamily="2" charset="2"/>
                            </a:rPr>
                          </m:ctrlPr>
                        </m:dPr>
                        <m:e>
                          <m:r>
                            <a:rPr lang="en-US" i="1" dirty="0">
                              <a:latin typeface="Cambria Math"/>
                              <a:sym typeface="Wingdings" pitchFamily="2" charset="2"/>
                            </a:rPr>
                            <m:t>−9.80</m:t>
                          </m:r>
                          <m:f>
                            <m:fPr>
                              <m:ctrlPr>
                                <a:rPr lang="en-US" i="1" dirty="0">
                                  <a:latin typeface="Cambria Math" panose="02040503050406030204" pitchFamily="18" charset="0"/>
                                  <a:sym typeface="Wingdings" pitchFamily="2" charset="2"/>
                                </a:rPr>
                              </m:ctrlPr>
                            </m:fPr>
                            <m:num>
                              <m:r>
                                <a:rPr lang="en-US" i="1" dirty="0">
                                  <a:latin typeface="Cambria Math"/>
                                  <a:sym typeface="Wingdings" pitchFamily="2" charset="2"/>
                                </a:rPr>
                                <m:t>𝑚</m:t>
                              </m:r>
                            </m:num>
                            <m:den>
                              <m:r>
                                <a:rPr lang="en-US" i="1" dirty="0">
                                  <a:latin typeface="Cambria Math"/>
                                  <a:sym typeface="Wingdings" pitchFamily="2" charset="2"/>
                                </a:rPr>
                                <m:t>𝑠</m:t>
                              </m:r>
                              <m:r>
                                <a:rPr lang="en-US" i="1" baseline="30000" dirty="0">
                                  <a:latin typeface="Cambria Math"/>
                                  <a:sym typeface="Wingdings" pitchFamily="2" charset="2"/>
                                </a:rPr>
                                <m:t>2</m:t>
                              </m:r>
                            </m:den>
                          </m:f>
                        </m:e>
                      </m:d>
                      <m:d>
                        <m:dPr>
                          <m:ctrlPr>
                            <a:rPr lang="en-US" i="1" dirty="0">
                              <a:latin typeface="Cambria Math" panose="02040503050406030204" pitchFamily="18" charset="0"/>
                              <a:sym typeface="Wingdings" pitchFamily="2" charset="2"/>
                            </a:rPr>
                          </m:ctrlPr>
                        </m:dPr>
                        <m:e>
                          <m:r>
                            <a:rPr lang="en-US" b="0" i="1" dirty="0" smtClean="0">
                              <a:latin typeface="Cambria Math" panose="02040503050406030204" pitchFamily="18" charset="0"/>
                              <a:sym typeface="Wingdings" pitchFamily="2" charset="2"/>
                            </a:rPr>
                            <m:t>𝑑</m:t>
                          </m:r>
                          <m:r>
                            <a:rPr lang="en-US" i="1" dirty="0">
                              <a:latin typeface="Cambria Math"/>
                              <a:sym typeface="Wingdings" pitchFamily="2" charset="2"/>
                            </a:rPr>
                            <m:t>−0</m:t>
                          </m:r>
                        </m:e>
                      </m:d>
                    </m:oMath>
                  </m:oMathPara>
                </a14:m>
                <a:endParaRPr lang="en-US" i="1" dirty="0">
                  <a:latin typeface="Cambria Math"/>
                  <a:sym typeface="Wingdings" pitchFamily="2" charset="2"/>
                </a:endParaRPr>
              </a:p>
              <a:p>
                <a:pPr/>
                <a14:m>
                  <m:oMathPara xmlns:m="http://schemas.openxmlformats.org/officeDocument/2006/math">
                    <m:oMathParaPr>
                      <m:jc m:val="centerGroup"/>
                    </m:oMathParaPr>
                    <m:oMath xmlns:m="http://schemas.openxmlformats.org/officeDocument/2006/math">
                      <m:r>
                        <a:rPr lang="en-US" i="1" dirty="0">
                          <a:latin typeface="Cambria Math"/>
                          <a:sym typeface="Wingdings" pitchFamily="2" charset="2"/>
                        </a:rPr>
                        <m:t>−400</m:t>
                      </m:r>
                      <m:f>
                        <m:fPr>
                          <m:ctrlPr>
                            <a:rPr lang="en-US" i="1" dirty="0">
                              <a:latin typeface="Cambria Math" panose="02040503050406030204" pitchFamily="18" charset="0"/>
                              <a:sym typeface="Wingdings" pitchFamily="2" charset="2"/>
                            </a:rPr>
                          </m:ctrlPr>
                        </m:fPr>
                        <m:num>
                          <m:r>
                            <a:rPr lang="en-US" i="1" dirty="0">
                              <a:latin typeface="Cambria Math"/>
                              <a:sym typeface="Wingdings" pitchFamily="2" charset="2"/>
                            </a:rPr>
                            <m:t>𝑚</m:t>
                          </m:r>
                          <m:r>
                            <a:rPr lang="en-US" i="1" baseline="30000" dirty="0">
                              <a:latin typeface="Cambria Math"/>
                              <a:sym typeface="Wingdings" pitchFamily="2" charset="2"/>
                            </a:rPr>
                            <m:t>2</m:t>
                          </m:r>
                        </m:num>
                        <m:den>
                          <m:r>
                            <a:rPr lang="en-US" i="1" dirty="0">
                              <a:latin typeface="Cambria Math"/>
                              <a:sym typeface="Wingdings" pitchFamily="2" charset="2"/>
                            </a:rPr>
                            <m:t>𝑠</m:t>
                          </m:r>
                          <m:r>
                            <a:rPr lang="en-US" i="1" baseline="30000" dirty="0">
                              <a:latin typeface="Cambria Math"/>
                              <a:sym typeface="Wingdings" pitchFamily="2" charset="2"/>
                            </a:rPr>
                            <m:t>2</m:t>
                          </m:r>
                        </m:den>
                      </m:f>
                      <m:r>
                        <a:rPr lang="en-US" i="1" dirty="0">
                          <a:latin typeface="Cambria Math"/>
                          <a:sym typeface="Wingdings" pitchFamily="2" charset="2"/>
                        </a:rPr>
                        <m:t>= −19.6</m:t>
                      </m:r>
                      <m:f>
                        <m:fPr>
                          <m:ctrlPr>
                            <a:rPr lang="en-US" i="1" dirty="0">
                              <a:latin typeface="Cambria Math" panose="02040503050406030204" pitchFamily="18" charset="0"/>
                              <a:sym typeface="Wingdings" pitchFamily="2" charset="2"/>
                            </a:rPr>
                          </m:ctrlPr>
                        </m:fPr>
                        <m:num>
                          <m:r>
                            <a:rPr lang="en-US" i="1" dirty="0">
                              <a:latin typeface="Cambria Math"/>
                              <a:sym typeface="Wingdings" pitchFamily="2" charset="2"/>
                            </a:rPr>
                            <m:t>𝑚</m:t>
                          </m:r>
                        </m:num>
                        <m:den>
                          <m:r>
                            <a:rPr lang="en-US" i="1" dirty="0">
                              <a:latin typeface="Cambria Math"/>
                              <a:sym typeface="Wingdings" pitchFamily="2" charset="2"/>
                            </a:rPr>
                            <m:t>𝑠</m:t>
                          </m:r>
                          <m:r>
                            <a:rPr lang="en-US" i="1" baseline="30000" dirty="0">
                              <a:latin typeface="Cambria Math"/>
                              <a:sym typeface="Wingdings" pitchFamily="2" charset="2"/>
                            </a:rPr>
                            <m:t>2</m:t>
                          </m:r>
                        </m:den>
                      </m:f>
                      <m:r>
                        <a:rPr lang="en-US" b="0" i="1" dirty="0" smtClean="0">
                          <a:latin typeface="Cambria Math" panose="02040503050406030204" pitchFamily="18" charset="0"/>
                          <a:sym typeface="Wingdings" pitchFamily="2" charset="2"/>
                        </a:rPr>
                        <m:t>𝑑</m:t>
                      </m:r>
                    </m:oMath>
                  </m:oMathPara>
                </a14:m>
                <a:endParaRPr lang="en-US" i="1" dirty="0">
                  <a:latin typeface="Cambria Math"/>
                  <a:sym typeface="Wingdings" pitchFamily="2" charset="2"/>
                </a:endParaRPr>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sym typeface="Wingdings" pitchFamily="2" charset="2"/>
                        </a:rPr>
                        <m:t>𝑑</m:t>
                      </m:r>
                      <m:r>
                        <a:rPr lang="en-US" i="1" dirty="0">
                          <a:latin typeface="Cambria Math"/>
                          <a:sym typeface="Wingdings" pitchFamily="2" charset="2"/>
                        </a:rPr>
                        <m:t>=20.4 </m:t>
                      </m:r>
                      <m:r>
                        <a:rPr lang="en-US" i="1" dirty="0">
                          <a:latin typeface="Cambria Math"/>
                          <a:sym typeface="Wingdings" pitchFamily="2" charset="2"/>
                        </a:rPr>
                        <m:t>𝑚</m:t>
                      </m:r>
                    </m:oMath>
                  </m:oMathPara>
                </a14:m>
                <a:endParaRPr lang="en-US" dirty="0">
                  <a:sym typeface="Wingdings" pitchFamily="2" charset="2"/>
                </a:endParaRPr>
              </a:p>
              <a:p>
                <a:endParaRPr lang="en-US" dirty="0"/>
              </a:p>
            </p:txBody>
          </p:sp>
        </mc:Choice>
        <mc:Fallback xmlns="">
          <p:sp>
            <p:nvSpPr>
              <p:cNvPr id="3" name="Notes Placeholder 2"/>
              <p:cNvSpPr>
                <a:spLocks noGrp="1"/>
              </p:cNvSpPr>
              <p:nvPr>
                <p:ph type="body" idx="1"/>
              </p:nvPr>
            </p:nvSpPr>
            <p:spPr/>
            <p:txBody>
              <a:bodyPr/>
              <a:lstStyle/>
              <a:p>
                <a:r>
                  <a:rPr lang="en-US" i="0" dirty="0">
                    <a:latin typeface="Cambria Math"/>
                  </a:rPr>
                  <a:t>𝑣</a:t>
                </a:r>
                <a:r>
                  <a:rPr lang="en-US" i="0" baseline="-25000" dirty="0">
                    <a:latin typeface="Cambria Math"/>
                  </a:rPr>
                  <a:t>0</a:t>
                </a:r>
                <a:r>
                  <a:rPr lang="en-US" i="0" dirty="0">
                    <a:latin typeface="Cambria Math"/>
                  </a:rPr>
                  <a:t>=20 𝑚</a:t>
                </a:r>
                <a:r>
                  <a:rPr lang="en-US" i="0" dirty="0">
                    <a:latin typeface="Cambria Math" panose="02040503050406030204" pitchFamily="18" charset="0"/>
                  </a:rPr>
                  <a:t>/</a:t>
                </a:r>
                <a:r>
                  <a:rPr lang="en-US" i="0" dirty="0">
                    <a:latin typeface="Cambria Math"/>
                  </a:rPr>
                  <a:t>𝑠, 𝑎=−9.80 𝑚</a:t>
                </a:r>
                <a:r>
                  <a:rPr lang="en-US" i="0" dirty="0">
                    <a:latin typeface="Cambria Math" panose="02040503050406030204" pitchFamily="18" charset="0"/>
                  </a:rPr>
                  <a:t>/</a:t>
                </a:r>
                <a:r>
                  <a:rPr lang="en-US" i="0" dirty="0">
                    <a:latin typeface="Cambria Math"/>
                  </a:rPr>
                  <a:t>𝑠</a:t>
                </a:r>
                <a:r>
                  <a:rPr lang="en-US" i="0" baseline="30000" dirty="0">
                    <a:latin typeface="Cambria Math"/>
                  </a:rPr>
                  <a:t>2</a:t>
                </a:r>
                <a:r>
                  <a:rPr lang="en-US" i="0" dirty="0">
                    <a:latin typeface="Cambria Math"/>
                  </a:rPr>
                  <a:t>, 𝑣 </a:t>
                </a:r>
                <a:r>
                  <a:rPr lang="en-US" i="0" dirty="0">
                    <a:latin typeface="Cambria Math" panose="02040503050406030204" pitchFamily="18" charset="0"/>
                  </a:rPr>
                  <a:t>(</a:t>
                </a:r>
                <a:r>
                  <a:rPr lang="en-US" i="0" dirty="0">
                    <a:latin typeface="Cambria Math"/>
                  </a:rPr>
                  <a:t>𝑎𝑡 𝑡𝑜𝑝</a:t>
                </a:r>
                <a:r>
                  <a:rPr lang="en-US" i="0" dirty="0">
                    <a:latin typeface="Cambria Math" panose="02040503050406030204" pitchFamily="18" charset="0"/>
                  </a:rPr>
                  <a:t>)</a:t>
                </a:r>
                <a:r>
                  <a:rPr lang="en-US" i="0" dirty="0">
                    <a:latin typeface="Cambria Math"/>
                  </a:rPr>
                  <a:t>=0, </a:t>
                </a:r>
                <a:r>
                  <a:rPr lang="en-US" i="0" dirty="0">
                    <a:latin typeface="Cambria Math" panose="02040503050406030204" pitchFamily="18" charset="0"/>
                  </a:rPr>
                  <a:t>𝑑</a:t>
                </a:r>
                <a:r>
                  <a:rPr lang="en-US" i="0" dirty="0">
                    <a:latin typeface="Cambria Math"/>
                  </a:rPr>
                  <a:t>= ?, </a:t>
                </a:r>
                <a:r>
                  <a:rPr lang="en-US" i="0" dirty="0">
                    <a:latin typeface="Cambria Math" panose="02040503050406030204" pitchFamily="18" charset="0"/>
                  </a:rPr>
                  <a:t>𝑑_</a:t>
                </a:r>
                <a:r>
                  <a:rPr lang="en-US" i="0" dirty="0">
                    <a:latin typeface="Cambria Math"/>
                  </a:rPr>
                  <a:t>0=0</a:t>
                </a:r>
                <a:endParaRPr lang="en-US" dirty="0"/>
              </a:p>
              <a:p>
                <a:r>
                  <a:rPr lang="en-US" i="0" dirty="0">
                    <a:latin typeface="Cambria Math"/>
                  </a:rPr>
                  <a:t>𝑣</a:t>
                </a:r>
                <a:r>
                  <a:rPr lang="en-US" i="0" baseline="30000" dirty="0">
                    <a:latin typeface="Cambria Math"/>
                  </a:rPr>
                  <a:t>2</a:t>
                </a:r>
                <a:r>
                  <a:rPr lang="en-US" i="0" dirty="0">
                    <a:latin typeface="Cambria Math"/>
                  </a:rPr>
                  <a:t>=𝑣</a:t>
                </a:r>
                <a:r>
                  <a:rPr lang="en-US" i="0" baseline="-25000" dirty="0">
                    <a:latin typeface="Cambria Math"/>
                  </a:rPr>
                  <a:t>0</a:t>
                </a:r>
                <a:r>
                  <a:rPr lang="en-US" i="0" baseline="30000" dirty="0">
                    <a:latin typeface="Cambria Math"/>
                  </a:rPr>
                  <a:t>2</a:t>
                </a:r>
                <a:r>
                  <a:rPr lang="en-US" i="0" dirty="0">
                    <a:latin typeface="Cambria Math"/>
                  </a:rPr>
                  <a:t>+2𝑎</a:t>
                </a:r>
                <a:r>
                  <a:rPr lang="en-US" i="0" dirty="0">
                    <a:latin typeface="Cambria Math" panose="02040503050406030204" pitchFamily="18" charset="0"/>
                  </a:rPr>
                  <a:t>(𝑑</a:t>
                </a:r>
                <a:r>
                  <a:rPr lang="en-US" i="0" dirty="0">
                    <a:latin typeface="Cambria Math"/>
                  </a:rPr>
                  <a:t>−</a:t>
                </a:r>
                <a:r>
                  <a:rPr lang="en-US" i="0" dirty="0">
                    <a:latin typeface="Cambria Math" panose="02040503050406030204" pitchFamily="18" charset="0"/>
                  </a:rPr>
                  <a:t>𝑑_</a:t>
                </a:r>
                <a:r>
                  <a:rPr lang="en-US" i="0" dirty="0">
                    <a:latin typeface="Cambria Math"/>
                  </a:rPr>
                  <a:t>0</a:t>
                </a:r>
                <a:r>
                  <a:rPr lang="en-US" i="0" dirty="0">
                    <a:latin typeface="Cambria Math" panose="02040503050406030204" pitchFamily="18" charset="0"/>
                  </a:rPr>
                  <a:t> )</a:t>
                </a:r>
                <a:endParaRPr lang="en-US" i="1" dirty="0">
                  <a:latin typeface="Cambria Math"/>
                </a:endParaRPr>
              </a:p>
              <a:p>
                <a:r>
                  <a:rPr lang="en-US" i="0" dirty="0">
                    <a:latin typeface="Cambria Math"/>
                    <a:sym typeface="Wingdings" pitchFamily="2" charset="2"/>
                  </a:rPr>
                  <a:t>0=</a:t>
                </a:r>
                <a:r>
                  <a:rPr lang="en-US" i="0" dirty="0">
                    <a:latin typeface="Cambria Math" panose="02040503050406030204" pitchFamily="18" charset="0"/>
                    <a:sym typeface="Wingdings" pitchFamily="2" charset="2"/>
                  </a:rPr>
                  <a:t>(</a:t>
                </a:r>
                <a:r>
                  <a:rPr lang="en-US" i="0" dirty="0">
                    <a:latin typeface="Cambria Math"/>
                    <a:sym typeface="Wingdings" pitchFamily="2" charset="2"/>
                  </a:rPr>
                  <a:t>20 𝑚</a:t>
                </a:r>
                <a:r>
                  <a:rPr lang="en-US" i="0" dirty="0">
                    <a:latin typeface="Cambria Math" panose="02040503050406030204" pitchFamily="18" charset="0"/>
                    <a:sym typeface="Wingdings" pitchFamily="2" charset="2"/>
                  </a:rPr>
                  <a:t>/</a:t>
                </a:r>
                <a:r>
                  <a:rPr lang="en-US" i="0" dirty="0">
                    <a:latin typeface="Cambria Math"/>
                    <a:sym typeface="Wingdings" pitchFamily="2" charset="2"/>
                  </a:rPr>
                  <a:t>𝑠</a:t>
                </a:r>
                <a:r>
                  <a:rPr lang="en-US" i="0" dirty="0">
                    <a:latin typeface="Cambria Math" panose="02040503050406030204" pitchFamily="18" charset="0"/>
                    <a:sym typeface="Wingdings" pitchFamily="2" charset="2"/>
                  </a:rPr>
                  <a:t>)</a:t>
                </a:r>
                <a:r>
                  <a:rPr lang="en-US" i="0" baseline="30000" dirty="0">
                    <a:latin typeface="Cambria Math"/>
                    <a:sym typeface="Wingdings" pitchFamily="2" charset="2"/>
                  </a:rPr>
                  <a:t>2</a:t>
                </a:r>
                <a:r>
                  <a:rPr lang="en-US" i="0" dirty="0">
                    <a:latin typeface="Cambria Math"/>
                    <a:sym typeface="Wingdings" pitchFamily="2" charset="2"/>
                  </a:rPr>
                  <a:t>+2</a:t>
                </a:r>
                <a:r>
                  <a:rPr lang="en-US" i="0" dirty="0">
                    <a:latin typeface="Cambria Math" panose="02040503050406030204" pitchFamily="18" charset="0"/>
                    <a:sym typeface="Wingdings" pitchFamily="2" charset="2"/>
                  </a:rPr>
                  <a:t>(</a:t>
                </a:r>
                <a:r>
                  <a:rPr lang="en-US" i="0" dirty="0">
                    <a:latin typeface="Cambria Math"/>
                    <a:sym typeface="Wingdings" pitchFamily="2" charset="2"/>
                  </a:rPr>
                  <a:t>−9.80 𝑚</a:t>
                </a:r>
                <a:r>
                  <a:rPr lang="en-US" i="0" dirty="0">
                    <a:latin typeface="Cambria Math" panose="02040503050406030204" pitchFamily="18" charset="0"/>
                    <a:sym typeface="Wingdings" pitchFamily="2" charset="2"/>
                  </a:rPr>
                  <a:t>/</a:t>
                </a:r>
                <a:r>
                  <a:rPr lang="en-US" i="0" dirty="0">
                    <a:latin typeface="Cambria Math"/>
                    <a:sym typeface="Wingdings" pitchFamily="2" charset="2"/>
                  </a:rPr>
                  <a:t>𝑠</a:t>
                </a:r>
                <a:r>
                  <a:rPr lang="en-US" i="0" baseline="30000" dirty="0">
                    <a:latin typeface="Cambria Math"/>
                    <a:sym typeface="Wingdings" pitchFamily="2" charset="2"/>
                  </a:rPr>
                  <a:t>2</a:t>
                </a:r>
                <a:r>
                  <a:rPr lang="en-US" i="0" baseline="30000" dirty="0">
                    <a:latin typeface="Cambria Math" panose="02040503050406030204" pitchFamily="18" charset="0"/>
                    <a:sym typeface="Wingdings" pitchFamily="2" charset="2"/>
                  </a:rPr>
                  <a:t>)</a:t>
                </a:r>
                <a:r>
                  <a:rPr lang="en-US" i="0" dirty="0">
                    <a:latin typeface="Cambria Math" panose="02040503050406030204" pitchFamily="18" charset="0"/>
                    <a:sym typeface="Wingdings" pitchFamily="2" charset="2"/>
                  </a:rPr>
                  <a:t>(</a:t>
                </a:r>
                <a:r>
                  <a:rPr lang="en-US" i="0" dirty="0">
                    <a:latin typeface="Cambria Math"/>
                    <a:sym typeface="Wingdings" pitchFamily="2" charset="2"/>
                  </a:rPr>
                  <a:t>𝑥−0</a:t>
                </a:r>
                <a:r>
                  <a:rPr lang="en-US" i="0" dirty="0">
                    <a:latin typeface="Cambria Math" panose="02040503050406030204" pitchFamily="18" charset="0"/>
                    <a:sym typeface="Wingdings" pitchFamily="2" charset="2"/>
                  </a:rPr>
                  <a:t>)</a:t>
                </a:r>
                <a:endParaRPr lang="en-US" i="1" dirty="0">
                  <a:latin typeface="Cambria Math"/>
                  <a:sym typeface="Wingdings" pitchFamily="2" charset="2"/>
                </a:endParaRPr>
              </a:p>
              <a:p>
                <a:r>
                  <a:rPr lang="en-US" i="0" dirty="0">
                    <a:latin typeface="Cambria Math"/>
                    <a:sym typeface="Wingdings" pitchFamily="2" charset="2"/>
                  </a:rPr>
                  <a:t>−400 𝑚</a:t>
                </a:r>
                <a:r>
                  <a:rPr lang="en-US" i="0" baseline="30000" dirty="0">
                    <a:latin typeface="Cambria Math"/>
                    <a:sym typeface="Wingdings" pitchFamily="2" charset="2"/>
                  </a:rPr>
                  <a:t>2</a:t>
                </a:r>
                <a:r>
                  <a:rPr lang="en-US" i="0" baseline="30000" dirty="0">
                    <a:latin typeface="Cambria Math" panose="02040503050406030204" pitchFamily="18" charset="0"/>
                    <a:sym typeface="Wingdings" pitchFamily="2" charset="2"/>
                  </a:rPr>
                  <a:t>/</a:t>
                </a:r>
                <a:r>
                  <a:rPr lang="en-US" i="0" dirty="0">
                    <a:latin typeface="Cambria Math"/>
                    <a:sym typeface="Wingdings" pitchFamily="2" charset="2"/>
                  </a:rPr>
                  <a:t>𝑠</a:t>
                </a:r>
                <a:r>
                  <a:rPr lang="en-US" i="0" baseline="30000" dirty="0">
                    <a:latin typeface="Cambria Math"/>
                    <a:sym typeface="Wingdings" pitchFamily="2" charset="2"/>
                  </a:rPr>
                  <a:t>2</a:t>
                </a:r>
                <a:r>
                  <a:rPr lang="en-US" i="0" dirty="0">
                    <a:latin typeface="Cambria Math"/>
                    <a:sym typeface="Wingdings" pitchFamily="2" charset="2"/>
                  </a:rPr>
                  <a:t>= −19.6 𝑚</a:t>
                </a:r>
                <a:r>
                  <a:rPr lang="en-US" i="0" dirty="0">
                    <a:latin typeface="Cambria Math" panose="02040503050406030204" pitchFamily="18" charset="0"/>
                    <a:sym typeface="Wingdings" pitchFamily="2" charset="2"/>
                  </a:rPr>
                  <a:t>/</a:t>
                </a:r>
                <a:r>
                  <a:rPr lang="en-US" i="0" dirty="0">
                    <a:latin typeface="Cambria Math"/>
                    <a:sym typeface="Wingdings" pitchFamily="2" charset="2"/>
                  </a:rPr>
                  <a:t>𝑠</a:t>
                </a:r>
                <a:r>
                  <a:rPr lang="en-US" i="0" baseline="30000" dirty="0">
                    <a:latin typeface="Cambria Math"/>
                    <a:sym typeface="Wingdings" pitchFamily="2" charset="2"/>
                  </a:rPr>
                  <a:t>2 </a:t>
                </a:r>
                <a:r>
                  <a:rPr lang="en-US" i="0" dirty="0">
                    <a:latin typeface="Cambria Math"/>
                    <a:sym typeface="Wingdings" pitchFamily="2" charset="2"/>
                  </a:rPr>
                  <a:t>𝑥</a:t>
                </a:r>
                <a:endParaRPr lang="en-US" i="1" dirty="0">
                  <a:latin typeface="Cambria Math"/>
                  <a:sym typeface="Wingdings" pitchFamily="2" charset="2"/>
                </a:endParaRPr>
              </a:p>
              <a:p>
                <a:r>
                  <a:rPr lang="en-US" i="0" dirty="0">
                    <a:latin typeface="Cambria Math"/>
                    <a:sym typeface="Wingdings" pitchFamily="2" charset="2"/>
                  </a:rPr>
                  <a:t>𝑥=20.4 𝑚</a:t>
                </a:r>
                <a:endParaRPr lang="en-US" dirty="0">
                  <a:sym typeface="Wingdings" pitchFamily="2" charset="2"/>
                </a:endParaRPr>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64</a:t>
            </a:fld>
            <a:endParaRPr lang="en-US"/>
          </a:p>
        </p:txBody>
      </p:sp>
    </p:spTree>
    <p:extLst>
      <p:ext uri="{BB962C8B-B14F-4D97-AF65-F5344CB8AC3E}">
        <p14:creationId xmlns:p14="http://schemas.microsoft.com/office/powerpoint/2010/main" val="3078160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𝑣</m:t>
                      </m:r>
                      <m:r>
                        <a:rPr lang="en-US" i="1" baseline="-25000" dirty="0">
                          <a:latin typeface="Cambria Math"/>
                        </a:rPr>
                        <m:t>0</m:t>
                      </m:r>
                      <m:r>
                        <a:rPr lang="en-US" i="1" dirty="0">
                          <a:latin typeface="Cambria Math"/>
                        </a:rPr>
                        <m:t>=20</m:t>
                      </m:r>
                      <m:f>
                        <m:fPr>
                          <m:ctrlPr>
                            <a:rPr lang="en-US" i="1" dirty="0">
                              <a:latin typeface="Cambria Math" panose="02040503050406030204" pitchFamily="18" charset="0"/>
                            </a:rPr>
                          </m:ctrlPr>
                        </m:fPr>
                        <m:num>
                          <m:r>
                            <a:rPr lang="en-US" i="1" dirty="0">
                              <a:latin typeface="Cambria Math"/>
                            </a:rPr>
                            <m:t>𝑚</m:t>
                          </m:r>
                        </m:num>
                        <m:den>
                          <m:r>
                            <a:rPr lang="en-US" i="1" dirty="0">
                              <a:latin typeface="Cambria Math"/>
                            </a:rPr>
                            <m:t>𝑠</m:t>
                          </m:r>
                        </m:den>
                      </m:f>
                      <m:r>
                        <a:rPr lang="en-US" i="1" dirty="0">
                          <a:latin typeface="Cambria Math"/>
                        </a:rPr>
                        <m:t>, </m:t>
                      </m:r>
                      <m:r>
                        <a:rPr lang="en-US" i="1" dirty="0">
                          <a:latin typeface="Cambria Math"/>
                        </a:rPr>
                        <m:t>𝑎</m:t>
                      </m:r>
                      <m:r>
                        <a:rPr lang="en-US" i="1" dirty="0">
                          <a:latin typeface="Cambria Math"/>
                        </a:rPr>
                        <m:t>=−9.80</m:t>
                      </m:r>
                      <m:f>
                        <m:fPr>
                          <m:ctrlPr>
                            <a:rPr lang="en-US" i="1" dirty="0">
                              <a:latin typeface="Cambria Math" panose="02040503050406030204" pitchFamily="18" charset="0"/>
                            </a:rPr>
                          </m:ctrlPr>
                        </m:fPr>
                        <m:num>
                          <m:r>
                            <a:rPr lang="en-US" i="1" dirty="0">
                              <a:latin typeface="Cambria Math"/>
                            </a:rPr>
                            <m:t>𝑚</m:t>
                          </m:r>
                        </m:num>
                        <m:den>
                          <m:r>
                            <a:rPr lang="en-US" i="1" dirty="0">
                              <a:latin typeface="Cambria Math"/>
                            </a:rPr>
                            <m:t>𝑠</m:t>
                          </m:r>
                          <m:r>
                            <a:rPr lang="en-US" i="1" baseline="30000" dirty="0">
                              <a:latin typeface="Cambria Math"/>
                            </a:rPr>
                            <m:t>2</m:t>
                          </m:r>
                        </m:den>
                      </m:f>
                      <m:r>
                        <a:rPr lang="en-US" i="1" dirty="0">
                          <a:latin typeface="Cambria Math"/>
                        </a:rPr>
                        <m:t>, </m:t>
                      </m:r>
                      <m:r>
                        <a:rPr lang="en-US" i="1" dirty="0">
                          <a:latin typeface="Cambria Math"/>
                        </a:rPr>
                        <m:t>𝑡</m:t>
                      </m:r>
                      <m:r>
                        <a:rPr lang="en-US" i="1" dirty="0">
                          <a:latin typeface="Cambria Math"/>
                        </a:rPr>
                        <m:t>= ?, </m:t>
                      </m:r>
                      <m:r>
                        <a:rPr lang="en-US" i="1" dirty="0">
                          <a:latin typeface="Cambria Math" panose="02040503050406030204" pitchFamily="18" charset="0"/>
                        </a:rPr>
                        <m:t>𝑑</m:t>
                      </m:r>
                      <m:r>
                        <a:rPr lang="en-US" i="1" dirty="0">
                          <a:latin typeface="Cambria Math"/>
                        </a:rPr>
                        <m:t>=0, </m:t>
                      </m:r>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a:rPr>
                            <m:t>0</m:t>
                          </m:r>
                        </m:sub>
                      </m:sSub>
                      <m:r>
                        <a:rPr lang="en-US" i="1" dirty="0">
                          <a:latin typeface="Cambria Math"/>
                        </a:rPr>
                        <m:t>=0</m:t>
                      </m:r>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r>
                        <a:rPr lang="en-US" i="1">
                          <a:latin typeface="Cambria Math"/>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𝑎</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0</m:t>
                          </m:r>
                        </m:sub>
                      </m:sSub>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a:rPr>
                        <m:t>0 </m:t>
                      </m:r>
                      <m:r>
                        <a:rPr lang="en-US" i="1">
                          <a:latin typeface="Cambria Math"/>
                        </a:rPr>
                        <m:t>𝑚</m:t>
                      </m:r>
                      <m:r>
                        <a:rPr lang="en-US" i="1">
                          <a:latin typeface="Cambria Math"/>
                        </a:rPr>
                        <m:t>=</m:t>
                      </m:r>
                      <m:f>
                        <m:fPr>
                          <m:ctrlPr>
                            <a:rPr lang="en-US" i="1">
                              <a:latin typeface="Cambria Math" panose="02040503050406030204" pitchFamily="18" charset="0"/>
                            </a:rPr>
                          </m:ctrlPr>
                        </m:fPr>
                        <m:num>
                          <m:r>
                            <a:rPr lang="en-US" i="1">
                              <a:latin typeface="Cambria Math"/>
                            </a:rPr>
                            <m:t>1</m:t>
                          </m:r>
                        </m:num>
                        <m:den>
                          <m:r>
                            <a:rPr lang="en-US" i="1">
                              <a:latin typeface="Cambria Math"/>
                            </a:rPr>
                            <m:t>2</m:t>
                          </m:r>
                        </m:den>
                      </m:f>
                      <m:d>
                        <m:dPr>
                          <m:ctrlPr>
                            <a:rPr lang="en-US" i="1">
                              <a:latin typeface="Cambria Math" panose="02040503050406030204" pitchFamily="18" charset="0"/>
                            </a:rPr>
                          </m:ctrlPr>
                        </m:dPr>
                        <m:e>
                          <m:r>
                            <a:rPr lang="en-US" i="1">
                              <a:latin typeface="Cambria Math"/>
                            </a:rPr>
                            <m:t>−9.80</m:t>
                          </m:r>
                          <m:f>
                            <m:fPr>
                              <m:ctrlPr>
                                <a:rPr lang="en-US" i="1">
                                  <a:latin typeface="Cambria Math" panose="02040503050406030204" pitchFamily="18" charset="0"/>
                                </a:rPr>
                              </m:ctrlPr>
                            </m:fPr>
                            <m:num>
                              <m:r>
                                <a:rPr lang="en-US" i="1">
                                  <a:latin typeface="Cambria Math"/>
                                </a:rPr>
                                <m:t>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e>
                      </m:d>
                      <m:sSup>
                        <m:sSupPr>
                          <m:ctrlPr>
                            <a:rPr lang="en-US" i="1">
                              <a:latin typeface="Cambria Math" panose="02040503050406030204" pitchFamily="18" charset="0"/>
                            </a:rPr>
                          </m:ctrlPr>
                        </m:sSupPr>
                        <m:e>
                          <m:r>
                            <a:rPr lang="en-US" i="1">
                              <a:latin typeface="Cambria Math"/>
                            </a:rPr>
                            <m:t>𝑡</m:t>
                          </m:r>
                        </m:e>
                        <m:sup>
                          <m:r>
                            <a:rPr lang="en-US" i="1">
                              <a:latin typeface="Cambria Math"/>
                            </a:rPr>
                            <m:t>2</m:t>
                          </m:r>
                        </m:sup>
                      </m:sSup>
                      <m:r>
                        <a:rPr lang="en-US" i="1" smtClean="0">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20</m:t>
                          </m:r>
                          <m:f>
                            <m:fPr>
                              <m:ctrlPr>
                                <a:rPr lang="en-US" i="1">
                                  <a:latin typeface="Cambria Math" panose="02040503050406030204" pitchFamily="18" charset="0"/>
                                </a:rPr>
                              </m:ctrlPr>
                            </m:fPr>
                            <m:num>
                              <m:r>
                                <a:rPr lang="en-US" i="1">
                                  <a:latin typeface="Cambria Math" panose="02040503050406030204" pitchFamily="18" charset="0"/>
                                </a:rPr>
                                <m:t>𝑚</m:t>
                              </m:r>
                            </m:num>
                            <m:den>
                              <m:r>
                                <a:rPr lang="en-US" i="1">
                                  <a:latin typeface="Cambria Math" panose="02040503050406030204" pitchFamily="18" charset="0"/>
                                </a:rPr>
                                <m:t>𝑠</m:t>
                              </m:r>
                            </m:den>
                          </m:f>
                        </m:e>
                      </m:d>
                      <m:r>
                        <a:rPr lang="en-US" i="1">
                          <a:latin typeface="Cambria Math" panose="02040503050406030204" pitchFamily="18" charset="0"/>
                        </a:rPr>
                        <m:t>𝑡</m:t>
                      </m:r>
                      <m:r>
                        <a:rPr lang="en-US" i="1">
                          <a:latin typeface="Cambria Math" panose="02040503050406030204" pitchFamily="18" charset="0"/>
                        </a:rPr>
                        <m:t>+0 </m:t>
                      </m:r>
                      <m:r>
                        <a:rPr lang="en-US" i="1">
                          <a:latin typeface="Cambria Math" panose="02040503050406030204" pitchFamily="18" charset="0"/>
                        </a:rPr>
                        <m:t>𝑚</m:t>
                      </m:r>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a:rPr>
                        <m:t>0=</m:t>
                      </m:r>
                      <m:r>
                        <a:rPr lang="en-US" i="1">
                          <a:latin typeface="Cambria Math"/>
                        </a:rPr>
                        <m:t>𝑡</m:t>
                      </m:r>
                      <m:d>
                        <m:dPr>
                          <m:ctrlPr>
                            <a:rPr lang="en-US" i="1">
                              <a:latin typeface="Cambria Math" panose="02040503050406030204" pitchFamily="18" charset="0"/>
                            </a:rPr>
                          </m:ctrlPr>
                        </m:dPr>
                        <m:e>
                          <m:r>
                            <a:rPr lang="en-US" i="1">
                              <a:latin typeface="Cambria Math" panose="02040503050406030204" pitchFamily="18" charset="0"/>
                            </a:rPr>
                            <m:t>20</m:t>
                          </m:r>
                          <m:f>
                            <m:fPr>
                              <m:ctrlPr>
                                <a:rPr lang="en-US" i="1">
                                  <a:latin typeface="Cambria Math" panose="02040503050406030204" pitchFamily="18" charset="0"/>
                                </a:rPr>
                              </m:ctrlPr>
                            </m:fPr>
                            <m:num>
                              <m:r>
                                <a:rPr lang="en-US" i="1">
                                  <a:latin typeface="Cambria Math" panose="02040503050406030204" pitchFamily="18" charset="0"/>
                                </a:rPr>
                                <m:t>𝑚</m:t>
                              </m:r>
                            </m:num>
                            <m:den>
                              <m:r>
                                <a:rPr lang="en-US" i="1">
                                  <a:latin typeface="Cambria Math" panose="02040503050406030204" pitchFamily="18" charset="0"/>
                                </a:rPr>
                                <m:t>𝑠</m:t>
                              </m:r>
                            </m:den>
                          </m:f>
                          <m:r>
                            <a:rPr lang="en-US" i="1">
                              <a:latin typeface="Cambria Math"/>
                            </a:rPr>
                            <m:t>−4.90</m:t>
                          </m:r>
                          <m:f>
                            <m:fPr>
                              <m:ctrlPr>
                                <a:rPr lang="en-US" i="1">
                                  <a:latin typeface="Cambria Math" panose="02040503050406030204" pitchFamily="18" charset="0"/>
                                </a:rPr>
                              </m:ctrlPr>
                            </m:fPr>
                            <m:num>
                              <m:r>
                                <a:rPr lang="en-US" i="1">
                                  <a:latin typeface="Cambria Math"/>
                                </a:rPr>
                                <m:t>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r>
                            <a:rPr lang="en-US" i="1">
                              <a:latin typeface="Cambria Math"/>
                            </a:rPr>
                            <m:t>𝑡</m:t>
                          </m:r>
                        </m:e>
                      </m:d>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a:rPr>
                        <m:t>𝑡</m:t>
                      </m:r>
                      <m:r>
                        <a:rPr lang="en-US" i="1">
                          <a:latin typeface="Cambria Math"/>
                        </a:rPr>
                        <m:t>=0 </m:t>
                      </m:r>
                      <m:r>
                        <a:rPr lang="en-US" i="1">
                          <a:latin typeface="Cambria Math"/>
                        </a:rPr>
                        <m:t>𝑠</m:t>
                      </m:r>
                      <m:r>
                        <a:rPr lang="en-US" i="1" dirty="0">
                          <a:latin typeface="Cambria Math" panose="02040503050406030204" pitchFamily="18" charset="0"/>
                        </a:rPr>
                        <m:t>	</m:t>
                      </m:r>
                      <m:r>
                        <a:rPr lang="en-US" i="1" dirty="0">
                          <a:latin typeface="Cambria Math" panose="02040503050406030204" pitchFamily="18" charset="0"/>
                        </a:rPr>
                        <m:t>𝑜𝑟</m:t>
                      </m:r>
                      <m:r>
                        <a:rPr lang="en-US" i="1" dirty="0">
                          <a:latin typeface="Cambria Math" panose="02040503050406030204" pitchFamily="18" charset="0"/>
                        </a:rPr>
                        <m:t>	</m:t>
                      </m:r>
                      <m:r>
                        <a:rPr lang="en-US">
                          <a:latin typeface="Cambria Math" panose="02040503050406030204" pitchFamily="18" charset="0"/>
                        </a:rPr>
                        <m:t>20</m:t>
                      </m:r>
                      <m:f>
                        <m:fPr>
                          <m:ctrlPr>
                            <a:rPr lang="en-US" i="1">
                              <a:latin typeface="Cambria Math" panose="02040503050406030204" pitchFamily="18" charset="0"/>
                            </a:rPr>
                          </m:ctrlPr>
                        </m:fPr>
                        <m:num>
                          <m:r>
                            <a:rPr lang="en-US" i="1">
                              <a:latin typeface="Cambria Math" panose="02040503050406030204" pitchFamily="18" charset="0"/>
                            </a:rPr>
                            <m:t>𝑚</m:t>
                          </m:r>
                        </m:num>
                        <m:den>
                          <m:r>
                            <a:rPr lang="en-US" i="1">
                              <a:latin typeface="Cambria Math" panose="02040503050406030204" pitchFamily="18" charset="0"/>
                            </a:rPr>
                            <m:t>𝑠</m:t>
                          </m:r>
                        </m:den>
                      </m:f>
                      <m:r>
                        <a:rPr lang="en-US" i="1">
                          <a:latin typeface="Cambria Math"/>
                        </a:rPr>
                        <m:t>−4.90</m:t>
                      </m:r>
                      <m:f>
                        <m:fPr>
                          <m:ctrlPr>
                            <a:rPr lang="en-US" i="1">
                              <a:latin typeface="Cambria Math" panose="02040503050406030204" pitchFamily="18" charset="0"/>
                            </a:rPr>
                          </m:ctrlPr>
                        </m:fPr>
                        <m:num>
                          <m:r>
                            <a:rPr lang="en-US" i="1">
                              <a:latin typeface="Cambria Math"/>
                            </a:rPr>
                            <m:t>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r>
                        <a:rPr lang="en-US" i="1">
                          <a:latin typeface="Cambria Math"/>
                        </a:rPr>
                        <m:t>𝑡</m:t>
                      </m:r>
                      <m:r>
                        <a:rPr lang="en-US" i="1">
                          <a:latin typeface="Cambria Math"/>
                        </a:rPr>
                        <m:t>=0</m:t>
                      </m:r>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a:rPr>
                        <m:t>−4.90</m:t>
                      </m:r>
                      <m:f>
                        <m:fPr>
                          <m:ctrlPr>
                            <a:rPr lang="en-US" i="1">
                              <a:latin typeface="Cambria Math" panose="02040503050406030204" pitchFamily="18" charset="0"/>
                            </a:rPr>
                          </m:ctrlPr>
                        </m:fPr>
                        <m:num>
                          <m:r>
                            <a:rPr lang="en-US" i="1">
                              <a:latin typeface="Cambria Math"/>
                            </a:rPr>
                            <m:t>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r>
                        <a:rPr lang="en-US" i="1">
                          <a:latin typeface="Cambria Math"/>
                        </a:rPr>
                        <m:t>𝑡</m:t>
                      </m:r>
                      <m:r>
                        <a:rPr lang="en-US" i="1">
                          <a:latin typeface="Cambria Math"/>
                        </a:rPr>
                        <m:t>=−20</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a:rPr>
                        <m:t>𝑡</m:t>
                      </m:r>
                      <m:r>
                        <a:rPr lang="en-US" i="1">
                          <a:latin typeface="Cambria Math"/>
                        </a:rPr>
                        <m:t>=4.08 </m:t>
                      </m:r>
                      <m:r>
                        <a:rPr lang="en-US" i="1">
                          <a:latin typeface="Cambria Math"/>
                        </a:rPr>
                        <m:t>𝑠</m:t>
                      </m:r>
                    </m:oMath>
                  </m:oMathPara>
                </a14:m>
                <a:endParaRPr lang="en-US" dirty="0"/>
              </a:p>
              <a:p>
                <a:endParaRPr lang="en-US" dirty="0"/>
              </a:p>
            </p:txBody>
          </p:sp>
        </mc:Choice>
        <mc:Fallback xmlns="">
          <p:sp>
            <p:nvSpPr>
              <p:cNvPr id="3" name="Notes Placeholder 2"/>
              <p:cNvSpPr>
                <a:spLocks noGrp="1"/>
              </p:cNvSpPr>
              <p:nvPr>
                <p:ph type="body" idx="1"/>
              </p:nvPr>
            </p:nvSpPr>
            <p:spPr/>
            <p:txBody>
              <a:bodyPr/>
              <a:lstStyle/>
              <a:p>
                <a:r>
                  <a:rPr lang="en-US" i="0" dirty="0">
                    <a:latin typeface="Cambria Math"/>
                  </a:rPr>
                  <a:t>𝑣</a:t>
                </a:r>
                <a:r>
                  <a:rPr lang="en-US" i="0" baseline="-25000" dirty="0">
                    <a:latin typeface="Cambria Math"/>
                  </a:rPr>
                  <a:t>0</a:t>
                </a:r>
                <a:r>
                  <a:rPr lang="en-US" i="0" dirty="0">
                    <a:latin typeface="Cambria Math"/>
                  </a:rPr>
                  <a:t>=20 𝑚</a:t>
                </a:r>
                <a:r>
                  <a:rPr lang="en-US" i="0" dirty="0">
                    <a:latin typeface="Cambria Math" panose="02040503050406030204" pitchFamily="18" charset="0"/>
                  </a:rPr>
                  <a:t>/</a:t>
                </a:r>
                <a:r>
                  <a:rPr lang="en-US" i="0" dirty="0">
                    <a:latin typeface="Cambria Math"/>
                  </a:rPr>
                  <a:t>𝑠, 𝑎=−9.80 𝑚</a:t>
                </a:r>
                <a:r>
                  <a:rPr lang="en-US" i="0" dirty="0">
                    <a:latin typeface="Cambria Math" panose="02040503050406030204" pitchFamily="18" charset="0"/>
                  </a:rPr>
                  <a:t>/</a:t>
                </a:r>
                <a:r>
                  <a:rPr lang="en-US" i="0" dirty="0">
                    <a:latin typeface="Cambria Math"/>
                  </a:rPr>
                  <a:t>𝑠</a:t>
                </a:r>
                <a:r>
                  <a:rPr lang="en-US" i="0" baseline="30000" dirty="0">
                    <a:latin typeface="Cambria Math"/>
                  </a:rPr>
                  <a:t>2</a:t>
                </a:r>
                <a:r>
                  <a:rPr lang="en-US" i="0" dirty="0">
                    <a:latin typeface="Cambria Math"/>
                  </a:rPr>
                  <a:t>, 𝑡= ?, </a:t>
                </a:r>
                <a:r>
                  <a:rPr lang="en-US" i="0" dirty="0">
                    <a:latin typeface="Cambria Math" panose="02040503050406030204" pitchFamily="18" charset="0"/>
                  </a:rPr>
                  <a:t>𝑑</a:t>
                </a:r>
                <a:r>
                  <a:rPr lang="en-US" i="0" dirty="0">
                    <a:latin typeface="Cambria Math"/>
                  </a:rPr>
                  <a:t>=0, </a:t>
                </a:r>
                <a:r>
                  <a:rPr lang="en-US" i="0" dirty="0">
                    <a:latin typeface="Cambria Math" panose="02040503050406030204" pitchFamily="18" charset="0"/>
                  </a:rPr>
                  <a:t>𝑑_</a:t>
                </a:r>
                <a:r>
                  <a:rPr lang="en-US" i="0" dirty="0">
                    <a:latin typeface="Cambria Math"/>
                  </a:rPr>
                  <a:t>0=0</a:t>
                </a:r>
                <a:endParaRPr lang="en-US" dirty="0"/>
              </a:p>
              <a:p>
                <a:r>
                  <a:rPr lang="en-US" i="0">
                    <a:latin typeface="Cambria Math" panose="02040503050406030204" pitchFamily="18" charset="0"/>
                  </a:rPr>
                  <a:t>𝑑</a:t>
                </a:r>
                <a:r>
                  <a:rPr lang="en-US" i="0">
                    <a:latin typeface="Cambria Math"/>
                  </a:rPr>
                  <a:t>=</a:t>
                </a:r>
                <a:r>
                  <a:rPr lang="en-US" i="0">
                    <a:latin typeface="Cambria Math" panose="02040503050406030204" pitchFamily="18" charset="0"/>
                  </a:rPr>
                  <a:t>𝑑_0+𝑣_0 𝑡+</a:t>
                </a:r>
                <a:r>
                  <a:rPr lang="en-US" i="0">
                    <a:latin typeface="Cambria Math"/>
                  </a:rPr>
                  <a:t>1</a:t>
                </a:r>
                <a:r>
                  <a:rPr lang="en-US" i="0">
                    <a:latin typeface="Cambria Math" panose="02040503050406030204" pitchFamily="18" charset="0"/>
                  </a:rPr>
                  <a:t>/</a:t>
                </a:r>
                <a:r>
                  <a:rPr lang="en-US" i="0">
                    <a:latin typeface="Cambria Math"/>
                  </a:rPr>
                  <a:t>2 𝑎𝑡</a:t>
                </a:r>
                <a:r>
                  <a:rPr lang="en-US" i="0">
                    <a:latin typeface="Cambria Math" panose="02040503050406030204" pitchFamily="18" charset="0"/>
                  </a:rPr>
                  <a:t>^</a:t>
                </a:r>
                <a:r>
                  <a:rPr lang="en-US" i="0">
                    <a:latin typeface="Cambria Math"/>
                  </a:rPr>
                  <a:t>2</a:t>
                </a:r>
                <a:endParaRPr lang="en-US" dirty="0"/>
              </a:p>
              <a:p>
                <a:r>
                  <a:rPr lang="en-US" i="0">
                    <a:latin typeface="Cambria Math"/>
                  </a:rPr>
                  <a:t>0 𝑚=0 </a:t>
                </a:r>
                <a:r>
                  <a:rPr lang="en-US" i="0">
                    <a:latin typeface="Cambria Math" panose="02040503050406030204" pitchFamily="18" charset="0"/>
                  </a:rPr>
                  <a:t>𝑚+(20 𝑚/𝑠)𝑡+</a:t>
                </a:r>
                <a:r>
                  <a:rPr lang="en-US" i="0">
                    <a:latin typeface="Cambria Math"/>
                  </a:rPr>
                  <a:t>1</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−9.80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 </a:t>
                </a:r>
                <a:r>
                  <a:rPr lang="en-US" i="0">
                    <a:latin typeface="Cambria Math"/>
                  </a:rPr>
                  <a:t>𝑡</a:t>
                </a:r>
                <a:r>
                  <a:rPr lang="en-US" i="0">
                    <a:latin typeface="Cambria Math" panose="02040503050406030204" pitchFamily="18" charset="0"/>
                  </a:rPr>
                  <a:t>^</a:t>
                </a:r>
                <a:r>
                  <a:rPr lang="en-US" i="0">
                    <a:latin typeface="Cambria Math"/>
                  </a:rPr>
                  <a:t>2</a:t>
                </a:r>
                <a:endParaRPr lang="en-US" dirty="0"/>
              </a:p>
              <a:p>
                <a:r>
                  <a:rPr lang="en-US" i="0">
                    <a:latin typeface="Cambria Math"/>
                  </a:rPr>
                  <a:t>0=𝑡</a:t>
                </a:r>
                <a:r>
                  <a:rPr lang="en-US" i="0">
                    <a:latin typeface="Cambria Math" panose="02040503050406030204" pitchFamily="18" charset="0"/>
                  </a:rPr>
                  <a:t>(20 𝑚/𝑠</a:t>
                </a:r>
                <a:r>
                  <a:rPr lang="en-US" i="0">
                    <a:latin typeface="Cambria Math"/>
                  </a:rPr>
                  <a:t>−4.90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 𝑡</a:t>
                </a:r>
                <a:r>
                  <a:rPr lang="en-US" i="0">
                    <a:latin typeface="Cambria Math" panose="02040503050406030204" pitchFamily="18" charset="0"/>
                  </a:rPr>
                  <a:t>)</a:t>
                </a:r>
                <a:endParaRPr lang="en-US" dirty="0"/>
              </a:p>
              <a:p>
                <a:r>
                  <a:rPr lang="en-US" i="0">
                    <a:latin typeface="Cambria Math"/>
                  </a:rPr>
                  <a:t>𝑡=0 𝑠</a:t>
                </a:r>
                <a:r>
                  <a:rPr lang="en-US" i="0" dirty="0">
                    <a:latin typeface="Cambria Math" panose="02040503050406030204" pitchFamily="18" charset="0"/>
                  </a:rPr>
                  <a:t>	𝑜𝑟	</a:t>
                </a:r>
                <a:r>
                  <a:rPr lang="en-US" i="0">
                    <a:latin typeface="Cambria Math" panose="02040503050406030204" pitchFamily="18" charset="0"/>
                  </a:rPr>
                  <a:t>20 𝑚/𝑠</a:t>
                </a:r>
                <a:r>
                  <a:rPr lang="en-US" i="0">
                    <a:latin typeface="Cambria Math"/>
                  </a:rPr>
                  <a:t>−4.90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 𝑡=0</a:t>
                </a:r>
                <a:endParaRPr lang="en-US" dirty="0"/>
              </a:p>
              <a:p>
                <a:r>
                  <a:rPr lang="en-US" i="0">
                    <a:latin typeface="Cambria Math"/>
                  </a:rPr>
                  <a:t>−4.90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 𝑡=−20 𝑚</a:t>
                </a:r>
                <a:r>
                  <a:rPr lang="en-US" i="0">
                    <a:latin typeface="Cambria Math" panose="02040503050406030204" pitchFamily="18" charset="0"/>
                  </a:rPr>
                  <a:t>/</a:t>
                </a:r>
                <a:r>
                  <a:rPr lang="en-US" i="0">
                    <a:latin typeface="Cambria Math"/>
                  </a:rPr>
                  <a:t>𝑠</a:t>
                </a:r>
                <a:endParaRPr lang="en-US" dirty="0"/>
              </a:p>
              <a:p>
                <a:r>
                  <a:rPr lang="en-US" i="0">
                    <a:latin typeface="Cambria Math"/>
                  </a:rPr>
                  <a:t>𝑡=4.08 𝑠</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65</a:t>
            </a:fld>
            <a:endParaRPr lang="en-US"/>
          </a:p>
        </p:txBody>
      </p:sp>
    </p:spTree>
    <p:extLst>
      <p:ext uri="{BB962C8B-B14F-4D97-AF65-F5344CB8AC3E}">
        <p14:creationId xmlns:p14="http://schemas.microsoft.com/office/powerpoint/2010/main" val="7026622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It’s going down.</a:t>
                </a:r>
              </a:p>
              <a:p>
                <a:pPr/>
                <a14:m>
                  <m:oMathPara xmlns:m="http://schemas.openxmlformats.org/officeDocument/2006/math">
                    <m:oMathParaPr>
                      <m:jc m:val="centerGroup"/>
                    </m:oMathParaPr>
                    <m:oMath xmlns:m="http://schemas.openxmlformats.org/officeDocument/2006/math">
                      <m:r>
                        <a:rPr lang="en-US" i="1" dirty="0">
                          <a:latin typeface="Cambria Math"/>
                        </a:rPr>
                        <m:t>𝑣</m:t>
                      </m:r>
                      <m:r>
                        <a:rPr lang="en-US" i="1" baseline="-25000" dirty="0">
                          <a:latin typeface="Cambria Math"/>
                        </a:rPr>
                        <m:t>0</m:t>
                      </m:r>
                      <m:r>
                        <a:rPr lang="en-US" i="1" dirty="0">
                          <a:latin typeface="Cambria Math"/>
                        </a:rPr>
                        <m:t>=20</m:t>
                      </m:r>
                      <m:f>
                        <m:fPr>
                          <m:ctrlPr>
                            <a:rPr lang="en-US" i="1" dirty="0">
                              <a:latin typeface="Cambria Math" panose="02040503050406030204" pitchFamily="18" charset="0"/>
                            </a:rPr>
                          </m:ctrlPr>
                        </m:fPr>
                        <m:num>
                          <m:r>
                            <a:rPr lang="en-US" i="1" dirty="0">
                              <a:latin typeface="Cambria Math"/>
                            </a:rPr>
                            <m:t>𝑚</m:t>
                          </m:r>
                        </m:num>
                        <m:den>
                          <m:r>
                            <a:rPr lang="en-US" i="1" dirty="0">
                              <a:latin typeface="Cambria Math"/>
                            </a:rPr>
                            <m:t>𝑠</m:t>
                          </m:r>
                        </m:den>
                      </m:f>
                      <m:r>
                        <a:rPr lang="en-US" i="1" dirty="0">
                          <a:latin typeface="Cambria Math"/>
                        </a:rPr>
                        <m:t>, </m:t>
                      </m:r>
                      <m:r>
                        <a:rPr lang="en-US" i="1" dirty="0">
                          <a:latin typeface="Cambria Math"/>
                        </a:rPr>
                        <m:t>𝑎</m:t>
                      </m:r>
                      <m:r>
                        <a:rPr lang="en-US" i="1" dirty="0">
                          <a:latin typeface="Cambria Math"/>
                        </a:rPr>
                        <m:t>=−9.80</m:t>
                      </m:r>
                      <m:f>
                        <m:fPr>
                          <m:ctrlPr>
                            <a:rPr lang="en-US" i="1" dirty="0">
                              <a:latin typeface="Cambria Math" panose="02040503050406030204" pitchFamily="18" charset="0"/>
                            </a:rPr>
                          </m:ctrlPr>
                        </m:fPr>
                        <m:num>
                          <m:r>
                            <a:rPr lang="en-US" i="1" dirty="0">
                              <a:latin typeface="Cambria Math"/>
                            </a:rPr>
                            <m:t>𝑚</m:t>
                          </m:r>
                        </m:num>
                        <m:den>
                          <m:r>
                            <a:rPr lang="en-US" i="1" dirty="0">
                              <a:latin typeface="Cambria Math"/>
                            </a:rPr>
                            <m:t>𝑠</m:t>
                          </m:r>
                          <m:r>
                            <a:rPr lang="en-US" i="1" baseline="30000" dirty="0">
                              <a:latin typeface="Cambria Math"/>
                            </a:rPr>
                            <m:t>2</m:t>
                          </m:r>
                        </m:den>
                      </m:f>
                      <m:r>
                        <a:rPr lang="en-US" i="1" dirty="0">
                          <a:latin typeface="Cambria Math"/>
                        </a:rPr>
                        <m:t>, </m:t>
                      </m:r>
                      <m:r>
                        <a:rPr lang="en-US" i="1" dirty="0">
                          <a:latin typeface="Cambria Math"/>
                        </a:rPr>
                        <m:t>𝑡</m:t>
                      </m:r>
                      <m:r>
                        <a:rPr lang="en-US" i="1" dirty="0">
                          <a:latin typeface="Cambria Math"/>
                        </a:rPr>
                        <m:t>= ?, </m:t>
                      </m:r>
                      <m:r>
                        <a:rPr lang="en-US" i="1" dirty="0">
                          <a:latin typeface="Cambria Math" panose="02040503050406030204" pitchFamily="18" charset="0"/>
                        </a:rPr>
                        <m:t>𝑑</m:t>
                      </m:r>
                      <m:r>
                        <a:rPr lang="en-US" i="1" dirty="0">
                          <a:latin typeface="Cambria Math"/>
                        </a:rPr>
                        <m:t>=0, </m:t>
                      </m:r>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a:rPr>
                            <m:t>0</m:t>
                          </m:r>
                        </m:sub>
                      </m:sSub>
                      <m:r>
                        <a:rPr lang="en-US" i="1" dirty="0">
                          <a:latin typeface="Cambria Math"/>
                        </a:rPr>
                        <m:t>=0</m:t>
                      </m:r>
                    </m:oMath>
                  </m:oMathPara>
                </a14:m>
                <a:endParaRPr lang="en-US" dirty="0"/>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a:rPr>
                            <m:t>𝑣</m:t>
                          </m:r>
                        </m:e>
                        <m:sup>
                          <m:r>
                            <a:rPr lang="en-US" i="1">
                              <a:latin typeface="Cambria Math"/>
                            </a:rPr>
                            <m:t>2</m:t>
                          </m:r>
                        </m:sup>
                      </m:sSup>
                      <m:r>
                        <a:rPr lang="en-US" i="1">
                          <a:latin typeface="Cambria Math"/>
                        </a:rPr>
                        <m:t>=</m:t>
                      </m:r>
                      <m:sSubSup>
                        <m:sSubSupPr>
                          <m:ctrlPr>
                            <a:rPr lang="en-US" i="1">
                              <a:latin typeface="Cambria Math" panose="02040503050406030204" pitchFamily="18" charset="0"/>
                            </a:rPr>
                          </m:ctrlPr>
                        </m:sSubSupPr>
                        <m:e>
                          <m:r>
                            <a:rPr lang="en-US" i="1">
                              <a:latin typeface="Cambria Math"/>
                            </a:rPr>
                            <m:t>𝑣</m:t>
                          </m:r>
                        </m:e>
                        <m:sub>
                          <m:r>
                            <a:rPr lang="en-US" i="1">
                              <a:latin typeface="Cambria Math"/>
                            </a:rPr>
                            <m:t>0</m:t>
                          </m:r>
                        </m:sub>
                        <m:sup>
                          <m:r>
                            <a:rPr lang="en-US" i="1">
                              <a:latin typeface="Cambria Math"/>
                            </a:rPr>
                            <m:t>2</m:t>
                          </m:r>
                        </m:sup>
                      </m:sSubSup>
                      <m:r>
                        <a:rPr lang="en-US" i="1">
                          <a:latin typeface="Cambria Math"/>
                        </a:rPr>
                        <m:t>+2</m:t>
                      </m:r>
                      <m:r>
                        <a:rPr lang="en-US" i="1">
                          <a:latin typeface="Cambria Math"/>
                        </a:rPr>
                        <m:t>𝑎</m:t>
                      </m:r>
                      <m:r>
                        <a:rPr lang="en-US" i="1">
                          <a:latin typeface="Cambria Math"/>
                        </a:rPr>
                        <m:t>(</m:t>
                      </m:r>
                      <m:r>
                        <a:rPr lang="en-US" i="1">
                          <a:latin typeface="Cambria Math" panose="02040503050406030204" pitchFamily="18" charset="0"/>
                        </a:rPr>
                        <m:t>𝑑</m:t>
                      </m:r>
                      <m:r>
                        <a:rPr lang="en-US" i="1">
                          <a:latin typeface="Cambria Math"/>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a:rPr>
                            <m:t>0</m:t>
                          </m:r>
                        </m:sub>
                      </m:sSub>
                      <m:r>
                        <a:rPr lang="en-US" i="1">
                          <a:latin typeface="Cambria Math"/>
                        </a:rPr>
                        <m:t>)</m:t>
                      </m:r>
                    </m:oMath>
                  </m:oMathPara>
                </a14:m>
                <a:endParaRPr lang="en-US" dirty="0"/>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a:rPr>
                            <m:t>𝑣</m:t>
                          </m:r>
                        </m:e>
                        <m:sup>
                          <m:r>
                            <a:rPr lang="en-US" i="1">
                              <a:latin typeface="Cambria Math"/>
                            </a:rPr>
                            <m:t>2</m:t>
                          </m:r>
                        </m:sup>
                      </m:sSup>
                      <m:r>
                        <a:rPr lang="en-US" i="1">
                          <a:latin typeface="Cambria Math"/>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a:rPr>
                                <m:t>20</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e>
                          </m:d>
                        </m:e>
                        <m:sup>
                          <m:r>
                            <a:rPr lang="en-US" i="1">
                              <a:latin typeface="Cambria Math"/>
                            </a:rPr>
                            <m:t>2</m:t>
                          </m:r>
                        </m:sup>
                      </m:sSup>
                      <m:r>
                        <a:rPr lang="en-US" i="1">
                          <a:latin typeface="Cambria Math"/>
                        </a:rPr>
                        <m:t>+2</m:t>
                      </m:r>
                      <m:d>
                        <m:dPr>
                          <m:ctrlPr>
                            <a:rPr lang="en-US" i="1">
                              <a:latin typeface="Cambria Math" panose="02040503050406030204" pitchFamily="18" charset="0"/>
                            </a:rPr>
                          </m:ctrlPr>
                        </m:dPr>
                        <m:e>
                          <m:r>
                            <a:rPr lang="en-US" i="1">
                              <a:latin typeface="Cambria Math"/>
                            </a:rPr>
                            <m:t>−9.80</m:t>
                          </m:r>
                          <m:f>
                            <m:fPr>
                              <m:ctrlPr>
                                <a:rPr lang="en-US" i="1">
                                  <a:latin typeface="Cambria Math" panose="02040503050406030204" pitchFamily="18" charset="0"/>
                                </a:rPr>
                              </m:ctrlPr>
                            </m:fPr>
                            <m:num>
                              <m:r>
                                <a:rPr lang="en-US" i="1">
                                  <a:latin typeface="Cambria Math"/>
                                </a:rPr>
                                <m:t>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e>
                      </m:d>
                      <m:d>
                        <m:dPr>
                          <m:ctrlPr>
                            <a:rPr lang="en-US" i="1">
                              <a:latin typeface="Cambria Math" panose="02040503050406030204" pitchFamily="18" charset="0"/>
                            </a:rPr>
                          </m:ctrlPr>
                        </m:dPr>
                        <m:e>
                          <m:r>
                            <a:rPr lang="en-US" i="1">
                              <a:latin typeface="Cambria Math"/>
                            </a:rPr>
                            <m:t>0 </m:t>
                          </m:r>
                          <m:r>
                            <a:rPr lang="en-US" i="1">
                              <a:latin typeface="Cambria Math"/>
                            </a:rPr>
                            <m:t>𝑚</m:t>
                          </m:r>
                          <m:r>
                            <a:rPr lang="en-US" i="1">
                              <a:latin typeface="Cambria Math"/>
                            </a:rPr>
                            <m:t> −0 </m:t>
                          </m:r>
                          <m:r>
                            <a:rPr lang="en-US" i="1">
                              <a:latin typeface="Cambria Math"/>
                            </a:rPr>
                            <m:t>𝑚</m:t>
                          </m:r>
                        </m:e>
                      </m:d>
                    </m:oMath>
                  </m:oMathPara>
                </a14:m>
                <a:endParaRPr lang="en-US" dirty="0"/>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a:rPr>
                            <m:t>𝑣</m:t>
                          </m:r>
                        </m:e>
                        <m:sup>
                          <m:r>
                            <a:rPr lang="en-US" i="1">
                              <a:latin typeface="Cambria Math"/>
                            </a:rPr>
                            <m:t>2</m:t>
                          </m:r>
                        </m:sup>
                      </m:sSup>
                      <m:r>
                        <a:rPr lang="en-US" i="1">
                          <a:latin typeface="Cambria Math"/>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a:rPr>
                                <m:t>20</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e>
                          </m:d>
                        </m:e>
                        <m:sup>
                          <m:r>
                            <a:rPr lang="en-US" i="1">
                              <a:latin typeface="Cambria Math"/>
                            </a:rPr>
                            <m:t>2</m:t>
                          </m:r>
                        </m:sup>
                      </m:sSup>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a:rPr>
                        <m:t>𝑣</m:t>
                      </m:r>
                      <m:r>
                        <a:rPr lang="en-US" i="1">
                          <a:latin typeface="Cambria Math"/>
                        </a:rPr>
                        <m:t>=±20</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r>
                        <a:rPr lang="en-US" i="1" dirty="0">
                          <a:latin typeface="Cambria Math" panose="02040503050406030204" pitchFamily="18" charset="0"/>
                        </a:rPr>
                        <m:t>	</m:t>
                      </m:r>
                      <m:r>
                        <a:rPr lang="en-US" i="1" dirty="0">
                          <a:latin typeface="Cambria Math" panose="02040503050406030204" pitchFamily="18" charset="0"/>
                        </a:rPr>
                        <m:t>𝑠𝑜</m:t>
                      </m:r>
                      <m:r>
                        <a:rPr lang="en-US" i="1" dirty="0">
                          <a:latin typeface="Cambria Math" panose="02040503050406030204" pitchFamily="18" charset="0"/>
                        </a:rPr>
                        <m:t> 	</m:t>
                      </m:r>
                      <m:r>
                        <a:rPr lang="en-US" i="1">
                          <a:latin typeface="Cambria Math"/>
                        </a:rPr>
                        <m:t>𝑣</m:t>
                      </m:r>
                      <m:r>
                        <a:rPr lang="en-US" i="1">
                          <a:latin typeface="Cambria Math"/>
                        </a:rPr>
                        <m:t>=−20 </m:t>
                      </m:r>
                      <m:r>
                        <a:rPr lang="en-US" i="1">
                          <a:latin typeface="Cambria Math"/>
                        </a:rPr>
                        <m:t>𝑚</m:t>
                      </m:r>
                      <m:r>
                        <a:rPr lang="en-US" i="1">
                          <a:latin typeface="Cambria Math"/>
                        </a:rPr>
                        <m:t>/</m:t>
                      </m:r>
                      <m:r>
                        <a:rPr lang="en-US" i="1">
                          <a:latin typeface="Cambria Math"/>
                        </a:rPr>
                        <m:t>𝑠</m:t>
                      </m:r>
                    </m:oMath>
                  </m:oMathPara>
                </a14:m>
                <a:endParaRPr lang="en-US" dirty="0"/>
              </a:p>
            </p:txBody>
          </p:sp>
        </mc:Choice>
        <mc:Fallback xmlns="">
          <p:sp>
            <p:nvSpPr>
              <p:cNvPr id="3" name="Notes Placeholder 2"/>
              <p:cNvSpPr>
                <a:spLocks noGrp="1"/>
              </p:cNvSpPr>
              <p:nvPr>
                <p:ph type="body" idx="1"/>
              </p:nvPr>
            </p:nvSpPr>
            <p:spPr/>
            <p:txBody>
              <a:bodyPr/>
              <a:lstStyle/>
              <a:p>
                <a:r>
                  <a:rPr lang="en-US" dirty="0"/>
                  <a:t>It’s going down.</a:t>
                </a:r>
              </a:p>
              <a:p>
                <a:pPr/>
                <a:r>
                  <a:rPr lang="en-US" i="0" dirty="0">
                    <a:latin typeface="Cambria Math"/>
                  </a:rPr>
                  <a:t>𝑣</a:t>
                </a:r>
                <a:r>
                  <a:rPr lang="en-US" i="0" baseline="-25000" dirty="0">
                    <a:latin typeface="Cambria Math"/>
                  </a:rPr>
                  <a:t>0</a:t>
                </a:r>
                <a:r>
                  <a:rPr lang="en-US" i="0" dirty="0">
                    <a:latin typeface="Cambria Math"/>
                  </a:rPr>
                  <a:t>=20 𝑚</a:t>
                </a:r>
                <a:r>
                  <a:rPr lang="en-US" i="0" dirty="0">
                    <a:latin typeface="Cambria Math" panose="02040503050406030204" pitchFamily="18" charset="0"/>
                  </a:rPr>
                  <a:t>/</a:t>
                </a:r>
                <a:r>
                  <a:rPr lang="en-US" i="0" dirty="0">
                    <a:latin typeface="Cambria Math"/>
                  </a:rPr>
                  <a:t>𝑠, 𝑎=−9.80 𝑚</a:t>
                </a:r>
                <a:r>
                  <a:rPr lang="en-US" i="0" dirty="0">
                    <a:latin typeface="Cambria Math" panose="02040503050406030204" pitchFamily="18" charset="0"/>
                  </a:rPr>
                  <a:t>/</a:t>
                </a:r>
                <a:r>
                  <a:rPr lang="en-US" i="0" dirty="0">
                    <a:latin typeface="Cambria Math"/>
                  </a:rPr>
                  <a:t>𝑠</a:t>
                </a:r>
                <a:r>
                  <a:rPr lang="en-US" i="0" baseline="30000" dirty="0">
                    <a:latin typeface="Cambria Math"/>
                  </a:rPr>
                  <a:t>2</a:t>
                </a:r>
                <a:r>
                  <a:rPr lang="en-US" i="0" dirty="0">
                    <a:latin typeface="Cambria Math"/>
                  </a:rPr>
                  <a:t>, 𝑡= ?, </a:t>
                </a:r>
                <a:r>
                  <a:rPr lang="en-US" i="0" dirty="0">
                    <a:latin typeface="Cambria Math" panose="02040503050406030204" pitchFamily="18" charset="0"/>
                  </a:rPr>
                  <a:t>𝑑</a:t>
                </a:r>
                <a:r>
                  <a:rPr lang="en-US" i="0" dirty="0">
                    <a:latin typeface="Cambria Math"/>
                  </a:rPr>
                  <a:t>=0, </a:t>
                </a:r>
                <a:r>
                  <a:rPr lang="en-US" i="0" dirty="0">
                    <a:latin typeface="Cambria Math" panose="02040503050406030204" pitchFamily="18" charset="0"/>
                  </a:rPr>
                  <a:t>𝑑_</a:t>
                </a:r>
                <a:r>
                  <a:rPr lang="en-US" i="0" dirty="0">
                    <a:latin typeface="Cambria Math"/>
                  </a:rPr>
                  <a:t>0=0</a:t>
                </a:r>
                <a:endParaRPr lang="en-US" dirty="0"/>
              </a:p>
              <a:p>
                <a:pPr/>
                <a:r>
                  <a:rPr lang="en-US" i="0">
                    <a:latin typeface="Cambria Math"/>
                  </a:rPr>
                  <a:t>𝑣</a:t>
                </a:r>
                <a:r>
                  <a:rPr lang="en-US" i="0">
                    <a:latin typeface="Cambria Math" panose="02040503050406030204" pitchFamily="18" charset="0"/>
                  </a:rPr>
                  <a:t>^</a:t>
                </a:r>
                <a:r>
                  <a:rPr lang="en-US" i="0">
                    <a:latin typeface="Cambria Math"/>
                  </a:rPr>
                  <a:t>2=𝑣</a:t>
                </a:r>
                <a:r>
                  <a:rPr lang="en-US" i="0">
                    <a:latin typeface="Cambria Math" panose="02040503050406030204" pitchFamily="18" charset="0"/>
                  </a:rPr>
                  <a:t>_</a:t>
                </a:r>
                <a:r>
                  <a:rPr lang="en-US" i="0">
                    <a:latin typeface="Cambria Math"/>
                  </a:rPr>
                  <a:t>0</a:t>
                </a:r>
                <a:r>
                  <a:rPr lang="en-US" i="0">
                    <a:latin typeface="Cambria Math" panose="02040503050406030204" pitchFamily="18" charset="0"/>
                  </a:rPr>
                  <a:t>^</a:t>
                </a:r>
                <a:r>
                  <a:rPr lang="en-US" i="0">
                    <a:latin typeface="Cambria Math"/>
                  </a:rPr>
                  <a:t>2+2𝑎(</a:t>
                </a:r>
                <a:r>
                  <a:rPr lang="en-US" i="0">
                    <a:latin typeface="Cambria Math" panose="02040503050406030204" pitchFamily="18" charset="0"/>
                  </a:rPr>
                  <a:t>𝑑</a:t>
                </a:r>
                <a:r>
                  <a:rPr lang="en-US" i="0">
                    <a:latin typeface="Cambria Math"/>
                  </a:rPr>
                  <a:t>−</a:t>
                </a:r>
                <a:r>
                  <a:rPr lang="en-US" i="0">
                    <a:latin typeface="Cambria Math" panose="02040503050406030204" pitchFamily="18" charset="0"/>
                  </a:rPr>
                  <a:t>𝑑_</a:t>
                </a:r>
                <a:r>
                  <a:rPr lang="en-US" i="0">
                    <a:latin typeface="Cambria Math"/>
                  </a:rPr>
                  <a:t>0)</a:t>
                </a:r>
                <a:endParaRPr lang="en-US" dirty="0"/>
              </a:p>
              <a:p>
                <a:pPr/>
                <a:r>
                  <a:rPr lang="en-US" i="0">
                    <a:latin typeface="Cambria Math"/>
                  </a:rPr>
                  <a:t>𝑣</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a:t>
                </a:r>
                <a:r>
                  <a:rPr lang="en-US" i="0">
                    <a:latin typeface="Cambria Math"/>
                  </a:rPr>
                  <a:t>20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2+2</a:t>
                </a:r>
                <a:r>
                  <a:rPr lang="en-US" i="0">
                    <a:latin typeface="Cambria Math" panose="02040503050406030204" pitchFamily="18" charset="0"/>
                  </a:rPr>
                  <a:t>(</a:t>
                </a:r>
                <a:r>
                  <a:rPr lang="en-US" i="0">
                    <a:latin typeface="Cambria Math"/>
                  </a:rPr>
                  <a:t>−9.80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0 𝑚 −0 𝑚</a:t>
                </a:r>
                <a:r>
                  <a:rPr lang="en-US" i="0">
                    <a:latin typeface="Cambria Math" panose="02040503050406030204" pitchFamily="18" charset="0"/>
                  </a:rPr>
                  <a:t>)</a:t>
                </a:r>
                <a:endParaRPr lang="en-US" dirty="0"/>
              </a:p>
              <a:p>
                <a:pPr/>
                <a:r>
                  <a:rPr lang="en-US" i="0">
                    <a:latin typeface="Cambria Math"/>
                  </a:rPr>
                  <a:t>𝑣</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a:t>
                </a:r>
                <a:r>
                  <a:rPr lang="en-US" i="0">
                    <a:latin typeface="Cambria Math"/>
                  </a:rPr>
                  <a:t>20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endParaRPr lang="en-US" dirty="0"/>
              </a:p>
              <a:p>
                <a:pPr/>
                <a:r>
                  <a:rPr lang="en-US" i="0">
                    <a:latin typeface="Cambria Math"/>
                  </a:rPr>
                  <a:t>𝑣=±20 𝑚</a:t>
                </a:r>
                <a:r>
                  <a:rPr lang="en-US" i="0">
                    <a:latin typeface="Cambria Math" panose="02040503050406030204" pitchFamily="18" charset="0"/>
                  </a:rPr>
                  <a:t>/</a:t>
                </a:r>
                <a:r>
                  <a:rPr lang="en-US" i="0">
                    <a:latin typeface="Cambria Math"/>
                  </a:rPr>
                  <a:t>𝑠</a:t>
                </a:r>
                <a:r>
                  <a:rPr lang="en-US" i="0" dirty="0">
                    <a:latin typeface="Cambria Math" panose="02040503050406030204" pitchFamily="18" charset="0"/>
                  </a:rPr>
                  <a:t>	𝑠𝑜 	</a:t>
                </a:r>
                <a:r>
                  <a:rPr lang="en-US" i="0">
                    <a:latin typeface="Cambria Math"/>
                  </a:rPr>
                  <a:t>𝑣=−20 𝑚/𝑠</a:t>
                </a:r>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66</a:t>
            </a:fld>
            <a:endParaRPr lang="en-US"/>
          </a:p>
        </p:txBody>
      </p:sp>
    </p:spTree>
    <p:extLst>
      <p:ext uri="{BB962C8B-B14F-4D97-AF65-F5344CB8AC3E}">
        <p14:creationId xmlns:p14="http://schemas.microsoft.com/office/powerpoint/2010/main" val="31092784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6B13DA-43A4-4A2A-82AA-A705ACEEC1E6}" type="slidenum">
              <a:rPr lang="en-US" smtClean="0"/>
              <a:t>67</a:t>
            </a:fld>
            <a:endParaRPr lang="en-US"/>
          </a:p>
        </p:txBody>
      </p:sp>
    </p:spTree>
    <p:extLst>
      <p:ext uri="{BB962C8B-B14F-4D97-AF65-F5344CB8AC3E}">
        <p14:creationId xmlns:p14="http://schemas.microsoft.com/office/powerpoint/2010/main" val="5252880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Standards</a:t>
            </a:r>
          </a:p>
          <a:p>
            <a:r>
              <a:rPr lang="en-US" dirty="0"/>
              <a:t>M1</a:t>
            </a:r>
          </a:p>
          <a:p>
            <a:pPr marL="174708" indent="-174708">
              <a:buFont typeface="Arial" panose="020B0604020202020204" pitchFamily="34" charset="0"/>
              <a:buChar char="•"/>
            </a:pPr>
            <a:r>
              <a:rPr lang="en-US" dirty="0"/>
              <a:t>Define resultant</a:t>
            </a:r>
          </a:p>
          <a:p>
            <a:pPr marL="174708" indent="-174708">
              <a:buFont typeface="Arial" panose="020B0604020202020204" pitchFamily="34" charset="0"/>
              <a:buChar char="•"/>
            </a:pPr>
            <a:r>
              <a:rPr lang="en-US" dirty="0"/>
              <a:t>Add vectors algebraically</a:t>
            </a:r>
          </a:p>
          <a:p>
            <a:pPr marL="174708" indent="-174708">
              <a:buFont typeface="Arial" panose="020B0604020202020204" pitchFamily="34" charset="0"/>
              <a:buChar char="•"/>
            </a:pPr>
            <a:endParaRPr lang="en-US" dirty="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OpenStax High School Physics 5.1-5.2</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OpenStax College Physics 2e 3.1-3.3</a:t>
            </a:r>
          </a:p>
        </p:txBody>
      </p:sp>
      <p:sp>
        <p:nvSpPr>
          <p:cNvPr id="4" name="Slide Number Placeholder 3"/>
          <p:cNvSpPr>
            <a:spLocks noGrp="1"/>
          </p:cNvSpPr>
          <p:nvPr>
            <p:ph type="sldNum" sz="quarter" idx="5"/>
          </p:nvPr>
        </p:nvSpPr>
        <p:spPr/>
        <p:txBody>
          <a:bodyPr/>
          <a:lstStyle/>
          <a:p>
            <a:fld id="{D56B13DA-43A4-4A2A-82AA-A705ACEEC1E6}" type="slidenum">
              <a:rPr lang="en-US" smtClean="0"/>
              <a:t>68</a:t>
            </a:fld>
            <a:endParaRPr lang="en-US"/>
          </a:p>
        </p:txBody>
      </p:sp>
    </p:spTree>
    <p:extLst>
      <p:ext uri="{BB962C8B-B14F-4D97-AF65-F5344CB8AC3E}">
        <p14:creationId xmlns:p14="http://schemas.microsoft.com/office/powerpoint/2010/main" val="22021803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69</a:t>
            </a:fld>
            <a:endParaRPr lang="en-US"/>
          </a:p>
        </p:txBody>
      </p:sp>
    </p:spTree>
    <p:extLst>
      <p:ext uri="{BB962C8B-B14F-4D97-AF65-F5344CB8AC3E}">
        <p14:creationId xmlns:p14="http://schemas.microsoft.com/office/powerpoint/2010/main" val="36346223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70</a:t>
            </a:fld>
            <a:endParaRPr lang="en-US"/>
          </a:p>
        </p:txBody>
      </p:sp>
    </p:spTree>
    <p:extLst>
      <p:ext uri="{BB962C8B-B14F-4D97-AF65-F5344CB8AC3E}">
        <p14:creationId xmlns:p14="http://schemas.microsoft.com/office/powerpoint/2010/main" val="35414754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Horizontal: </a:t>
                </a:r>
                <a14:m>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𝑥</m:t>
                        </m:r>
                      </m:sub>
                    </m:sSub>
                    <m:r>
                      <a:rPr lang="en-US" i="1">
                        <a:latin typeface="Cambria Math"/>
                      </a:rPr>
                      <m:t>=15</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r>
                      <a:rPr lang="en-US" i="1">
                        <a:latin typeface="Cambria Math"/>
                      </a:rPr>
                      <m:t> </m:t>
                    </m:r>
                    <m:r>
                      <a:rPr lang="en-US" i="1">
                        <a:latin typeface="Cambria Math"/>
                      </a:rPr>
                      <m:t>𝑐𝑜𝑠</m:t>
                    </m:r>
                    <m:d>
                      <m:dPr>
                        <m:ctrlPr>
                          <a:rPr lang="en-US" i="1">
                            <a:latin typeface="Cambria Math" panose="02040503050406030204" pitchFamily="18" charset="0"/>
                          </a:rPr>
                        </m:ctrlPr>
                      </m:dPr>
                      <m:e>
                        <m:r>
                          <a:rPr lang="en-US" i="1">
                            <a:latin typeface="Cambria Math"/>
                          </a:rPr>
                          <m:t>30°</m:t>
                        </m:r>
                      </m:e>
                    </m:d>
                    <m:r>
                      <a:rPr lang="en-US" i="1">
                        <a:latin typeface="Cambria Math"/>
                      </a:rPr>
                      <m:t>=13.0</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oMath>
                </a14:m>
                <a:endParaRPr lang="en-US" dirty="0"/>
              </a:p>
              <a:p>
                <a:r>
                  <a:rPr lang="en-US" dirty="0"/>
                  <a:t>Vertical: </a:t>
                </a:r>
                <a14:m>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𝑦</m:t>
                        </m:r>
                      </m:sub>
                    </m:sSub>
                    <m:r>
                      <a:rPr lang="en-US" i="1">
                        <a:latin typeface="Cambria Math"/>
                      </a:rPr>
                      <m:t>=15</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r>
                      <a:rPr lang="en-US" i="1">
                        <a:latin typeface="Cambria Math"/>
                      </a:rPr>
                      <m:t> </m:t>
                    </m:r>
                    <m:r>
                      <a:rPr lang="en-US" i="1">
                        <a:latin typeface="Cambria Math"/>
                      </a:rPr>
                      <m:t>𝑠𝑖𝑛</m:t>
                    </m:r>
                    <m:d>
                      <m:dPr>
                        <m:ctrlPr>
                          <a:rPr lang="en-US" i="1">
                            <a:latin typeface="Cambria Math" panose="02040503050406030204" pitchFamily="18" charset="0"/>
                          </a:rPr>
                        </m:ctrlPr>
                      </m:dPr>
                      <m:e>
                        <m:r>
                          <a:rPr lang="en-US" i="1">
                            <a:latin typeface="Cambria Math"/>
                          </a:rPr>
                          <m:t>30°</m:t>
                        </m:r>
                      </m:e>
                    </m:d>
                    <m:r>
                      <a:rPr lang="en-US" i="1">
                        <a:latin typeface="Cambria Math"/>
                      </a:rPr>
                      <m:t>=7.5</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oMath>
                </a14:m>
                <a:endParaRPr lang="en-US" dirty="0"/>
              </a:p>
              <a:p>
                <a:endParaRPr lang="en-US" dirty="0"/>
              </a:p>
            </p:txBody>
          </p:sp>
        </mc:Choice>
        <mc:Fallback xmlns="">
          <p:sp>
            <p:nvSpPr>
              <p:cNvPr id="3" name="Notes Placeholder 2"/>
              <p:cNvSpPr>
                <a:spLocks noGrp="1"/>
              </p:cNvSpPr>
              <p:nvPr>
                <p:ph type="body" idx="1"/>
              </p:nvPr>
            </p:nvSpPr>
            <p:spPr/>
            <p:txBody>
              <a:bodyPr/>
              <a:lstStyle/>
              <a:p>
                <a:r>
                  <a:rPr lang="en-US" dirty="0"/>
                  <a:t>Horizontal: </a:t>
                </a:r>
                <a:r>
                  <a:rPr lang="en-US" i="0">
                    <a:latin typeface="Cambria Math"/>
                  </a:rPr>
                  <a:t>𝑣</a:t>
                </a:r>
                <a:r>
                  <a:rPr lang="en-US" i="0">
                    <a:latin typeface="Cambria Math" panose="02040503050406030204" pitchFamily="18" charset="0"/>
                  </a:rPr>
                  <a:t>_</a:t>
                </a:r>
                <a:r>
                  <a:rPr lang="en-US" i="0">
                    <a:latin typeface="Cambria Math"/>
                  </a:rPr>
                  <a:t>𝑥=15 𝑚</a:t>
                </a:r>
                <a:r>
                  <a:rPr lang="en-US" i="0">
                    <a:latin typeface="Cambria Math" panose="02040503050406030204" pitchFamily="18" charset="0"/>
                  </a:rPr>
                  <a:t>/</a:t>
                </a:r>
                <a:r>
                  <a:rPr lang="en-US" i="0">
                    <a:latin typeface="Cambria Math"/>
                  </a:rPr>
                  <a:t>𝑠  𝑐𝑜𝑠</a:t>
                </a:r>
                <a:r>
                  <a:rPr lang="en-US" i="0">
                    <a:latin typeface="Cambria Math" panose="02040503050406030204" pitchFamily="18" charset="0"/>
                  </a:rPr>
                  <a:t>(</a:t>
                </a:r>
                <a:r>
                  <a:rPr lang="en-US" i="0">
                    <a:latin typeface="Cambria Math"/>
                  </a:rPr>
                  <a:t>30°</a:t>
                </a:r>
                <a:r>
                  <a:rPr lang="en-US" i="0">
                    <a:latin typeface="Cambria Math" panose="02040503050406030204" pitchFamily="18" charset="0"/>
                  </a:rPr>
                  <a:t>)</a:t>
                </a:r>
                <a:r>
                  <a:rPr lang="en-US" i="0">
                    <a:latin typeface="Cambria Math"/>
                  </a:rPr>
                  <a:t>=13.0 𝑚</a:t>
                </a:r>
                <a:r>
                  <a:rPr lang="en-US" i="0">
                    <a:latin typeface="Cambria Math" panose="02040503050406030204" pitchFamily="18" charset="0"/>
                  </a:rPr>
                  <a:t>/</a:t>
                </a:r>
                <a:r>
                  <a:rPr lang="en-US" i="0">
                    <a:latin typeface="Cambria Math"/>
                  </a:rPr>
                  <a:t>𝑠</a:t>
                </a:r>
                <a:endParaRPr lang="en-US" dirty="0"/>
              </a:p>
              <a:p>
                <a:r>
                  <a:rPr lang="en-US" dirty="0"/>
                  <a:t>Vertical: </a:t>
                </a:r>
                <a:r>
                  <a:rPr lang="en-US" i="0">
                    <a:latin typeface="Cambria Math"/>
                  </a:rPr>
                  <a:t>𝑣</a:t>
                </a:r>
                <a:r>
                  <a:rPr lang="en-US" i="0">
                    <a:latin typeface="Cambria Math" panose="02040503050406030204" pitchFamily="18" charset="0"/>
                  </a:rPr>
                  <a:t>_</a:t>
                </a:r>
                <a:r>
                  <a:rPr lang="en-US" i="0">
                    <a:latin typeface="Cambria Math"/>
                  </a:rPr>
                  <a:t>𝑦=15 𝑚</a:t>
                </a:r>
                <a:r>
                  <a:rPr lang="en-US" i="0">
                    <a:latin typeface="Cambria Math" panose="02040503050406030204" pitchFamily="18" charset="0"/>
                  </a:rPr>
                  <a:t>/</a:t>
                </a:r>
                <a:r>
                  <a:rPr lang="en-US" i="0">
                    <a:latin typeface="Cambria Math"/>
                  </a:rPr>
                  <a:t>𝑠  𝑠𝑖𝑛</a:t>
                </a:r>
                <a:r>
                  <a:rPr lang="en-US" i="0">
                    <a:latin typeface="Cambria Math" panose="02040503050406030204" pitchFamily="18" charset="0"/>
                  </a:rPr>
                  <a:t>(</a:t>
                </a:r>
                <a:r>
                  <a:rPr lang="en-US" i="0">
                    <a:latin typeface="Cambria Math"/>
                  </a:rPr>
                  <a:t>30°</a:t>
                </a:r>
                <a:r>
                  <a:rPr lang="en-US" i="0">
                    <a:latin typeface="Cambria Math" panose="02040503050406030204" pitchFamily="18" charset="0"/>
                  </a:rPr>
                  <a:t>)</a:t>
                </a:r>
                <a:r>
                  <a:rPr lang="en-US" i="0">
                    <a:latin typeface="Cambria Math"/>
                  </a:rPr>
                  <a:t>=7.5 𝑚</a:t>
                </a:r>
                <a:r>
                  <a:rPr lang="en-US" i="0">
                    <a:latin typeface="Cambria Math" panose="02040503050406030204" pitchFamily="18" charset="0"/>
                  </a:rPr>
                  <a:t>/</a:t>
                </a:r>
                <a:r>
                  <a:rPr lang="en-US" i="0">
                    <a:latin typeface="Cambria Math"/>
                  </a:rPr>
                  <a:t>𝑠</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71</a:t>
            </a:fld>
            <a:endParaRPr lang="en-US"/>
          </a:p>
        </p:txBody>
      </p:sp>
    </p:spTree>
    <p:extLst>
      <p:ext uri="{BB962C8B-B14F-4D97-AF65-F5344CB8AC3E}">
        <p14:creationId xmlns:p14="http://schemas.microsoft.com/office/powerpoint/2010/main" val="764053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7</a:t>
            </a:fld>
            <a:endParaRPr lang="en-US"/>
          </a:p>
        </p:txBody>
      </p:sp>
    </p:spTree>
    <p:extLst>
      <p:ext uri="{BB962C8B-B14F-4D97-AF65-F5344CB8AC3E}">
        <p14:creationId xmlns:p14="http://schemas.microsoft.com/office/powerpoint/2010/main" val="42402140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72</a:t>
            </a:fld>
            <a:endParaRPr lang="en-US"/>
          </a:p>
        </p:txBody>
      </p:sp>
    </p:spTree>
    <p:extLst>
      <p:ext uri="{BB962C8B-B14F-4D97-AF65-F5344CB8AC3E}">
        <p14:creationId xmlns:p14="http://schemas.microsoft.com/office/powerpoint/2010/main" val="42404142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73</a:t>
            </a:fld>
            <a:endParaRPr lang="en-US"/>
          </a:p>
        </p:txBody>
      </p:sp>
    </p:spTree>
    <p:extLst>
      <p:ext uri="{BB962C8B-B14F-4D97-AF65-F5344CB8AC3E}">
        <p14:creationId xmlns:p14="http://schemas.microsoft.com/office/powerpoint/2010/main" val="16119351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74</a:t>
            </a:fld>
            <a:endParaRPr lang="en-US"/>
          </a:p>
        </p:txBody>
      </p:sp>
    </p:spTree>
    <p:extLst>
      <p:ext uri="{BB962C8B-B14F-4D97-AF65-F5344CB8AC3E}">
        <p14:creationId xmlns:p14="http://schemas.microsoft.com/office/powerpoint/2010/main" val="1125490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75</a:t>
            </a:fld>
            <a:endParaRPr lang="en-US"/>
          </a:p>
        </p:txBody>
      </p:sp>
    </p:spTree>
    <p:extLst>
      <p:ext uri="{BB962C8B-B14F-4D97-AF65-F5344CB8AC3E}">
        <p14:creationId xmlns:p14="http://schemas.microsoft.com/office/powerpoint/2010/main" val="16080547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76</a:t>
            </a:fld>
            <a:endParaRPr lang="en-US"/>
          </a:p>
        </p:txBody>
      </p:sp>
    </p:spTree>
    <p:extLst>
      <p:ext uri="{BB962C8B-B14F-4D97-AF65-F5344CB8AC3E}">
        <p14:creationId xmlns:p14="http://schemas.microsoft.com/office/powerpoint/2010/main" val="16080547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6B13DA-43A4-4A2A-82AA-A705ACEEC1E6}" type="slidenum">
              <a:rPr lang="en-US" smtClean="0"/>
              <a:t>77</a:t>
            </a:fld>
            <a:endParaRPr lang="en-US"/>
          </a:p>
        </p:txBody>
      </p:sp>
    </p:spTree>
    <p:extLst>
      <p:ext uri="{BB962C8B-B14F-4D97-AF65-F5344CB8AC3E}">
        <p14:creationId xmlns:p14="http://schemas.microsoft.com/office/powerpoint/2010/main" val="24725431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Standards</a:t>
            </a:r>
          </a:p>
          <a:p>
            <a:r>
              <a:rPr lang="en-US" dirty="0"/>
              <a:t>M2</a:t>
            </a:r>
          </a:p>
          <a:p>
            <a:pPr marL="174708" indent="-174708">
              <a:buFont typeface="Arial" panose="020B0604020202020204" pitchFamily="34" charset="0"/>
              <a:buChar char="•"/>
            </a:pPr>
            <a:r>
              <a:rPr lang="en-US" dirty="0"/>
              <a:t>Define 2D motion</a:t>
            </a:r>
          </a:p>
          <a:p>
            <a:r>
              <a:rPr lang="en-US" dirty="0"/>
              <a:t>M3</a:t>
            </a:r>
          </a:p>
          <a:p>
            <a:pPr marL="174708" indent="-174708">
              <a:buFont typeface="Arial" panose="020B0604020202020204" pitchFamily="34" charset="0"/>
              <a:buChar char="•"/>
            </a:pPr>
            <a:r>
              <a:rPr lang="en-US" dirty="0"/>
              <a:t>Define projectile motion</a:t>
            </a:r>
          </a:p>
          <a:p>
            <a:pPr marL="174708" indent="-174708">
              <a:buFont typeface="Arial" panose="020B0604020202020204" pitchFamily="34" charset="0"/>
              <a:buChar char="•"/>
            </a:pPr>
            <a:r>
              <a:rPr lang="en-US" dirty="0"/>
              <a:t>Use kinematics equations to solve for missing 2D motion variables</a:t>
            </a:r>
          </a:p>
          <a:p>
            <a:pPr marL="174708" indent="-174708">
              <a:buFont typeface="Arial" panose="020B0604020202020204" pitchFamily="34" charset="0"/>
              <a:buChar char="•"/>
            </a:pPr>
            <a:r>
              <a:rPr lang="en-US" dirty="0"/>
              <a:t>Use kinematics equations to characterize change in position and motion</a:t>
            </a:r>
          </a:p>
          <a:p>
            <a:pPr marL="174708" indent="-174708">
              <a:buFont typeface="Arial" panose="020B0604020202020204" pitchFamily="34" charset="0"/>
              <a:buChar char="•"/>
            </a:pPr>
            <a:endParaRPr lang="en-US" dirty="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OpenStax High School Physics 5.3</a:t>
            </a:r>
          </a:p>
          <a:p>
            <a:pPr marL="0" indent="0">
              <a:buFont typeface="Arial" panose="020B0604020202020204" pitchFamily="34" charset="0"/>
              <a:buNone/>
            </a:pPr>
            <a:r>
              <a:rPr lang="en-US" dirty="0"/>
              <a:t>OpenStax College Physics 2e 3.4</a:t>
            </a:r>
          </a:p>
        </p:txBody>
      </p:sp>
      <p:sp>
        <p:nvSpPr>
          <p:cNvPr id="4" name="Slide Number Placeholder 3"/>
          <p:cNvSpPr>
            <a:spLocks noGrp="1"/>
          </p:cNvSpPr>
          <p:nvPr>
            <p:ph type="sldNum" sz="quarter" idx="5"/>
          </p:nvPr>
        </p:nvSpPr>
        <p:spPr/>
        <p:txBody>
          <a:bodyPr/>
          <a:lstStyle/>
          <a:p>
            <a:fld id="{D56B13DA-43A4-4A2A-82AA-A705ACEEC1E6}" type="slidenum">
              <a:rPr lang="en-US" smtClean="0"/>
              <a:t>78</a:t>
            </a:fld>
            <a:endParaRPr lang="en-US"/>
          </a:p>
        </p:txBody>
      </p:sp>
    </p:spTree>
    <p:extLst>
      <p:ext uri="{BB962C8B-B14F-4D97-AF65-F5344CB8AC3E}">
        <p14:creationId xmlns:p14="http://schemas.microsoft.com/office/powerpoint/2010/main" val="15355255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Note at highest point, </a:t>
            </a:r>
            <a:r>
              <a:rPr lang="en-US" dirty="0" err="1"/>
              <a:t>vy</a:t>
            </a:r>
            <a:r>
              <a:rPr lang="en-US" dirty="0"/>
              <a:t> =</a:t>
            </a:r>
            <a:r>
              <a:rPr lang="en-US" baseline="0" dirty="0"/>
              <a:t> 0</a:t>
            </a:r>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79</a:t>
            </a:fld>
            <a:endParaRPr lang="en-US"/>
          </a:p>
        </p:txBody>
      </p:sp>
    </p:spTree>
    <p:extLst>
      <p:ext uri="{BB962C8B-B14F-4D97-AF65-F5344CB8AC3E}">
        <p14:creationId xmlns:p14="http://schemas.microsoft.com/office/powerpoint/2010/main" val="26784543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i="1" dirty="0">
                    <a:solidFill>
                      <a:schemeClr val="tx1"/>
                    </a:solidFill>
                  </a:rPr>
                  <a:t>y</a:t>
                </a:r>
                <a:r>
                  <a:rPr lang="en-US" dirty="0">
                    <a:solidFill>
                      <a:schemeClr val="tx1"/>
                    </a:solidFill>
                  </a:rPr>
                  <a:t>-motion only</a:t>
                </a:r>
              </a:p>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a:rPr>
                            <m:t>𝑣</m:t>
                          </m:r>
                        </m:e>
                        <m:sub>
                          <m:r>
                            <a:rPr lang="en-US" b="0" i="1" smtClean="0">
                              <a:solidFill>
                                <a:schemeClr val="tx1"/>
                              </a:solidFill>
                              <a:latin typeface="Cambria Math"/>
                            </a:rPr>
                            <m:t>0</m:t>
                          </m:r>
                          <m:r>
                            <a:rPr lang="en-US" b="0" i="1" smtClean="0">
                              <a:solidFill>
                                <a:schemeClr val="tx1"/>
                              </a:solidFill>
                              <a:latin typeface="Cambria Math"/>
                            </a:rPr>
                            <m:t>𝑦</m:t>
                          </m:r>
                        </m:sub>
                      </m:sSub>
                      <m:r>
                        <a:rPr lang="en-US" b="0" i="1" smtClean="0">
                          <a:solidFill>
                            <a:schemeClr val="tx1"/>
                          </a:solidFill>
                          <a:latin typeface="Cambria Math"/>
                        </a:rPr>
                        <m:t>=0</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a:rPr>
                            <m:t>𝑚</m:t>
                          </m:r>
                        </m:num>
                        <m:den>
                          <m:r>
                            <a:rPr lang="en-US" b="0" i="1" smtClean="0">
                              <a:solidFill>
                                <a:schemeClr val="tx1"/>
                              </a:solidFill>
                              <a:latin typeface="Cambria Math"/>
                            </a:rPr>
                            <m:t>𝑠</m:t>
                          </m:r>
                        </m:den>
                      </m:f>
                      <m:r>
                        <a:rPr lang="en-US" b="0" i="1" smtClean="0">
                          <a:solidFill>
                            <a:schemeClr val="tx1"/>
                          </a:solidFill>
                          <a:latin typeface="Cambria Math"/>
                        </a:rPr>
                        <m:t>, </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a:rPr>
                            <m:t>𝑦</m:t>
                          </m:r>
                        </m:e>
                        <m:sub>
                          <m:r>
                            <a:rPr lang="en-US" b="0" i="1" smtClean="0">
                              <a:solidFill>
                                <a:schemeClr val="tx1"/>
                              </a:solidFill>
                              <a:latin typeface="Cambria Math"/>
                            </a:rPr>
                            <m:t>0</m:t>
                          </m:r>
                        </m:sub>
                      </m:sSub>
                      <m:r>
                        <a:rPr lang="en-US" b="0" i="1" smtClean="0">
                          <a:solidFill>
                            <a:schemeClr val="tx1"/>
                          </a:solidFill>
                          <a:latin typeface="Cambria Math"/>
                        </a:rPr>
                        <m:t>=1.0 </m:t>
                      </m:r>
                      <m:r>
                        <a:rPr lang="en-US" b="0" i="1" smtClean="0">
                          <a:solidFill>
                            <a:schemeClr val="tx1"/>
                          </a:solidFill>
                          <a:latin typeface="Cambria Math"/>
                        </a:rPr>
                        <m:t>𝑚</m:t>
                      </m:r>
                      <m:r>
                        <a:rPr lang="en-US" b="0" i="1" smtClean="0">
                          <a:solidFill>
                            <a:schemeClr val="tx1"/>
                          </a:solidFill>
                          <a:latin typeface="Cambria Math"/>
                        </a:rPr>
                        <m:t>,  </m:t>
                      </m:r>
                    </m:oMath>
                    <m:oMath xmlns:m="http://schemas.openxmlformats.org/officeDocument/2006/math">
                      <m:r>
                        <a:rPr lang="en-US" b="0" i="1" smtClean="0">
                          <a:solidFill>
                            <a:schemeClr val="tx1"/>
                          </a:solidFill>
                          <a:latin typeface="Cambria Math"/>
                        </a:rPr>
                        <m:t>𝑦</m:t>
                      </m:r>
                      <m:r>
                        <a:rPr lang="en-US" b="0" i="1" smtClean="0">
                          <a:solidFill>
                            <a:schemeClr val="tx1"/>
                          </a:solidFill>
                          <a:latin typeface="Cambria Math"/>
                        </a:rPr>
                        <m:t>=0 </m:t>
                      </m:r>
                      <m:r>
                        <a:rPr lang="en-US" b="0" i="1" smtClean="0">
                          <a:solidFill>
                            <a:schemeClr val="tx1"/>
                          </a:solidFill>
                          <a:latin typeface="Cambria Math"/>
                        </a:rPr>
                        <m:t>𝑚</m:t>
                      </m:r>
                      <m:r>
                        <a:rPr lang="en-US" b="0" i="1" smtClean="0">
                          <a:solidFill>
                            <a:schemeClr val="tx1"/>
                          </a:solidFill>
                          <a:latin typeface="Cambria Math"/>
                        </a:rPr>
                        <m:t>, </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a:rPr>
                            <m:t>𝑎</m:t>
                          </m:r>
                        </m:e>
                        <m:sub>
                          <m:r>
                            <a:rPr lang="en-US" b="0" i="1" smtClean="0">
                              <a:solidFill>
                                <a:schemeClr val="tx1"/>
                              </a:solidFill>
                              <a:latin typeface="Cambria Math"/>
                            </a:rPr>
                            <m:t>𝑦</m:t>
                          </m:r>
                        </m:sub>
                      </m:sSub>
                      <m:r>
                        <a:rPr lang="en-US" b="0" i="1" smtClean="0">
                          <a:solidFill>
                            <a:schemeClr val="tx1"/>
                          </a:solidFill>
                          <a:latin typeface="Cambria Math"/>
                        </a:rPr>
                        <m:t>=−9.8</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a:rPr>
                            <m:t>𝑚</m:t>
                          </m:r>
                        </m:num>
                        <m:den>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𝑠</m:t>
                              </m:r>
                            </m:e>
                            <m:sup>
                              <m:r>
                                <a:rPr lang="en-US" b="0" i="1" smtClean="0">
                                  <a:solidFill>
                                    <a:schemeClr val="tx1"/>
                                  </a:solidFill>
                                  <a:latin typeface="Cambria Math"/>
                                </a:rPr>
                                <m:t>2</m:t>
                              </m:r>
                            </m:sup>
                          </m:sSup>
                        </m:den>
                      </m:f>
                      <m:r>
                        <a:rPr lang="en-US" b="0" i="1" smtClean="0">
                          <a:solidFill>
                            <a:schemeClr val="tx1"/>
                          </a:solidFill>
                          <a:latin typeface="Cambria Math"/>
                        </a:rPr>
                        <m:t>, </m:t>
                      </m:r>
                      <m:r>
                        <a:rPr lang="en-US" b="0" i="1" smtClean="0">
                          <a:solidFill>
                            <a:schemeClr val="tx1"/>
                          </a:solidFill>
                          <a:latin typeface="Cambria Math"/>
                        </a:rPr>
                        <m:t>𝑡</m:t>
                      </m:r>
                      <m:r>
                        <a:rPr lang="en-US" b="0" i="1" smtClean="0">
                          <a:solidFill>
                            <a:schemeClr val="tx1"/>
                          </a:solidFill>
                          <a:latin typeface="Cambria Math"/>
                        </a:rPr>
                        <m:t>= ?</m:t>
                      </m:r>
                    </m:oMath>
                  </m:oMathPara>
                </a14:m>
                <a:endParaRPr lang="en-US" dirty="0">
                  <a:solidFill>
                    <a:schemeClr val="tx1"/>
                  </a:solidFill>
                </a:endParaRPr>
              </a:p>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𝑦</m:t>
                      </m:r>
                      <m:r>
                        <a:rPr lang="en-US" b="0" i="1" smtClean="0">
                          <a:solidFill>
                            <a:schemeClr val="tx1"/>
                          </a:solidFill>
                          <a:latin typeface="Cambria Math"/>
                        </a:rPr>
                        <m:t>=</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a:rPr>
                            <m:t>1</m:t>
                          </m:r>
                        </m:num>
                        <m:den>
                          <m:r>
                            <a:rPr lang="en-US" b="0" i="1" smtClean="0">
                              <a:solidFill>
                                <a:schemeClr val="tx1"/>
                              </a:solidFill>
                              <a:latin typeface="Cambria Math"/>
                            </a:rPr>
                            <m:t>2</m:t>
                          </m:r>
                        </m:den>
                      </m:f>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a:rPr>
                            <m:t>𝑎</m:t>
                          </m:r>
                        </m:e>
                        <m:sub>
                          <m:r>
                            <a:rPr lang="en-US" b="0" i="1" smtClean="0">
                              <a:solidFill>
                                <a:schemeClr val="tx1"/>
                              </a:solidFill>
                              <a:latin typeface="Cambria Math"/>
                            </a:rPr>
                            <m:t>𝑦</m:t>
                          </m:r>
                        </m:sub>
                      </m:sSub>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𝑡</m:t>
                          </m:r>
                        </m:e>
                        <m:sup>
                          <m:r>
                            <a:rPr lang="en-US" b="0" i="1" smtClean="0">
                              <a:solidFill>
                                <a:schemeClr val="tx1"/>
                              </a:solidFill>
                              <a:latin typeface="Cambria Math"/>
                            </a:rPr>
                            <m:t>2</m:t>
                          </m:r>
                        </m:sup>
                      </m:sSup>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𝑣</m:t>
                          </m:r>
                        </m:e>
                        <m:sub>
                          <m:r>
                            <a:rPr lang="en-US" b="0" i="1" smtClean="0">
                              <a:solidFill>
                                <a:schemeClr val="tx1"/>
                              </a:solidFill>
                              <a:latin typeface="Cambria Math" panose="02040503050406030204" pitchFamily="18" charset="0"/>
                            </a:rPr>
                            <m:t>0</m:t>
                          </m:r>
                        </m:sub>
                      </m:sSub>
                      <m:r>
                        <a:rPr lang="en-US" b="0" i="1" smtClean="0">
                          <a:solidFill>
                            <a:schemeClr val="tx1"/>
                          </a:solidFill>
                          <a:latin typeface="Cambria Math" panose="02040503050406030204" pitchFamily="18" charset="0"/>
                        </a:rPr>
                        <m:t>𝑡</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0</m:t>
                          </m:r>
                        </m:sub>
                      </m:sSub>
                    </m:oMath>
                  </m:oMathPara>
                </a14:m>
                <a:endParaRPr lang="en-US" dirty="0">
                  <a:solidFill>
                    <a:schemeClr val="tx1"/>
                  </a:solidFill>
                </a:endParaRPr>
              </a:p>
              <a:p>
                <a:pPr/>
                <a14:m>
                  <m:oMathPara xmlns:m="http://schemas.openxmlformats.org/officeDocument/2006/math">
                    <m:oMathParaPr>
                      <m:jc m:val="centerGroup"/>
                    </m:oMathParaPr>
                    <m:oMath xmlns:m="http://schemas.openxmlformats.org/officeDocument/2006/math">
                      <m:r>
                        <a:rPr lang="en-US" i="1">
                          <a:latin typeface="Cambria Math"/>
                        </a:rPr>
                        <m:t>0 </m:t>
                      </m:r>
                      <m:r>
                        <a:rPr lang="en-US" i="1">
                          <a:latin typeface="Cambria Math"/>
                        </a:rPr>
                        <m:t>𝑚</m:t>
                      </m:r>
                      <m:r>
                        <a:rPr lang="en-US" i="1">
                          <a:latin typeface="Cambria Math"/>
                        </a:rPr>
                        <m:t>=</m:t>
                      </m:r>
                      <m:f>
                        <m:fPr>
                          <m:ctrlPr>
                            <a:rPr lang="en-US" i="1">
                              <a:latin typeface="Cambria Math" panose="02040503050406030204" pitchFamily="18" charset="0"/>
                            </a:rPr>
                          </m:ctrlPr>
                        </m:fPr>
                        <m:num>
                          <m:r>
                            <a:rPr lang="en-US" i="1">
                              <a:latin typeface="Cambria Math"/>
                            </a:rPr>
                            <m:t>1</m:t>
                          </m:r>
                        </m:num>
                        <m:den>
                          <m:r>
                            <a:rPr lang="en-US" i="1">
                              <a:latin typeface="Cambria Math"/>
                            </a:rPr>
                            <m:t>2</m:t>
                          </m:r>
                        </m:den>
                      </m:f>
                      <m:d>
                        <m:dPr>
                          <m:ctrlPr>
                            <a:rPr lang="en-US" i="1">
                              <a:latin typeface="Cambria Math" panose="02040503050406030204" pitchFamily="18" charset="0"/>
                            </a:rPr>
                          </m:ctrlPr>
                        </m:dPr>
                        <m:e>
                          <m:r>
                            <a:rPr lang="en-US" i="1">
                              <a:latin typeface="Cambria Math"/>
                            </a:rPr>
                            <m:t>−9.8</m:t>
                          </m:r>
                          <m:f>
                            <m:fPr>
                              <m:ctrlPr>
                                <a:rPr lang="en-US" i="1">
                                  <a:latin typeface="Cambria Math" panose="02040503050406030204" pitchFamily="18" charset="0"/>
                                </a:rPr>
                              </m:ctrlPr>
                            </m:fPr>
                            <m:num>
                              <m:r>
                                <a:rPr lang="en-US" i="1">
                                  <a:latin typeface="Cambria Math"/>
                                </a:rPr>
                                <m:t>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e>
                      </m:d>
                      <m:sSup>
                        <m:sSupPr>
                          <m:ctrlPr>
                            <a:rPr lang="en-US" i="1">
                              <a:latin typeface="Cambria Math" panose="02040503050406030204" pitchFamily="18" charset="0"/>
                            </a:rPr>
                          </m:ctrlPr>
                        </m:sSupPr>
                        <m:e>
                          <m:r>
                            <a:rPr lang="en-US" i="1">
                              <a:latin typeface="Cambria Math"/>
                            </a:rPr>
                            <m:t>𝑡</m:t>
                          </m:r>
                        </m:e>
                        <m:sup>
                          <m:r>
                            <a:rPr lang="en-US" i="1">
                              <a:latin typeface="Cambria Math"/>
                            </a:rPr>
                            <m:t>2</m:t>
                          </m:r>
                        </m:sup>
                      </m:sSup>
                      <m:r>
                        <a:rPr lang="en-US" i="1" smtClean="0">
                          <a:latin typeface="Cambria Math" panose="02040503050406030204" pitchFamily="18" charset="0"/>
                        </a:rPr>
                        <m:t>+0</m:t>
                      </m:r>
                      <m:f>
                        <m:fPr>
                          <m:ctrlPr>
                            <a:rPr lang="en-US" i="1">
                              <a:latin typeface="Cambria Math" panose="02040503050406030204" pitchFamily="18" charset="0"/>
                            </a:rPr>
                          </m:ctrlPr>
                        </m:fPr>
                        <m:num>
                          <m:r>
                            <a:rPr lang="en-US" i="1">
                              <a:latin typeface="Cambria Math" panose="02040503050406030204" pitchFamily="18" charset="0"/>
                            </a:rPr>
                            <m:t>𝑚</m:t>
                          </m:r>
                        </m:num>
                        <m:den>
                          <m:r>
                            <a:rPr lang="en-US" i="1">
                              <a:latin typeface="Cambria Math" panose="02040503050406030204" pitchFamily="18" charset="0"/>
                            </a:rPr>
                            <m:t>𝑠</m:t>
                          </m:r>
                        </m:den>
                      </m:f>
                      <m:r>
                        <a:rPr lang="en-US" i="1">
                          <a:latin typeface="Cambria Math" panose="02040503050406030204" pitchFamily="18" charset="0"/>
                        </a:rPr>
                        <m:t>𝑡</m:t>
                      </m:r>
                      <m:r>
                        <a:rPr lang="en-US" i="1">
                          <a:latin typeface="Cambria Math" panose="02040503050406030204" pitchFamily="18" charset="0"/>
                        </a:rPr>
                        <m:t>+1.0 </m:t>
                      </m:r>
                      <m:r>
                        <a:rPr lang="en-US" i="1">
                          <a:latin typeface="Cambria Math" panose="02040503050406030204" pitchFamily="18" charset="0"/>
                        </a:rPr>
                        <m:t>𝑚</m:t>
                      </m:r>
                    </m:oMath>
                  </m:oMathPara>
                </a14:m>
                <a:endParaRPr lang="en-US" i="1" dirty="0">
                  <a:latin typeface="Cambria Math"/>
                </a:endParaRPr>
              </a:p>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−1.0 </m:t>
                      </m:r>
                      <m:r>
                        <a:rPr lang="en-US" b="0" i="1" smtClean="0">
                          <a:solidFill>
                            <a:schemeClr val="tx1"/>
                          </a:solidFill>
                          <a:latin typeface="Cambria Math"/>
                        </a:rPr>
                        <m:t>𝑚</m:t>
                      </m:r>
                      <m:r>
                        <a:rPr lang="en-US" b="0" i="1" smtClean="0">
                          <a:solidFill>
                            <a:schemeClr val="tx1"/>
                          </a:solidFill>
                          <a:latin typeface="Cambria Math"/>
                        </a:rPr>
                        <m:t>=−4.9</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a:rPr>
                            <m:t>𝑚</m:t>
                          </m:r>
                        </m:num>
                        <m:den>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𝑠</m:t>
                              </m:r>
                            </m:e>
                            <m:sup>
                              <m:r>
                                <a:rPr lang="en-US" b="0" i="1" smtClean="0">
                                  <a:solidFill>
                                    <a:schemeClr val="tx1"/>
                                  </a:solidFill>
                                  <a:latin typeface="Cambria Math"/>
                                </a:rPr>
                                <m:t>2</m:t>
                              </m:r>
                            </m:sup>
                          </m:sSup>
                        </m:den>
                      </m:f>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𝑡</m:t>
                          </m:r>
                        </m:e>
                        <m:sup>
                          <m:r>
                            <a:rPr lang="en-US" b="0" i="1" smtClean="0">
                              <a:solidFill>
                                <a:schemeClr val="tx1"/>
                              </a:solidFill>
                              <a:latin typeface="Cambria Math"/>
                            </a:rPr>
                            <m:t>2</m:t>
                          </m:r>
                        </m:sup>
                      </m:sSup>
                    </m:oMath>
                  </m:oMathPara>
                </a14:m>
                <a:endParaRPr lang="en-US" b="0" dirty="0">
                  <a:solidFill>
                    <a:schemeClr val="tx1"/>
                  </a:solidFill>
                </a:endParaRPr>
              </a:p>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0.20 </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𝑠</m:t>
                          </m:r>
                        </m:e>
                        <m:sup>
                          <m:r>
                            <a:rPr lang="en-US" b="0" i="1" smtClean="0">
                              <a:solidFill>
                                <a:schemeClr val="tx1"/>
                              </a:solidFill>
                              <a:latin typeface="Cambria Math"/>
                            </a:rPr>
                            <m:t>2</m:t>
                          </m:r>
                        </m:sup>
                      </m:sSup>
                      <m:r>
                        <a:rPr lang="en-US" b="0" i="1" smtClean="0">
                          <a:solidFill>
                            <a:schemeClr val="tx1"/>
                          </a:solidFill>
                          <a:latin typeface="Cambria Math"/>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𝑡</m:t>
                          </m:r>
                        </m:e>
                        <m:sup>
                          <m:r>
                            <a:rPr lang="en-US" b="0" i="1" smtClean="0">
                              <a:solidFill>
                                <a:schemeClr val="tx1"/>
                              </a:solidFill>
                              <a:latin typeface="Cambria Math"/>
                            </a:rPr>
                            <m:t>2</m:t>
                          </m:r>
                        </m:sup>
                      </m:sSup>
                    </m:oMath>
                  </m:oMathPara>
                </a14:m>
                <a:endParaRPr lang="en-US" b="0" dirty="0">
                  <a:solidFill>
                    <a:schemeClr val="tx1"/>
                  </a:solidFill>
                </a:endParaRPr>
              </a:p>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0.45 </m:t>
                      </m:r>
                      <m:r>
                        <a:rPr lang="en-US" b="0" i="1" smtClean="0">
                          <a:solidFill>
                            <a:schemeClr val="tx1"/>
                          </a:solidFill>
                          <a:latin typeface="Cambria Math"/>
                        </a:rPr>
                        <m:t>𝑠</m:t>
                      </m:r>
                      <m:r>
                        <a:rPr lang="en-US" b="0" i="1" smtClean="0">
                          <a:solidFill>
                            <a:schemeClr val="tx1"/>
                          </a:solidFill>
                          <a:latin typeface="Cambria Math"/>
                        </a:rPr>
                        <m:t>=</m:t>
                      </m:r>
                      <m:r>
                        <a:rPr lang="en-US" b="0" i="1" smtClean="0">
                          <a:solidFill>
                            <a:schemeClr val="tx1"/>
                          </a:solidFill>
                          <a:latin typeface="Cambria Math"/>
                        </a:rPr>
                        <m:t>𝑡</m:t>
                      </m:r>
                    </m:oMath>
                  </m:oMathPara>
                </a14:m>
                <a:endParaRPr lang="en-US" dirty="0">
                  <a:solidFill>
                    <a:schemeClr val="tx1"/>
                  </a:solidFill>
                </a:endParaRPr>
              </a:p>
            </p:txBody>
          </p:sp>
        </mc:Choice>
        <mc:Fallback xmlns="">
          <p:sp>
            <p:nvSpPr>
              <p:cNvPr id="3" name="Notes Placeholder 2"/>
              <p:cNvSpPr>
                <a:spLocks noGrp="1"/>
              </p:cNvSpPr>
              <p:nvPr>
                <p:ph type="body" idx="1"/>
              </p:nvPr>
            </p:nvSpPr>
            <p:spPr/>
            <p:txBody>
              <a:bodyPr/>
              <a:lstStyle/>
              <a:p>
                <a:r>
                  <a:rPr lang="en-US" i="1" dirty="0">
                    <a:solidFill>
                      <a:schemeClr val="tx1"/>
                    </a:solidFill>
                  </a:rPr>
                  <a:t>y</a:t>
                </a:r>
                <a:r>
                  <a:rPr lang="en-US" dirty="0">
                    <a:solidFill>
                      <a:schemeClr val="tx1"/>
                    </a:solidFill>
                  </a:rPr>
                  <a:t>-motion only</a:t>
                </a:r>
              </a:p>
              <a:p>
                <a:pPr/>
                <a:r>
                  <a:rPr lang="en-US" b="0" i="0">
                    <a:solidFill>
                      <a:schemeClr val="tx1"/>
                    </a:solidFill>
                    <a:latin typeface="Cambria Math"/>
                  </a:rPr>
                  <a:t>𝑣</a:t>
                </a:r>
                <a:r>
                  <a:rPr lang="en-US" b="0" i="0">
                    <a:solidFill>
                      <a:schemeClr val="tx1"/>
                    </a:solidFill>
                    <a:latin typeface="Cambria Math" panose="02040503050406030204" pitchFamily="18" charset="0"/>
                  </a:rPr>
                  <a:t>_</a:t>
                </a:r>
                <a:r>
                  <a:rPr lang="en-US" b="0" i="0">
                    <a:solidFill>
                      <a:schemeClr val="tx1"/>
                    </a:solidFill>
                    <a:latin typeface="Cambria Math"/>
                  </a:rPr>
                  <a:t>0𝑦=0 𝑚</a:t>
                </a:r>
                <a:r>
                  <a:rPr lang="en-US" b="0" i="0">
                    <a:solidFill>
                      <a:schemeClr val="tx1"/>
                    </a:solidFill>
                    <a:latin typeface="Cambria Math" panose="02040503050406030204" pitchFamily="18" charset="0"/>
                  </a:rPr>
                  <a:t>/</a:t>
                </a:r>
                <a:r>
                  <a:rPr lang="en-US" b="0" i="0">
                    <a:solidFill>
                      <a:schemeClr val="tx1"/>
                    </a:solidFill>
                    <a:latin typeface="Cambria Math"/>
                  </a:rPr>
                  <a:t>𝑠, 𝑦</a:t>
                </a:r>
                <a:r>
                  <a:rPr lang="en-US" b="0" i="0">
                    <a:solidFill>
                      <a:schemeClr val="tx1"/>
                    </a:solidFill>
                    <a:latin typeface="Cambria Math" panose="02040503050406030204" pitchFamily="18" charset="0"/>
                  </a:rPr>
                  <a:t>_</a:t>
                </a:r>
                <a:r>
                  <a:rPr lang="en-US" b="0" i="0">
                    <a:solidFill>
                      <a:schemeClr val="tx1"/>
                    </a:solidFill>
                    <a:latin typeface="Cambria Math"/>
                  </a:rPr>
                  <a:t>0=1.0 𝑚,  </a:t>
                </a:r>
                <a:br>
                  <a:rPr lang="en-US" b="0" i="1" dirty="0">
                    <a:solidFill>
                      <a:schemeClr val="tx1"/>
                    </a:solidFill>
                    <a:latin typeface="Cambria Math"/>
                  </a:rPr>
                </a:br>
                <a:r>
                  <a:rPr lang="en-US" b="0" i="0">
                    <a:solidFill>
                      <a:schemeClr val="tx1"/>
                    </a:solidFill>
                    <a:latin typeface="Cambria Math"/>
                  </a:rPr>
                  <a:t>𝑦=0 𝑚, 𝑎</a:t>
                </a:r>
                <a:r>
                  <a:rPr lang="en-US" b="0" i="0">
                    <a:solidFill>
                      <a:schemeClr val="tx1"/>
                    </a:solidFill>
                    <a:latin typeface="Cambria Math" panose="02040503050406030204" pitchFamily="18" charset="0"/>
                  </a:rPr>
                  <a:t>_</a:t>
                </a:r>
                <a:r>
                  <a:rPr lang="en-US" b="0" i="0">
                    <a:solidFill>
                      <a:schemeClr val="tx1"/>
                    </a:solidFill>
                    <a:latin typeface="Cambria Math"/>
                  </a:rPr>
                  <a:t>𝑦=−9.8 𝑚</a:t>
                </a:r>
                <a:r>
                  <a:rPr lang="en-US" b="0" i="0">
                    <a:solidFill>
                      <a:schemeClr val="tx1"/>
                    </a:solidFill>
                    <a:latin typeface="Cambria Math" panose="02040503050406030204" pitchFamily="18" charset="0"/>
                  </a:rPr>
                  <a:t>/</a:t>
                </a:r>
                <a:r>
                  <a:rPr lang="en-US" b="0" i="0">
                    <a:solidFill>
                      <a:schemeClr val="tx1"/>
                    </a:solidFill>
                    <a:latin typeface="Cambria Math"/>
                  </a:rPr>
                  <a:t>𝑠</a:t>
                </a:r>
                <a:r>
                  <a:rPr lang="en-US" b="0" i="0">
                    <a:solidFill>
                      <a:schemeClr val="tx1"/>
                    </a:solidFill>
                    <a:latin typeface="Cambria Math" panose="02040503050406030204" pitchFamily="18" charset="0"/>
                  </a:rPr>
                  <a:t>^</a:t>
                </a:r>
                <a:r>
                  <a:rPr lang="en-US" b="0" i="0">
                    <a:solidFill>
                      <a:schemeClr val="tx1"/>
                    </a:solidFill>
                    <a:latin typeface="Cambria Math"/>
                  </a:rPr>
                  <a:t>2</a:t>
                </a:r>
                <a:r>
                  <a:rPr lang="en-US" b="0" i="0">
                    <a:solidFill>
                      <a:schemeClr val="tx1"/>
                    </a:solidFill>
                    <a:latin typeface="Cambria Math" panose="02040503050406030204" pitchFamily="18" charset="0"/>
                  </a:rPr>
                  <a:t> </a:t>
                </a:r>
                <a:r>
                  <a:rPr lang="en-US" b="0" i="0">
                    <a:solidFill>
                      <a:schemeClr val="tx1"/>
                    </a:solidFill>
                    <a:latin typeface="Cambria Math"/>
                  </a:rPr>
                  <a:t>, 𝑡= ?</a:t>
                </a:r>
                <a:endParaRPr lang="en-US" dirty="0">
                  <a:solidFill>
                    <a:schemeClr val="tx1"/>
                  </a:solidFill>
                </a:endParaRPr>
              </a:p>
              <a:p>
                <a:pPr/>
                <a:r>
                  <a:rPr lang="en-US" b="0" i="0">
                    <a:solidFill>
                      <a:schemeClr val="tx1"/>
                    </a:solidFill>
                    <a:latin typeface="Cambria Math"/>
                  </a:rPr>
                  <a:t>𝑦=</a:t>
                </a:r>
                <a:r>
                  <a:rPr lang="en-US" b="0" i="0">
                    <a:solidFill>
                      <a:schemeClr val="tx1"/>
                    </a:solidFill>
                    <a:latin typeface="Cambria Math" panose="02040503050406030204" pitchFamily="18" charset="0"/>
                  </a:rPr>
                  <a:t>𝑦_0+𝑣_0 𝑡+</a:t>
                </a:r>
                <a:r>
                  <a:rPr lang="en-US" b="0" i="0">
                    <a:solidFill>
                      <a:schemeClr val="tx1"/>
                    </a:solidFill>
                    <a:latin typeface="Cambria Math"/>
                  </a:rPr>
                  <a:t>1</a:t>
                </a:r>
                <a:r>
                  <a:rPr lang="en-US" b="0" i="0">
                    <a:solidFill>
                      <a:schemeClr val="tx1"/>
                    </a:solidFill>
                    <a:latin typeface="Cambria Math" panose="02040503050406030204" pitchFamily="18" charset="0"/>
                  </a:rPr>
                  <a:t>/</a:t>
                </a:r>
                <a:r>
                  <a:rPr lang="en-US" b="0" i="0">
                    <a:solidFill>
                      <a:schemeClr val="tx1"/>
                    </a:solidFill>
                    <a:latin typeface="Cambria Math"/>
                  </a:rPr>
                  <a:t>2</a:t>
                </a:r>
                <a:r>
                  <a:rPr lang="en-US" b="0" i="0">
                    <a:solidFill>
                      <a:schemeClr val="tx1"/>
                    </a:solidFill>
                    <a:latin typeface="Cambria Math" panose="02040503050406030204" pitchFamily="18" charset="0"/>
                  </a:rPr>
                  <a:t> </a:t>
                </a:r>
                <a:r>
                  <a:rPr lang="en-US" b="0" i="0">
                    <a:solidFill>
                      <a:schemeClr val="tx1"/>
                    </a:solidFill>
                    <a:latin typeface="Cambria Math"/>
                  </a:rPr>
                  <a:t>𝑎</a:t>
                </a:r>
                <a:r>
                  <a:rPr lang="en-US" b="0" i="0">
                    <a:solidFill>
                      <a:schemeClr val="tx1"/>
                    </a:solidFill>
                    <a:latin typeface="Cambria Math" panose="02040503050406030204" pitchFamily="18" charset="0"/>
                  </a:rPr>
                  <a:t>_</a:t>
                </a:r>
                <a:r>
                  <a:rPr lang="en-US" b="0" i="0">
                    <a:solidFill>
                      <a:schemeClr val="tx1"/>
                    </a:solidFill>
                    <a:latin typeface="Cambria Math"/>
                  </a:rPr>
                  <a:t>𝑦</a:t>
                </a:r>
                <a:r>
                  <a:rPr lang="en-US" b="0" i="0">
                    <a:solidFill>
                      <a:schemeClr val="tx1"/>
                    </a:solidFill>
                    <a:latin typeface="Cambria Math" panose="02040503050406030204" pitchFamily="18" charset="0"/>
                  </a:rPr>
                  <a:t> </a:t>
                </a:r>
                <a:r>
                  <a:rPr lang="en-US" b="0" i="0">
                    <a:solidFill>
                      <a:schemeClr val="tx1"/>
                    </a:solidFill>
                    <a:latin typeface="Cambria Math"/>
                  </a:rPr>
                  <a:t>𝑡</a:t>
                </a:r>
                <a:r>
                  <a:rPr lang="en-US" b="0" i="0">
                    <a:solidFill>
                      <a:schemeClr val="tx1"/>
                    </a:solidFill>
                    <a:latin typeface="Cambria Math" panose="02040503050406030204" pitchFamily="18" charset="0"/>
                  </a:rPr>
                  <a:t>^</a:t>
                </a:r>
                <a:r>
                  <a:rPr lang="en-US" b="0" i="0">
                    <a:solidFill>
                      <a:schemeClr val="tx1"/>
                    </a:solidFill>
                    <a:latin typeface="Cambria Math"/>
                  </a:rPr>
                  <a:t>2</a:t>
                </a:r>
                <a:endParaRPr lang="en-US" dirty="0">
                  <a:solidFill>
                    <a:schemeClr val="tx1"/>
                  </a:solidFill>
                </a:endParaRPr>
              </a:p>
              <a:p>
                <a:pPr/>
                <a:r>
                  <a:rPr lang="en-US" i="0">
                    <a:latin typeface="Cambria Math"/>
                  </a:rPr>
                  <a:t>0 𝑚=1.0 </a:t>
                </a:r>
                <a:r>
                  <a:rPr lang="en-US" i="0">
                    <a:latin typeface="Cambria Math" panose="02040503050406030204" pitchFamily="18" charset="0"/>
                  </a:rPr>
                  <a:t>𝑚+0 𝑚/𝑠 𝑡+</a:t>
                </a:r>
                <a:r>
                  <a:rPr lang="en-US" i="0">
                    <a:latin typeface="Cambria Math"/>
                  </a:rPr>
                  <a:t>1</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−9.8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 </a:t>
                </a:r>
                <a:r>
                  <a:rPr lang="en-US" i="0">
                    <a:latin typeface="Cambria Math"/>
                  </a:rPr>
                  <a:t>𝑡</a:t>
                </a:r>
                <a:r>
                  <a:rPr lang="en-US" i="0">
                    <a:latin typeface="Cambria Math" panose="02040503050406030204" pitchFamily="18" charset="0"/>
                  </a:rPr>
                  <a:t>^</a:t>
                </a:r>
                <a:r>
                  <a:rPr lang="en-US" i="0">
                    <a:latin typeface="Cambria Math"/>
                  </a:rPr>
                  <a:t>2</a:t>
                </a:r>
                <a:endParaRPr lang="en-US" i="1" dirty="0">
                  <a:latin typeface="Cambria Math"/>
                </a:endParaRPr>
              </a:p>
              <a:p>
                <a:pPr/>
                <a:r>
                  <a:rPr lang="en-US" b="0" i="0">
                    <a:solidFill>
                      <a:schemeClr val="tx1"/>
                    </a:solidFill>
                    <a:latin typeface="Cambria Math"/>
                  </a:rPr>
                  <a:t>−1.0 𝑚=−4.9 𝑚</a:t>
                </a:r>
                <a:r>
                  <a:rPr lang="en-US" b="0" i="0">
                    <a:solidFill>
                      <a:schemeClr val="tx1"/>
                    </a:solidFill>
                    <a:latin typeface="Cambria Math" panose="02040503050406030204" pitchFamily="18" charset="0"/>
                  </a:rPr>
                  <a:t>/</a:t>
                </a:r>
                <a:r>
                  <a:rPr lang="en-US" b="0" i="0">
                    <a:solidFill>
                      <a:schemeClr val="tx1"/>
                    </a:solidFill>
                    <a:latin typeface="Cambria Math"/>
                  </a:rPr>
                  <a:t>𝑠</a:t>
                </a:r>
                <a:r>
                  <a:rPr lang="en-US" b="0" i="0">
                    <a:solidFill>
                      <a:schemeClr val="tx1"/>
                    </a:solidFill>
                    <a:latin typeface="Cambria Math" panose="02040503050406030204" pitchFamily="18" charset="0"/>
                  </a:rPr>
                  <a:t>^</a:t>
                </a:r>
                <a:r>
                  <a:rPr lang="en-US" b="0" i="0">
                    <a:solidFill>
                      <a:schemeClr val="tx1"/>
                    </a:solidFill>
                    <a:latin typeface="Cambria Math"/>
                  </a:rPr>
                  <a:t>2</a:t>
                </a:r>
                <a:r>
                  <a:rPr lang="en-US" b="0" i="0">
                    <a:solidFill>
                      <a:schemeClr val="tx1"/>
                    </a:solidFill>
                    <a:latin typeface="Cambria Math" panose="02040503050406030204" pitchFamily="18" charset="0"/>
                  </a:rPr>
                  <a:t>  </a:t>
                </a:r>
                <a:r>
                  <a:rPr lang="en-US" b="0" i="0">
                    <a:solidFill>
                      <a:schemeClr val="tx1"/>
                    </a:solidFill>
                    <a:latin typeface="Cambria Math"/>
                  </a:rPr>
                  <a:t>𝑡</a:t>
                </a:r>
                <a:r>
                  <a:rPr lang="en-US" b="0" i="0">
                    <a:solidFill>
                      <a:schemeClr val="tx1"/>
                    </a:solidFill>
                    <a:latin typeface="Cambria Math" panose="02040503050406030204" pitchFamily="18" charset="0"/>
                  </a:rPr>
                  <a:t>^</a:t>
                </a:r>
                <a:r>
                  <a:rPr lang="en-US" b="0" i="0">
                    <a:solidFill>
                      <a:schemeClr val="tx1"/>
                    </a:solidFill>
                    <a:latin typeface="Cambria Math"/>
                  </a:rPr>
                  <a:t>2</a:t>
                </a:r>
                <a:endParaRPr lang="en-US" b="0" dirty="0">
                  <a:solidFill>
                    <a:schemeClr val="tx1"/>
                  </a:solidFill>
                </a:endParaRPr>
              </a:p>
              <a:p>
                <a:pPr/>
                <a:r>
                  <a:rPr lang="en-US" b="0" i="0">
                    <a:solidFill>
                      <a:schemeClr val="tx1"/>
                    </a:solidFill>
                    <a:latin typeface="Cambria Math"/>
                  </a:rPr>
                  <a:t>0.20 𝑠</a:t>
                </a:r>
                <a:r>
                  <a:rPr lang="en-US" b="0" i="0">
                    <a:solidFill>
                      <a:schemeClr val="tx1"/>
                    </a:solidFill>
                    <a:latin typeface="Cambria Math" panose="02040503050406030204" pitchFamily="18" charset="0"/>
                  </a:rPr>
                  <a:t>^</a:t>
                </a:r>
                <a:r>
                  <a:rPr lang="en-US" b="0" i="0">
                    <a:solidFill>
                      <a:schemeClr val="tx1"/>
                    </a:solidFill>
                    <a:latin typeface="Cambria Math"/>
                  </a:rPr>
                  <a:t>2=𝑡</a:t>
                </a:r>
                <a:r>
                  <a:rPr lang="en-US" b="0" i="0">
                    <a:solidFill>
                      <a:schemeClr val="tx1"/>
                    </a:solidFill>
                    <a:latin typeface="Cambria Math" panose="02040503050406030204" pitchFamily="18" charset="0"/>
                  </a:rPr>
                  <a:t>^</a:t>
                </a:r>
                <a:r>
                  <a:rPr lang="en-US" b="0" i="0">
                    <a:solidFill>
                      <a:schemeClr val="tx1"/>
                    </a:solidFill>
                    <a:latin typeface="Cambria Math"/>
                  </a:rPr>
                  <a:t>2</a:t>
                </a:r>
                <a:endParaRPr lang="en-US" b="0" dirty="0">
                  <a:solidFill>
                    <a:schemeClr val="tx1"/>
                  </a:solidFill>
                </a:endParaRPr>
              </a:p>
              <a:p>
                <a:pPr/>
                <a:r>
                  <a:rPr lang="en-US" b="0" i="0">
                    <a:solidFill>
                      <a:schemeClr val="tx1"/>
                    </a:solidFill>
                    <a:latin typeface="Cambria Math"/>
                  </a:rPr>
                  <a:t>0.45 𝑠=𝑡</a:t>
                </a:r>
                <a:endParaRPr lang="en-US" dirty="0">
                  <a:solidFill>
                    <a:schemeClr val="tx1"/>
                  </a:solidFill>
                </a:endParaRPr>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81</a:t>
            </a:fld>
            <a:endParaRPr lang="en-US"/>
          </a:p>
        </p:txBody>
      </p:sp>
    </p:spTree>
    <p:extLst>
      <p:ext uri="{BB962C8B-B14F-4D97-AF65-F5344CB8AC3E}">
        <p14:creationId xmlns:p14="http://schemas.microsoft.com/office/powerpoint/2010/main" val="38607442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defTabSz="931774"/>
                <a:r>
                  <a:rPr lang="en-US" dirty="0"/>
                  <a:t>Both </a:t>
                </a:r>
                <a:r>
                  <a:rPr lang="en-US" i="1" dirty="0"/>
                  <a:t>x</a:t>
                </a:r>
                <a:r>
                  <a:rPr lang="en-US" dirty="0"/>
                  <a:t> and </a:t>
                </a:r>
                <a:r>
                  <a:rPr lang="en-US" i="1" dirty="0"/>
                  <a:t>y</a:t>
                </a:r>
                <a:r>
                  <a:rPr lang="en-US" dirty="0"/>
                  <a:t> motion</a:t>
                </a:r>
              </a:p>
              <a:p>
                <a:r>
                  <a:rPr lang="en-US" i="1" dirty="0"/>
                  <a:t>x</a:t>
                </a:r>
                <a:r>
                  <a:rPr lang="en-US" dirty="0"/>
                  <a:t>-velocity doesn’t change since no acceleratio</a:t>
                </a:r>
                <a:r>
                  <a:rPr lang="en-US" baseline="0" dirty="0"/>
                  <a:t>n in </a:t>
                </a:r>
                <a:r>
                  <a:rPr lang="en-US" i="1" baseline="0" dirty="0"/>
                  <a:t>x</a:t>
                </a:r>
              </a:p>
              <a:p>
                <a:r>
                  <a:rPr lang="en-US" i="1" u="sng" dirty="0"/>
                  <a:t>x</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0</m:t>
                        </m:r>
                        <m:r>
                          <a:rPr lang="en-US" i="1">
                            <a:latin typeface="Cambria Math"/>
                          </a:rPr>
                          <m:t>𝑥</m:t>
                        </m:r>
                      </m:sub>
                    </m:sSub>
                    <m:r>
                      <a:rPr lang="en-US" i="1">
                        <a:latin typeface="Cambria Math"/>
                      </a:rPr>
                      <m:t>=5.0</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r>
                      <a:rPr lang="en-US" i="1">
                        <a:latin typeface="Cambria Math"/>
                      </a:rPr>
                      <m:t>, </m:t>
                    </m:r>
                    <m:r>
                      <a:rPr lang="en-US" i="1">
                        <a:latin typeface="Cambria Math"/>
                      </a:rPr>
                      <m:t>𝑡</m:t>
                    </m:r>
                    <m:r>
                      <a:rPr lang="en-US" i="1">
                        <a:latin typeface="Cambria Math"/>
                      </a:rPr>
                      <m:t>=0.45 </m:t>
                    </m:r>
                    <m:r>
                      <a:rPr lang="en-US" i="1">
                        <a:latin typeface="Cambria Math"/>
                      </a:rPr>
                      <m:t>𝑠</m:t>
                    </m:r>
                  </m:oMath>
                </a14:m>
                <a:endParaRPr lang="en-US" dirty="0"/>
              </a:p>
              <a:p>
                <a:pPr/>
                <a:r>
                  <a:rPr lang="en-US" i="1" u="sng" dirty="0"/>
                  <a:t>y</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0</m:t>
                        </m:r>
                        <m:r>
                          <a:rPr lang="en-US" i="1">
                            <a:latin typeface="Cambria Math"/>
                          </a:rPr>
                          <m:t>𝑦</m:t>
                        </m:r>
                      </m:sub>
                    </m:sSub>
                    <m:r>
                      <a:rPr lang="en-US" i="1">
                        <a:latin typeface="Cambria Math"/>
                      </a:rPr>
                      <m:t>=0</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0</m:t>
                        </m:r>
                      </m:sub>
                    </m:sSub>
                    <m:r>
                      <a:rPr lang="en-US" i="1">
                        <a:latin typeface="Cambria Math"/>
                      </a:rPr>
                      <m:t>=1.0 </m:t>
                    </m:r>
                    <m:r>
                      <a:rPr lang="en-US" i="1">
                        <a:latin typeface="Cambria Math"/>
                      </a:rPr>
                      <m:t>𝑚</m:t>
                    </m:r>
                    <m:r>
                      <a:rPr lang="en-US" i="1">
                        <a:latin typeface="Cambria Math"/>
                      </a:rPr>
                      <m:t>,  </m:t>
                    </m:r>
                  </m:oMath>
                </a14:m>
                <a:br>
                  <a:rPr lang="en-US" i="1" dirty="0">
                    <a:latin typeface="Cambria Math"/>
                  </a:rPr>
                </a:br>
                <a14:m>
                  <m:oMathPara xmlns:m="http://schemas.openxmlformats.org/officeDocument/2006/math">
                    <m:oMathParaPr>
                      <m:jc m:val="centerGroup"/>
                    </m:oMathParaPr>
                    <m:oMath xmlns:m="http://schemas.openxmlformats.org/officeDocument/2006/math">
                      <m:r>
                        <a:rPr lang="en-US" i="1">
                          <a:latin typeface="Cambria Math"/>
                        </a:rPr>
                        <m:t>𝑦</m:t>
                      </m:r>
                      <m:r>
                        <a:rPr lang="en-US" i="1">
                          <a:latin typeface="Cambria Math"/>
                        </a:rPr>
                        <m:t>=0 </m:t>
                      </m:r>
                      <m:r>
                        <a:rPr lang="en-US" i="1">
                          <a:latin typeface="Cambria Math"/>
                        </a:rPr>
                        <m:t>𝑚</m:t>
                      </m:r>
                      <m:r>
                        <a:rPr lang="en-US" i="1">
                          <a:latin typeface="Cambria Math"/>
                        </a:rPr>
                        <m:t>, </m:t>
                      </m:r>
                      <m:sSub>
                        <m:sSubPr>
                          <m:ctrlPr>
                            <a:rPr lang="en-US" i="1">
                              <a:latin typeface="Cambria Math" panose="02040503050406030204" pitchFamily="18" charset="0"/>
                            </a:rPr>
                          </m:ctrlPr>
                        </m:sSubPr>
                        <m:e>
                          <m:r>
                            <a:rPr lang="en-US" i="1">
                              <a:latin typeface="Cambria Math"/>
                            </a:rPr>
                            <m:t>𝑎</m:t>
                          </m:r>
                        </m:e>
                        <m:sub>
                          <m:r>
                            <a:rPr lang="en-US" i="1">
                              <a:latin typeface="Cambria Math"/>
                            </a:rPr>
                            <m:t>𝑦</m:t>
                          </m:r>
                        </m:sub>
                      </m:sSub>
                      <m:r>
                        <a:rPr lang="en-US" i="1">
                          <a:latin typeface="Cambria Math"/>
                        </a:rPr>
                        <m:t>=−9.8</m:t>
                      </m:r>
                      <m:f>
                        <m:fPr>
                          <m:ctrlPr>
                            <a:rPr lang="en-US" i="1">
                              <a:latin typeface="Cambria Math" panose="02040503050406030204" pitchFamily="18" charset="0"/>
                            </a:rPr>
                          </m:ctrlPr>
                        </m:fPr>
                        <m:num>
                          <m:r>
                            <a:rPr lang="en-US" i="1">
                              <a:latin typeface="Cambria Math"/>
                            </a:rPr>
                            <m:t>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r>
                        <a:rPr lang="en-US" i="1">
                          <a:latin typeface="Cambria Math"/>
                        </a:rPr>
                        <m:t>, </m:t>
                      </m:r>
                    </m:oMath>
                    <m:oMath xmlns:m="http://schemas.openxmlformats.org/officeDocument/2006/math">
                      <m:r>
                        <a:rPr lang="en-US" i="1">
                          <a:latin typeface="Cambria Math"/>
                        </a:rPr>
                        <m:t>𝑡</m:t>
                      </m:r>
                      <m:r>
                        <a:rPr lang="en-US" i="1">
                          <a:latin typeface="Cambria Math"/>
                        </a:rPr>
                        <m:t>=0.45 </m:t>
                      </m:r>
                      <m:r>
                        <a:rPr lang="en-US" i="1">
                          <a:latin typeface="Cambria Math"/>
                        </a:rPr>
                        <m:t>𝑠</m:t>
                      </m:r>
                    </m:oMath>
                  </m:oMathPara>
                </a14:m>
                <a:endParaRPr lang="en-US" dirty="0"/>
              </a:p>
              <a:p>
                <a:r>
                  <a:rPr lang="en-US" u="sng" dirty="0"/>
                  <a:t>x-direction</a:t>
                </a:r>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𝑥</m:t>
                          </m:r>
                        </m:sub>
                      </m:sSub>
                      <m:r>
                        <a:rPr lang="en-US" i="1">
                          <a:latin typeface="Cambria Math"/>
                        </a:rPr>
                        <m:t>=5.0</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oMath>
                  </m:oMathPara>
                </a14:m>
                <a:endParaRPr lang="en-US" dirty="0"/>
              </a:p>
              <a:p>
                <a:r>
                  <a:rPr lang="en-US" u="sng" dirty="0"/>
                  <a:t>y-direction</a:t>
                </a:r>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𝑦</m:t>
                          </m:r>
                        </m:sub>
                      </m:sSub>
                      <m:r>
                        <a:rPr lang="en-US" i="1">
                          <a:latin typeface="Cambria Math"/>
                        </a:rPr>
                        <m:t>=</m:t>
                      </m:r>
                      <m:sSub>
                        <m:sSubPr>
                          <m:ctrlPr>
                            <a:rPr lang="en-US" i="1">
                              <a:latin typeface="Cambria Math" panose="02040503050406030204" pitchFamily="18" charset="0"/>
                            </a:rPr>
                          </m:ctrlPr>
                        </m:sSubPr>
                        <m:e>
                          <m:r>
                            <a:rPr lang="en-US" i="1">
                              <a:latin typeface="Cambria Math"/>
                            </a:rPr>
                            <m:t>𝑎</m:t>
                          </m:r>
                        </m:e>
                        <m:sub>
                          <m:r>
                            <a:rPr lang="en-US" i="1">
                              <a:latin typeface="Cambria Math"/>
                            </a:rPr>
                            <m:t>𝑦</m:t>
                          </m:r>
                        </m:sub>
                      </m:sSub>
                      <m:r>
                        <a:rPr lang="en-US" i="1">
                          <a:latin typeface="Cambria Math"/>
                        </a:rPr>
                        <m:t>𝑡</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r>
                            <a:rPr lang="en-US" i="1">
                              <a:latin typeface="Cambria Math" panose="02040503050406030204" pitchFamily="18" charset="0"/>
                            </a:rPr>
                            <m:t>𝑦</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𝑦</m:t>
                          </m:r>
                        </m:sub>
                      </m:sSub>
                      <m:r>
                        <a:rPr lang="en-US" i="1">
                          <a:latin typeface="Cambria Math"/>
                        </a:rPr>
                        <m:t>=−9.8</m:t>
                      </m:r>
                      <m:f>
                        <m:fPr>
                          <m:ctrlPr>
                            <a:rPr lang="en-US" i="1">
                              <a:latin typeface="Cambria Math" panose="02040503050406030204" pitchFamily="18" charset="0"/>
                            </a:rPr>
                          </m:ctrlPr>
                        </m:fPr>
                        <m:num>
                          <m:r>
                            <a:rPr lang="en-US" i="1">
                              <a:latin typeface="Cambria Math"/>
                            </a:rPr>
                            <m:t>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d>
                        <m:dPr>
                          <m:ctrlPr>
                            <a:rPr lang="en-US" i="1">
                              <a:latin typeface="Cambria Math" panose="02040503050406030204" pitchFamily="18" charset="0"/>
                            </a:rPr>
                          </m:ctrlPr>
                        </m:dPr>
                        <m:e>
                          <m:r>
                            <a:rPr lang="en-US" i="1">
                              <a:latin typeface="Cambria Math"/>
                            </a:rPr>
                            <m:t>0.45 </m:t>
                          </m:r>
                          <m:r>
                            <a:rPr lang="en-US" i="1">
                              <a:latin typeface="Cambria Math"/>
                            </a:rPr>
                            <m:t>𝑠</m:t>
                          </m:r>
                        </m:e>
                      </m:d>
                      <m:r>
                        <a:rPr lang="en-US" b="0" i="0" smtClean="0">
                          <a:latin typeface="Cambria Math" panose="02040503050406030204" pitchFamily="18" charset="0"/>
                        </a:rPr>
                        <m:t>+</m:t>
                      </m:r>
                      <m:r>
                        <a:rPr lang="en-US" i="1" smtClean="0">
                          <a:latin typeface="Cambria Math" panose="02040503050406030204" pitchFamily="18" charset="0"/>
                        </a:rPr>
                        <m:t>0</m:t>
                      </m:r>
                      <m:f>
                        <m:fPr>
                          <m:ctrlPr>
                            <a:rPr lang="en-US" i="1">
                              <a:latin typeface="Cambria Math" panose="02040503050406030204" pitchFamily="18" charset="0"/>
                            </a:rPr>
                          </m:ctrlPr>
                        </m:fPr>
                        <m:num>
                          <m:r>
                            <a:rPr lang="en-US" i="1">
                              <a:latin typeface="Cambria Math" panose="02040503050406030204" pitchFamily="18" charset="0"/>
                            </a:rPr>
                            <m:t>𝑚</m:t>
                          </m:r>
                        </m:num>
                        <m:den>
                          <m:r>
                            <a:rPr lang="en-US" i="1">
                              <a:latin typeface="Cambria Math" panose="02040503050406030204" pitchFamily="18" charset="0"/>
                            </a:rPr>
                            <m:t>𝑠</m:t>
                          </m:r>
                        </m:den>
                      </m:f>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𝑦</m:t>
                          </m:r>
                        </m:sub>
                      </m:sSub>
                      <m:r>
                        <a:rPr lang="en-US" i="1">
                          <a:latin typeface="Cambria Math"/>
                        </a:rPr>
                        <m:t>=−4.4</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a:rPr>
                            <m:t>𝑣</m:t>
                          </m:r>
                        </m:e>
                        <m:sub>
                          <m:r>
                            <a:rPr lang="en-US" i="1">
                              <a:solidFill>
                                <a:schemeClr val="bg1"/>
                              </a:solidFill>
                              <a:latin typeface="Cambria Math"/>
                            </a:rPr>
                            <m:t>𝑅</m:t>
                          </m:r>
                        </m:sub>
                      </m:sSub>
                      <m:r>
                        <a:rPr lang="en-US" i="1">
                          <a:solidFill>
                            <a:schemeClr val="bg1"/>
                          </a:solidFill>
                          <a:latin typeface="Cambria Math"/>
                        </a:rPr>
                        <m:t>=</m:t>
                      </m:r>
                      <m:rad>
                        <m:radPr>
                          <m:degHide m:val="on"/>
                          <m:ctrlPr>
                            <a:rPr lang="en-US" i="1">
                              <a:solidFill>
                                <a:schemeClr val="bg1"/>
                              </a:solidFill>
                              <a:latin typeface="Cambria Math" panose="02040503050406030204" pitchFamily="18" charset="0"/>
                            </a:rPr>
                          </m:ctrlPr>
                        </m:radPr>
                        <m:deg/>
                        <m:e>
                          <m:sSup>
                            <m:sSupPr>
                              <m:ctrlPr>
                                <a:rPr lang="en-US" i="1">
                                  <a:solidFill>
                                    <a:schemeClr val="bg1"/>
                                  </a:solidFill>
                                  <a:latin typeface="Cambria Math" panose="02040503050406030204" pitchFamily="18" charset="0"/>
                                </a:rPr>
                              </m:ctrlPr>
                            </m:sSupPr>
                            <m:e>
                              <m:d>
                                <m:dPr>
                                  <m:ctrlPr>
                                    <a:rPr lang="en-US" i="1">
                                      <a:solidFill>
                                        <a:schemeClr val="bg1"/>
                                      </a:solidFill>
                                      <a:latin typeface="Cambria Math" panose="02040503050406030204" pitchFamily="18" charset="0"/>
                                    </a:rPr>
                                  </m:ctrlPr>
                                </m:dPr>
                                <m:e>
                                  <m:r>
                                    <a:rPr lang="en-US" i="1">
                                      <a:solidFill>
                                        <a:schemeClr val="bg1"/>
                                      </a:solidFill>
                                      <a:latin typeface="Cambria Math"/>
                                    </a:rPr>
                                    <m:t>5.0</m:t>
                                  </m:r>
                                  <m:f>
                                    <m:fPr>
                                      <m:ctrlPr>
                                        <a:rPr lang="en-US" i="1">
                                          <a:solidFill>
                                            <a:schemeClr val="bg1"/>
                                          </a:solidFill>
                                          <a:latin typeface="Cambria Math" panose="02040503050406030204" pitchFamily="18" charset="0"/>
                                        </a:rPr>
                                      </m:ctrlPr>
                                    </m:fPr>
                                    <m:num>
                                      <m:r>
                                        <a:rPr lang="en-US" i="1">
                                          <a:solidFill>
                                            <a:schemeClr val="bg1"/>
                                          </a:solidFill>
                                          <a:latin typeface="Cambria Math"/>
                                        </a:rPr>
                                        <m:t>𝑚</m:t>
                                      </m:r>
                                    </m:num>
                                    <m:den>
                                      <m:r>
                                        <a:rPr lang="en-US" i="1">
                                          <a:solidFill>
                                            <a:schemeClr val="bg1"/>
                                          </a:solidFill>
                                          <a:latin typeface="Cambria Math"/>
                                        </a:rPr>
                                        <m:t>𝑠</m:t>
                                      </m:r>
                                    </m:den>
                                  </m:f>
                                </m:e>
                              </m:d>
                            </m:e>
                            <m:sup>
                              <m:r>
                                <a:rPr lang="en-US" i="1">
                                  <a:solidFill>
                                    <a:schemeClr val="bg1"/>
                                  </a:solidFill>
                                  <a:latin typeface="Cambria Math"/>
                                </a:rPr>
                                <m:t>2</m:t>
                              </m:r>
                            </m:sup>
                          </m:sSup>
                          <m:r>
                            <a:rPr lang="en-US" i="1">
                              <a:solidFill>
                                <a:schemeClr val="bg1"/>
                              </a:solidFill>
                              <a:latin typeface="Cambria Math"/>
                            </a:rPr>
                            <m:t>+</m:t>
                          </m:r>
                          <m:sSup>
                            <m:sSupPr>
                              <m:ctrlPr>
                                <a:rPr lang="en-US" i="1">
                                  <a:solidFill>
                                    <a:schemeClr val="bg1"/>
                                  </a:solidFill>
                                  <a:latin typeface="Cambria Math" panose="02040503050406030204" pitchFamily="18" charset="0"/>
                                </a:rPr>
                              </m:ctrlPr>
                            </m:sSupPr>
                            <m:e>
                              <m:d>
                                <m:dPr>
                                  <m:ctrlPr>
                                    <a:rPr lang="en-US" i="1">
                                      <a:solidFill>
                                        <a:schemeClr val="bg1"/>
                                      </a:solidFill>
                                      <a:latin typeface="Cambria Math" panose="02040503050406030204" pitchFamily="18" charset="0"/>
                                    </a:rPr>
                                  </m:ctrlPr>
                                </m:dPr>
                                <m:e>
                                  <m:r>
                                    <a:rPr lang="en-US" i="1">
                                      <a:solidFill>
                                        <a:schemeClr val="bg1"/>
                                      </a:solidFill>
                                      <a:latin typeface="Cambria Math"/>
                                    </a:rPr>
                                    <m:t>−4.4</m:t>
                                  </m:r>
                                  <m:f>
                                    <m:fPr>
                                      <m:ctrlPr>
                                        <a:rPr lang="en-US" i="1">
                                          <a:solidFill>
                                            <a:schemeClr val="bg1"/>
                                          </a:solidFill>
                                          <a:latin typeface="Cambria Math" panose="02040503050406030204" pitchFamily="18" charset="0"/>
                                        </a:rPr>
                                      </m:ctrlPr>
                                    </m:fPr>
                                    <m:num>
                                      <m:r>
                                        <a:rPr lang="en-US" i="1">
                                          <a:solidFill>
                                            <a:schemeClr val="bg1"/>
                                          </a:solidFill>
                                          <a:latin typeface="Cambria Math"/>
                                        </a:rPr>
                                        <m:t>𝑚</m:t>
                                      </m:r>
                                    </m:num>
                                    <m:den>
                                      <m:r>
                                        <a:rPr lang="en-US" i="1">
                                          <a:solidFill>
                                            <a:schemeClr val="bg1"/>
                                          </a:solidFill>
                                          <a:latin typeface="Cambria Math"/>
                                        </a:rPr>
                                        <m:t>𝑠</m:t>
                                      </m:r>
                                    </m:den>
                                  </m:f>
                                </m:e>
                              </m:d>
                            </m:e>
                            <m:sup>
                              <m:r>
                                <a:rPr lang="en-US" i="1">
                                  <a:solidFill>
                                    <a:schemeClr val="bg1"/>
                                  </a:solidFill>
                                  <a:latin typeface="Cambria Math"/>
                                </a:rPr>
                                <m:t>2</m:t>
                              </m:r>
                            </m:sup>
                          </m:sSup>
                        </m:e>
                      </m:rad>
                      <m:r>
                        <a:rPr lang="en-US" i="1">
                          <a:solidFill>
                            <a:schemeClr val="bg1"/>
                          </a:solidFill>
                          <a:latin typeface="Cambria Math"/>
                        </a:rPr>
                        <m:t>=6.7</m:t>
                      </m:r>
                      <m:f>
                        <m:fPr>
                          <m:ctrlPr>
                            <a:rPr lang="en-US" i="1">
                              <a:solidFill>
                                <a:schemeClr val="bg1"/>
                              </a:solidFill>
                              <a:latin typeface="Cambria Math" panose="02040503050406030204" pitchFamily="18" charset="0"/>
                            </a:rPr>
                          </m:ctrlPr>
                        </m:fPr>
                        <m:num>
                          <m:r>
                            <a:rPr lang="en-US" i="1">
                              <a:solidFill>
                                <a:schemeClr val="bg1"/>
                              </a:solidFill>
                              <a:latin typeface="Cambria Math"/>
                            </a:rPr>
                            <m:t>𝑚</m:t>
                          </m:r>
                        </m:num>
                        <m:den>
                          <m:r>
                            <a:rPr lang="en-US" i="1">
                              <a:solidFill>
                                <a:schemeClr val="bg1"/>
                              </a:solidFill>
                              <a:latin typeface="Cambria Math"/>
                            </a:rPr>
                            <m:t>𝑠</m:t>
                          </m:r>
                        </m:den>
                      </m:f>
                    </m:oMath>
                  </m:oMathPara>
                </a14:m>
                <a:endParaRPr lang="en-US" dirty="0">
                  <a:solidFill>
                    <a:schemeClr val="bg1"/>
                  </a:solidFill>
                </a:endParaRPr>
              </a:p>
              <a:p>
                <a:pPr/>
                <a14:m>
                  <m:oMathPara xmlns:m="http://schemas.openxmlformats.org/officeDocument/2006/math">
                    <m:oMathParaPr>
                      <m:jc m:val="centerGroup"/>
                    </m:oMathParaPr>
                    <m:oMath xmlns:m="http://schemas.openxmlformats.org/officeDocument/2006/math">
                      <m:r>
                        <a:rPr lang="en-US" i="1">
                          <a:solidFill>
                            <a:schemeClr val="bg1"/>
                          </a:solidFill>
                          <a:latin typeface="Cambria Math"/>
                        </a:rPr>
                        <m:t>𝜃</m:t>
                      </m:r>
                      <m:r>
                        <a:rPr lang="en-US" i="1">
                          <a:solidFill>
                            <a:schemeClr val="bg1"/>
                          </a:solidFill>
                          <a:latin typeface="Cambria Math"/>
                        </a:rPr>
                        <m:t>=</m:t>
                      </m:r>
                      <m:func>
                        <m:funcPr>
                          <m:ctrlPr>
                            <a:rPr lang="en-US" i="1">
                              <a:solidFill>
                                <a:schemeClr val="bg1"/>
                              </a:solidFill>
                              <a:latin typeface="Cambria Math" panose="02040503050406030204" pitchFamily="18" charset="0"/>
                            </a:rPr>
                          </m:ctrlPr>
                        </m:funcPr>
                        <m:fName>
                          <m:sSup>
                            <m:sSupPr>
                              <m:ctrlPr>
                                <a:rPr lang="en-US" i="1">
                                  <a:solidFill>
                                    <a:schemeClr val="bg1"/>
                                  </a:solidFill>
                                  <a:latin typeface="Cambria Math" panose="02040503050406030204" pitchFamily="18" charset="0"/>
                                </a:rPr>
                              </m:ctrlPr>
                            </m:sSupPr>
                            <m:e>
                              <m:r>
                                <m:rPr>
                                  <m:sty m:val="p"/>
                                </m:rPr>
                                <a:rPr lang="en-US">
                                  <a:solidFill>
                                    <a:schemeClr val="bg1"/>
                                  </a:solidFill>
                                  <a:latin typeface="Cambria Math"/>
                                </a:rPr>
                                <m:t>tan</m:t>
                              </m:r>
                            </m:e>
                            <m:sup>
                              <m:r>
                                <a:rPr lang="en-US" i="1">
                                  <a:solidFill>
                                    <a:schemeClr val="bg1"/>
                                  </a:solidFill>
                                  <a:latin typeface="Cambria Math"/>
                                </a:rPr>
                                <m:t>−1</m:t>
                              </m:r>
                            </m:sup>
                          </m:sSup>
                        </m:fName>
                        <m:e>
                          <m:f>
                            <m:fPr>
                              <m:ctrlPr>
                                <a:rPr lang="en-US" i="1">
                                  <a:solidFill>
                                    <a:schemeClr val="bg1"/>
                                  </a:solidFill>
                                  <a:latin typeface="Cambria Math" panose="02040503050406030204" pitchFamily="18" charset="0"/>
                                </a:rPr>
                              </m:ctrlPr>
                            </m:fPr>
                            <m:num>
                              <m:r>
                                <a:rPr lang="en-US" i="1">
                                  <a:solidFill>
                                    <a:schemeClr val="bg1"/>
                                  </a:solidFill>
                                  <a:latin typeface="Cambria Math"/>
                                </a:rPr>
                                <m:t>−4.4</m:t>
                              </m:r>
                              <m:f>
                                <m:fPr>
                                  <m:ctrlPr>
                                    <a:rPr lang="en-US" i="1">
                                      <a:solidFill>
                                        <a:schemeClr val="bg1"/>
                                      </a:solidFill>
                                      <a:latin typeface="Cambria Math" panose="02040503050406030204" pitchFamily="18" charset="0"/>
                                    </a:rPr>
                                  </m:ctrlPr>
                                </m:fPr>
                                <m:num>
                                  <m:r>
                                    <a:rPr lang="en-US" i="1">
                                      <a:solidFill>
                                        <a:schemeClr val="bg1"/>
                                      </a:solidFill>
                                      <a:latin typeface="Cambria Math"/>
                                    </a:rPr>
                                    <m:t>𝑚</m:t>
                                  </m:r>
                                </m:num>
                                <m:den>
                                  <m:r>
                                    <a:rPr lang="en-US" i="1">
                                      <a:solidFill>
                                        <a:schemeClr val="bg1"/>
                                      </a:solidFill>
                                      <a:latin typeface="Cambria Math"/>
                                    </a:rPr>
                                    <m:t>𝑠</m:t>
                                  </m:r>
                                </m:den>
                              </m:f>
                            </m:num>
                            <m:den>
                              <m:r>
                                <a:rPr lang="en-US" i="1">
                                  <a:solidFill>
                                    <a:schemeClr val="bg1"/>
                                  </a:solidFill>
                                  <a:latin typeface="Cambria Math"/>
                                </a:rPr>
                                <m:t>5.0</m:t>
                              </m:r>
                              <m:f>
                                <m:fPr>
                                  <m:ctrlPr>
                                    <a:rPr lang="en-US" i="1">
                                      <a:solidFill>
                                        <a:schemeClr val="bg1"/>
                                      </a:solidFill>
                                      <a:latin typeface="Cambria Math" panose="02040503050406030204" pitchFamily="18" charset="0"/>
                                    </a:rPr>
                                  </m:ctrlPr>
                                </m:fPr>
                                <m:num>
                                  <m:r>
                                    <a:rPr lang="en-US" i="1">
                                      <a:solidFill>
                                        <a:schemeClr val="bg1"/>
                                      </a:solidFill>
                                      <a:latin typeface="Cambria Math"/>
                                    </a:rPr>
                                    <m:t>𝑚</m:t>
                                  </m:r>
                                </m:num>
                                <m:den>
                                  <m:r>
                                    <a:rPr lang="en-US" i="1">
                                      <a:solidFill>
                                        <a:schemeClr val="bg1"/>
                                      </a:solidFill>
                                      <a:latin typeface="Cambria Math"/>
                                    </a:rPr>
                                    <m:t>𝑠</m:t>
                                  </m:r>
                                </m:den>
                              </m:f>
                            </m:den>
                          </m:f>
                        </m:e>
                      </m:func>
                      <m:r>
                        <a:rPr lang="en-US" i="1">
                          <a:solidFill>
                            <a:schemeClr val="bg1"/>
                          </a:solidFill>
                          <a:latin typeface="Cambria Math"/>
                        </a:rPr>
                        <m:t>=−42°</m:t>
                      </m:r>
                    </m:oMath>
                  </m:oMathPara>
                </a14:m>
                <a:endParaRPr lang="en-US" dirty="0">
                  <a:solidFill>
                    <a:schemeClr val="bg1"/>
                  </a:solidFill>
                </a:endParaRPr>
              </a:p>
              <a:p>
                <a:pPr defTabSz="931774"/>
                <a14:m>
                  <m:oMathPara xmlns:m="http://schemas.openxmlformats.org/officeDocument/2006/math">
                    <m:oMathParaPr>
                      <m:jc m:val="centerGroup"/>
                    </m:oMathParaPr>
                    <m:oMath xmlns:m="http://schemas.openxmlformats.org/officeDocument/2006/math">
                      <m:r>
                        <a:rPr lang="en-US" i="1">
                          <a:solidFill>
                            <a:schemeClr val="bg1"/>
                          </a:solidFill>
                          <a:latin typeface="Cambria Math"/>
                        </a:rPr>
                        <m:t>6.7</m:t>
                      </m:r>
                      <m:f>
                        <m:fPr>
                          <m:ctrlPr>
                            <a:rPr lang="en-US" i="1">
                              <a:solidFill>
                                <a:schemeClr val="bg1"/>
                              </a:solidFill>
                              <a:latin typeface="Cambria Math" panose="02040503050406030204" pitchFamily="18" charset="0"/>
                            </a:rPr>
                          </m:ctrlPr>
                        </m:fPr>
                        <m:num>
                          <m:r>
                            <a:rPr lang="en-US" i="1">
                              <a:solidFill>
                                <a:schemeClr val="bg1"/>
                              </a:solidFill>
                              <a:latin typeface="Cambria Math"/>
                            </a:rPr>
                            <m:t>𝑚</m:t>
                          </m:r>
                        </m:num>
                        <m:den>
                          <m:r>
                            <a:rPr lang="en-US" i="1">
                              <a:solidFill>
                                <a:schemeClr val="bg1"/>
                              </a:solidFill>
                              <a:latin typeface="Cambria Math"/>
                            </a:rPr>
                            <m:t>𝑠</m:t>
                          </m:r>
                        </m:den>
                      </m:f>
                      <m:r>
                        <a:rPr lang="en-US" i="1">
                          <a:solidFill>
                            <a:schemeClr val="bg1"/>
                          </a:solidFill>
                          <a:latin typeface="Cambria Math"/>
                        </a:rPr>
                        <m:t> </m:t>
                      </m:r>
                      <m:r>
                        <a:rPr lang="en-US" i="1">
                          <a:solidFill>
                            <a:schemeClr val="bg1"/>
                          </a:solidFill>
                          <a:latin typeface="Cambria Math"/>
                        </a:rPr>
                        <m:t>𝑎𝑡</m:t>
                      </m:r>
                      <m:r>
                        <a:rPr lang="en-US" i="1">
                          <a:solidFill>
                            <a:schemeClr val="bg1"/>
                          </a:solidFill>
                          <a:latin typeface="Cambria Math"/>
                        </a:rPr>
                        <m:t> 42° </m:t>
                      </m:r>
                      <m:r>
                        <a:rPr lang="en-US" i="1">
                          <a:solidFill>
                            <a:schemeClr val="bg1"/>
                          </a:solidFill>
                          <a:latin typeface="Cambria Math"/>
                        </a:rPr>
                        <m:t>𝑏𝑒𝑙𝑜𝑤</m:t>
                      </m:r>
                      <m:r>
                        <a:rPr lang="en-US" i="1">
                          <a:solidFill>
                            <a:schemeClr val="bg1"/>
                          </a:solidFill>
                          <a:latin typeface="Cambria Math"/>
                        </a:rPr>
                        <m:t>  </m:t>
                      </m:r>
                      <m:r>
                        <a:rPr lang="en-US" i="1">
                          <a:solidFill>
                            <a:schemeClr val="bg1"/>
                          </a:solidFill>
                          <a:latin typeface="Cambria Math"/>
                        </a:rPr>
                        <m:t>h𝑜𝑟𝑖𝑧𝑜𝑛𝑡𝑎𝑙</m:t>
                      </m:r>
                    </m:oMath>
                  </m:oMathPara>
                </a14:m>
                <a:endParaRPr lang="en-US" dirty="0">
                  <a:solidFill>
                    <a:schemeClr val="bg1"/>
                  </a:solidFill>
                </a:endParaRPr>
              </a:p>
              <a:p>
                <a:endParaRPr lang="en-US" dirty="0"/>
              </a:p>
            </p:txBody>
          </p:sp>
        </mc:Choice>
        <mc:Fallback xmlns="">
          <p:sp>
            <p:nvSpPr>
              <p:cNvPr id="3" name="Notes Placeholder 2"/>
              <p:cNvSpPr>
                <a:spLocks noGrp="1"/>
              </p:cNvSpPr>
              <p:nvPr>
                <p:ph type="body" idx="1"/>
              </p:nvPr>
            </p:nvSpPr>
            <p:spPr/>
            <p:txBody>
              <a:bodyPr/>
              <a:lstStyle/>
              <a:p>
                <a:pPr defTabSz="931774"/>
                <a:r>
                  <a:rPr lang="en-US" dirty="0"/>
                  <a:t>Both </a:t>
                </a:r>
                <a:r>
                  <a:rPr lang="en-US" i="1" dirty="0"/>
                  <a:t>x</a:t>
                </a:r>
                <a:r>
                  <a:rPr lang="en-US" dirty="0"/>
                  <a:t> and </a:t>
                </a:r>
                <a:r>
                  <a:rPr lang="en-US" i="1" dirty="0"/>
                  <a:t>y</a:t>
                </a:r>
                <a:r>
                  <a:rPr lang="en-US" dirty="0"/>
                  <a:t> motion</a:t>
                </a:r>
              </a:p>
              <a:p>
                <a:r>
                  <a:rPr lang="en-US" i="1" dirty="0"/>
                  <a:t>x</a:t>
                </a:r>
                <a:r>
                  <a:rPr lang="en-US" dirty="0"/>
                  <a:t>-velocity doesn’t change since no acceleratio</a:t>
                </a:r>
                <a:r>
                  <a:rPr lang="en-US" baseline="0" dirty="0"/>
                  <a:t>n in </a:t>
                </a:r>
                <a:r>
                  <a:rPr lang="en-US" i="1" baseline="0" dirty="0"/>
                  <a:t>x</a:t>
                </a:r>
              </a:p>
              <a:p>
                <a:r>
                  <a:rPr lang="en-US" i="1" u="sng" dirty="0"/>
                  <a:t>x</a:t>
                </a:r>
                <a:r>
                  <a:rPr lang="en-US" dirty="0"/>
                  <a:t>: </a:t>
                </a:r>
                <a:r>
                  <a:rPr lang="en-US" i="0">
                    <a:latin typeface="Cambria Math"/>
                  </a:rPr>
                  <a:t>𝑣</a:t>
                </a:r>
                <a:r>
                  <a:rPr lang="en-US" i="0">
                    <a:latin typeface="Cambria Math" panose="02040503050406030204" pitchFamily="18" charset="0"/>
                  </a:rPr>
                  <a:t>_</a:t>
                </a:r>
                <a:r>
                  <a:rPr lang="en-US" i="0">
                    <a:latin typeface="Cambria Math"/>
                  </a:rPr>
                  <a:t>0𝑥=5.0 𝑚</a:t>
                </a:r>
                <a:r>
                  <a:rPr lang="en-US" i="0">
                    <a:latin typeface="Cambria Math" panose="02040503050406030204" pitchFamily="18" charset="0"/>
                  </a:rPr>
                  <a:t>/</a:t>
                </a:r>
                <a:r>
                  <a:rPr lang="en-US" i="0">
                    <a:latin typeface="Cambria Math"/>
                  </a:rPr>
                  <a:t>𝑠, 𝑡=0.45 𝑠</a:t>
                </a:r>
                <a:endParaRPr lang="en-US" dirty="0"/>
              </a:p>
              <a:p>
                <a:r>
                  <a:rPr lang="en-US" i="1" u="sng" dirty="0"/>
                  <a:t>y</a:t>
                </a:r>
                <a:r>
                  <a:rPr lang="en-US" dirty="0"/>
                  <a:t>: </a:t>
                </a:r>
                <a:r>
                  <a:rPr lang="en-US" i="0">
                    <a:latin typeface="Cambria Math"/>
                  </a:rPr>
                  <a:t>𝑣</a:t>
                </a:r>
                <a:r>
                  <a:rPr lang="en-US" i="0">
                    <a:latin typeface="Cambria Math" panose="02040503050406030204" pitchFamily="18" charset="0"/>
                  </a:rPr>
                  <a:t>_</a:t>
                </a:r>
                <a:r>
                  <a:rPr lang="en-US" i="0">
                    <a:latin typeface="Cambria Math"/>
                  </a:rPr>
                  <a:t>0𝑦=0 𝑚</a:t>
                </a:r>
                <a:r>
                  <a:rPr lang="en-US" i="0">
                    <a:latin typeface="Cambria Math" panose="02040503050406030204" pitchFamily="18" charset="0"/>
                  </a:rPr>
                  <a:t>/</a:t>
                </a:r>
                <a:r>
                  <a:rPr lang="en-US" i="0">
                    <a:latin typeface="Cambria Math"/>
                  </a:rPr>
                  <a:t>𝑠, 𝑦</a:t>
                </a:r>
                <a:r>
                  <a:rPr lang="en-US" i="0">
                    <a:latin typeface="Cambria Math" panose="02040503050406030204" pitchFamily="18" charset="0"/>
                  </a:rPr>
                  <a:t>_</a:t>
                </a:r>
                <a:r>
                  <a:rPr lang="en-US" i="0">
                    <a:latin typeface="Cambria Math"/>
                  </a:rPr>
                  <a:t>0=1.0 𝑚,  </a:t>
                </a:r>
                <a:br>
                  <a:rPr lang="en-US" i="1" dirty="0">
                    <a:latin typeface="Cambria Math"/>
                  </a:rPr>
                </a:br>
                <a:r>
                  <a:rPr lang="en-US" i="0">
                    <a:latin typeface="Cambria Math"/>
                  </a:rPr>
                  <a:t>𝑦=0 𝑚, 𝑎</a:t>
                </a:r>
                <a:r>
                  <a:rPr lang="en-US" i="0">
                    <a:latin typeface="Cambria Math" panose="02040503050406030204" pitchFamily="18" charset="0"/>
                  </a:rPr>
                  <a:t>_</a:t>
                </a:r>
                <a:r>
                  <a:rPr lang="en-US" i="0">
                    <a:latin typeface="Cambria Math"/>
                  </a:rPr>
                  <a:t>𝑦=−9.8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 </a:t>
                </a:r>
                <a:br>
                  <a:rPr lang="en-US" i="1" dirty="0">
                    <a:latin typeface="Cambria Math"/>
                  </a:rPr>
                </a:br>
                <a:r>
                  <a:rPr lang="en-US" i="0">
                    <a:latin typeface="Cambria Math"/>
                  </a:rPr>
                  <a:t>𝑡=0.45 𝑠</a:t>
                </a:r>
                <a:endParaRPr lang="en-US" dirty="0"/>
              </a:p>
              <a:p>
                <a:r>
                  <a:rPr lang="en-US" u="sng" dirty="0"/>
                  <a:t>x-direction</a:t>
                </a:r>
                <a:endParaRPr lang="en-US" dirty="0"/>
              </a:p>
              <a:p>
                <a:r>
                  <a:rPr lang="en-US" i="0">
                    <a:latin typeface="Cambria Math"/>
                  </a:rPr>
                  <a:t>𝑣</a:t>
                </a:r>
                <a:r>
                  <a:rPr lang="en-US" i="0">
                    <a:latin typeface="Cambria Math" panose="02040503050406030204" pitchFamily="18" charset="0"/>
                  </a:rPr>
                  <a:t>_</a:t>
                </a:r>
                <a:r>
                  <a:rPr lang="en-US" i="0">
                    <a:latin typeface="Cambria Math"/>
                  </a:rPr>
                  <a:t>𝑥=5.0 𝑚</a:t>
                </a:r>
                <a:r>
                  <a:rPr lang="en-US" i="0">
                    <a:latin typeface="Cambria Math" panose="02040503050406030204" pitchFamily="18" charset="0"/>
                  </a:rPr>
                  <a:t>/</a:t>
                </a:r>
                <a:r>
                  <a:rPr lang="en-US" i="0">
                    <a:latin typeface="Cambria Math"/>
                  </a:rPr>
                  <a:t>𝑠</a:t>
                </a:r>
                <a:endParaRPr lang="en-US" dirty="0"/>
              </a:p>
              <a:p>
                <a:r>
                  <a:rPr lang="en-US" u="sng" dirty="0"/>
                  <a:t>y-direction</a:t>
                </a:r>
                <a:endParaRPr lang="en-US" dirty="0"/>
              </a:p>
              <a:p>
                <a:r>
                  <a:rPr lang="en-US" i="0">
                    <a:latin typeface="Cambria Math"/>
                  </a:rPr>
                  <a:t>𝑣</a:t>
                </a:r>
                <a:r>
                  <a:rPr lang="en-US" i="0">
                    <a:latin typeface="Cambria Math" panose="02040503050406030204" pitchFamily="18" charset="0"/>
                  </a:rPr>
                  <a:t>_</a:t>
                </a:r>
                <a:r>
                  <a:rPr lang="en-US" i="0">
                    <a:latin typeface="Cambria Math"/>
                  </a:rPr>
                  <a:t>𝑦=</a:t>
                </a:r>
                <a:r>
                  <a:rPr lang="en-US" i="0">
                    <a:latin typeface="Cambria Math" panose="02040503050406030204" pitchFamily="18" charset="0"/>
                  </a:rPr>
                  <a:t>𝑣_0𝑦+</a:t>
                </a:r>
                <a:r>
                  <a:rPr lang="en-US" i="0">
                    <a:latin typeface="Cambria Math"/>
                  </a:rPr>
                  <a:t>𝑎</a:t>
                </a:r>
                <a:r>
                  <a:rPr lang="en-US" i="0">
                    <a:latin typeface="Cambria Math" panose="02040503050406030204" pitchFamily="18" charset="0"/>
                  </a:rPr>
                  <a:t>_</a:t>
                </a:r>
                <a:r>
                  <a:rPr lang="en-US" i="0">
                    <a:latin typeface="Cambria Math"/>
                  </a:rPr>
                  <a:t>𝑦 𝑡</a:t>
                </a:r>
                <a:endParaRPr lang="en-US" dirty="0"/>
              </a:p>
              <a:p>
                <a:r>
                  <a:rPr lang="en-US" i="0">
                    <a:latin typeface="Cambria Math"/>
                  </a:rPr>
                  <a:t>𝑣</a:t>
                </a:r>
                <a:r>
                  <a:rPr lang="en-US" i="0">
                    <a:latin typeface="Cambria Math" panose="02040503050406030204" pitchFamily="18" charset="0"/>
                  </a:rPr>
                  <a:t>_</a:t>
                </a:r>
                <a:r>
                  <a:rPr lang="en-US" i="0">
                    <a:latin typeface="Cambria Math"/>
                  </a:rPr>
                  <a:t>𝑦=</a:t>
                </a:r>
                <a:r>
                  <a:rPr lang="en-US" i="0">
                    <a:latin typeface="Cambria Math" panose="02040503050406030204" pitchFamily="18" charset="0"/>
                  </a:rPr>
                  <a:t>0 𝑚/𝑠</a:t>
                </a:r>
                <a:r>
                  <a:rPr lang="en-US" i="0">
                    <a:latin typeface="Cambria Math"/>
                  </a:rPr>
                  <a:t>−9.8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0.45 𝑠</a:t>
                </a:r>
                <a:r>
                  <a:rPr lang="en-US" i="0">
                    <a:latin typeface="Cambria Math" panose="02040503050406030204" pitchFamily="18" charset="0"/>
                  </a:rPr>
                  <a:t>)</a:t>
                </a:r>
                <a:endParaRPr lang="en-US" dirty="0"/>
              </a:p>
              <a:p>
                <a:r>
                  <a:rPr lang="en-US" i="0">
                    <a:latin typeface="Cambria Math"/>
                  </a:rPr>
                  <a:t>𝑣</a:t>
                </a:r>
                <a:r>
                  <a:rPr lang="en-US" i="0">
                    <a:latin typeface="Cambria Math" panose="02040503050406030204" pitchFamily="18" charset="0"/>
                  </a:rPr>
                  <a:t>_</a:t>
                </a:r>
                <a:r>
                  <a:rPr lang="en-US" i="0">
                    <a:latin typeface="Cambria Math"/>
                  </a:rPr>
                  <a:t>𝑦=−4.4 𝑚</a:t>
                </a:r>
                <a:r>
                  <a:rPr lang="en-US" i="0">
                    <a:latin typeface="Cambria Math" panose="02040503050406030204" pitchFamily="18" charset="0"/>
                  </a:rPr>
                  <a:t>/</a:t>
                </a:r>
                <a:r>
                  <a:rPr lang="en-US" i="0">
                    <a:latin typeface="Cambria Math"/>
                  </a:rPr>
                  <a:t>𝑠</a:t>
                </a:r>
                <a:endParaRPr lang="en-US" dirty="0"/>
              </a:p>
              <a:p>
                <a:pPr/>
                <a:r>
                  <a:rPr lang="en-US" i="0">
                    <a:solidFill>
                      <a:schemeClr val="bg1"/>
                    </a:solidFill>
                    <a:latin typeface="Cambria Math"/>
                  </a:rPr>
                  <a:t>𝑣</a:t>
                </a:r>
                <a:r>
                  <a:rPr lang="en-US" i="0">
                    <a:solidFill>
                      <a:schemeClr val="bg1"/>
                    </a:solidFill>
                    <a:latin typeface="Cambria Math" panose="02040503050406030204" pitchFamily="18" charset="0"/>
                  </a:rPr>
                  <a:t>_</a:t>
                </a:r>
                <a:r>
                  <a:rPr lang="en-US" i="0">
                    <a:solidFill>
                      <a:schemeClr val="bg1"/>
                    </a:solidFill>
                    <a:latin typeface="Cambria Math"/>
                  </a:rPr>
                  <a:t>𝑅=</a:t>
                </a:r>
                <a:r>
                  <a:rPr lang="en-US" i="0">
                    <a:solidFill>
                      <a:schemeClr val="bg1"/>
                    </a:solidFill>
                    <a:latin typeface="Cambria Math" panose="02040503050406030204" pitchFamily="18" charset="0"/>
                  </a:rPr>
                  <a:t>√((</a:t>
                </a:r>
                <a:r>
                  <a:rPr lang="en-US" i="0">
                    <a:solidFill>
                      <a:schemeClr val="bg1"/>
                    </a:solidFill>
                    <a:latin typeface="Cambria Math"/>
                  </a:rPr>
                  <a:t>5.0 𝑚</a:t>
                </a:r>
                <a:r>
                  <a:rPr lang="en-US" i="0">
                    <a:solidFill>
                      <a:schemeClr val="bg1"/>
                    </a:solidFill>
                    <a:latin typeface="Cambria Math" panose="02040503050406030204" pitchFamily="18" charset="0"/>
                  </a:rPr>
                  <a:t>/</a:t>
                </a:r>
                <a:r>
                  <a:rPr lang="en-US" i="0">
                    <a:solidFill>
                      <a:schemeClr val="bg1"/>
                    </a:solidFill>
                    <a:latin typeface="Cambria Math"/>
                  </a:rPr>
                  <a:t>𝑠</a:t>
                </a:r>
                <a:r>
                  <a:rPr lang="en-US" i="0">
                    <a:solidFill>
                      <a:schemeClr val="bg1"/>
                    </a:solidFill>
                    <a:latin typeface="Cambria Math" panose="02040503050406030204" pitchFamily="18" charset="0"/>
                  </a:rPr>
                  <a:t>)^</a:t>
                </a:r>
                <a:r>
                  <a:rPr lang="en-US" i="0">
                    <a:solidFill>
                      <a:schemeClr val="bg1"/>
                    </a:solidFill>
                    <a:latin typeface="Cambria Math"/>
                  </a:rPr>
                  <a:t>2+</a:t>
                </a:r>
                <a:r>
                  <a:rPr lang="en-US" i="0">
                    <a:solidFill>
                      <a:schemeClr val="bg1"/>
                    </a:solidFill>
                    <a:latin typeface="Cambria Math" panose="02040503050406030204" pitchFamily="18" charset="0"/>
                  </a:rPr>
                  <a:t>(</a:t>
                </a:r>
                <a:r>
                  <a:rPr lang="en-US" i="0">
                    <a:solidFill>
                      <a:schemeClr val="bg1"/>
                    </a:solidFill>
                    <a:latin typeface="Cambria Math"/>
                  </a:rPr>
                  <a:t>−4.4 𝑚</a:t>
                </a:r>
                <a:r>
                  <a:rPr lang="en-US" i="0">
                    <a:solidFill>
                      <a:schemeClr val="bg1"/>
                    </a:solidFill>
                    <a:latin typeface="Cambria Math" panose="02040503050406030204" pitchFamily="18" charset="0"/>
                  </a:rPr>
                  <a:t>/</a:t>
                </a:r>
                <a:r>
                  <a:rPr lang="en-US" i="0">
                    <a:solidFill>
                      <a:schemeClr val="bg1"/>
                    </a:solidFill>
                    <a:latin typeface="Cambria Math"/>
                  </a:rPr>
                  <a:t>𝑠</a:t>
                </a:r>
                <a:r>
                  <a:rPr lang="en-US" i="0">
                    <a:solidFill>
                      <a:schemeClr val="bg1"/>
                    </a:solidFill>
                    <a:latin typeface="Cambria Math" panose="02040503050406030204" pitchFamily="18" charset="0"/>
                  </a:rPr>
                  <a:t>)^</a:t>
                </a:r>
                <a:r>
                  <a:rPr lang="en-US" i="0">
                    <a:solidFill>
                      <a:schemeClr val="bg1"/>
                    </a:solidFill>
                    <a:latin typeface="Cambria Math"/>
                  </a:rPr>
                  <a:t>2</a:t>
                </a:r>
                <a:r>
                  <a:rPr lang="en-US" i="0">
                    <a:solidFill>
                      <a:schemeClr val="bg1"/>
                    </a:solidFill>
                    <a:latin typeface="Cambria Math" panose="02040503050406030204" pitchFamily="18" charset="0"/>
                  </a:rPr>
                  <a:t> )</a:t>
                </a:r>
                <a:r>
                  <a:rPr lang="en-US" i="0">
                    <a:solidFill>
                      <a:schemeClr val="bg1"/>
                    </a:solidFill>
                    <a:latin typeface="Cambria Math"/>
                  </a:rPr>
                  <a:t>=6.7 𝑚</a:t>
                </a:r>
                <a:r>
                  <a:rPr lang="en-US" i="0">
                    <a:solidFill>
                      <a:schemeClr val="bg1"/>
                    </a:solidFill>
                    <a:latin typeface="Cambria Math" panose="02040503050406030204" pitchFamily="18" charset="0"/>
                  </a:rPr>
                  <a:t>/</a:t>
                </a:r>
                <a:r>
                  <a:rPr lang="en-US" i="0">
                    <a:solidFill>
                      <a:schemeClr val="bg1"/>
                    </a:solidFill>
                    <a:latin typeface="Cambria Math"/>
                  </a:rPr>
                  <a:t>𝑠</a:t>
                </a:r>
                <a:endParaRPr lang="en-US" dirty="0">
                  <a:solidFill>
                    <a:schemeClr val="bg1"/>
                  </a:solidFill>
                </a:endParaRPr>
              </a:p>
              <a:p>
                <a:r>
                  <a:rPr lang="en-US" i="0">
                    <a:solidFill>
                      <a:schemeClr val="bg1"/>
                    </a:solidFill>
                    <a:latin typeface="Cambria Math"/>
                  </a:rPr>
                  <a:t>𝜃=tan</a:t>
                </a:r>
                <a:r>
                  <a:rPr lang="en-US" i="0">
                    <a:solidFill>
                      <a:schemeClr val="bg1"/>
                    </a:solidFill>
                    <a:latin typeface="Cambria Math" panose="02040503050406030204" pitchFamily="18" charset="0"/>
                  </a:rPr>
                  <a:t>^(</a:t>
                </a:r>
                <a:r>
                  <a:rPr lang="en-US" i="0">
                    <a:solidFill>
                      <a:schemeClr val="bg1"/>
                    </a:solidFill>
                    <a:latin typeface="Cambria Math"/>
                  </a:rPr>
                  <a:t>−1</a:t>
                </a:r>
                <a:r>
                  <a:rPr lang="en-US" i="0">
                    <a:solidFill>
                      <a:schemeClr val="bg1"/>
                    </a:solidFill>
                    <a:latin typeface="Cambria Math" panose="02040503050406030204" pitchFamily="18" charset="0"/>
                  </a:rPr>
                  <a:t>)⁡〖(</a:t>
                </a:r>
                <a:r>
                  <a:rPr lang="en-US" i="0">
                    <a:solidFill>
                      <a:schemeClr val="bg1"/>
                    </a:solidFill>
                    <a:latin typeface="Cambria Math"/>
                  </a:rPr>
                  <a:t>−4.4 𝑚</a:t>
                </a:r>
                <a:r>
                  <a:rPr lang="en-US" i="0">
                    <a:solidFill>
                      <a:schemeClr val="bg1"/>
                    </a:solidFill>
                    <a:latin typeface="Cambria Math" panose="02040503050406030204" pitchFamily="18" charset="0"/>
                  </a:rPr>
                  <a:t>/</a:t>
                </a:r>
                <a:r>
                  <a:rPr lang="en-US" i="0">
                    <a:solidFill>
                      <a:schemeClr val="bg1"/>
                    </a:solidFill>
                    <a:latin typeface="Cambria Math"/>
                  </a:rPr>
                  <a:t>𝑠</a:t>
                </a:r>
                <a:r>
                  <a:rPr lang="en-US" i="0">
                    <a:solidFill>
                      <a:schemeClr val="bg1"/>
                    </a:solidFill>
                    <a:latin typeface="Cambria Math" panose="02040503050406030204" pitchFamily="18" charset="0"/>
                  </a:rPr>
                  <a:t>)/(</a:t>
                </a:r>
                <a:r>
                  <a:rPr lang="en-US" i="0">
                    <a:solidFill>
                      <a:schemeClr val="bg1"/>
                    </a:solidFill>
                    <a:latin typeface="Cambria Math"/>
                  </a:rPr>
                  <a:t>5.0 𝑚</a:t>
                </a:r>
                <a:r>
                  <a:rPr lang="en-US" i="0">
                    <a:solidFill>
                      <a:schemeClr val="bg1"/>
                    </a:solidFill>
                    <a:latin typeface="Cambria Math" panose="02040503050406030204" pitchFamily="18" charset="0"/>
                  </a:rPr>
                  <a:t>/</a:t>
                </a:r>
                <a:r>
                  <a:rPr lang="en-US" i="0">
                    <a:solidFill>
                      <a:schemeClr val="bg1"/>
                    </a:solidFill>
                    <a:latin typeface="Cambria Math"/>
                  </a:rPr>
                  <a:t>𝑠</a:t>
                </a:r>
                <a:r>
                  <a:rPr lang="en-US" i="0">
                    <a:solidFill>
                      <a:schemeClr val="bg1"/>
                    </a:solidFill>
                    <a:latin typeface="Cambria Math" panose="02040503050406030204" pitchFamily="18" charset="0"/>
                  </a:rPr>
                  <a:t>)〗</a:t>
                </a:r>
                <a:r>
                  <a:rPr lang="en-US" i="0">
                    <a:solidFill>
                      <a:schemeClr val="bg1"/>
                    </a:solidFill>
                    <a:latin typeface="Cambria Math"/>
                  </a:rPr>
                  <a:t>=−42°</a:t>
                </a:r>
                <a:endParaRPr lang="en-US" dirty="0">
                  <a:solidFill>
                    <a:schemeClr val="bg1"/>
                  </a:solidFill>
                </a:endParaRPr>
              </a:p>
              <a:p>
                <a:pPr defTabSz="931774"/>
                <a:r>
                  <a:rPr lang="en-US" i="0">
                    <a:solidFill>
                      <a:schemeClr val="bg1"/>
                    </a:solidFill>
                    <a:latin typeface="Cambria Math"/>
                  </a:rPr>
                  <a:t>6.7 𝑚</a:t>
                </a:r>
                <a:r>
                  <a:rPr lang="en-US" i="0">
                    <a:solidFill>
                      <a:schemeClr val="bg1"/>
                    </a:solidFill>
                    <a:latin typeface="Cambria Math" panose="02040503050406030204" pitchFamily="18" charset="0"/>
                  </a:rPr>
                  <a:t>/</a:t>
                </a:r>
                <a:r>
                  <a:rPr lang="en-US" i="0">
                    <a:solidFill>
                      <a:schemeClr val="bg1"/>
                    </a:solidFill>
                    <a:latin typeface="Cambria Math"/>
                  </a:rPr>
                  <a:t>𝑠  𝑎𝑡 42° 𝑏𝑒𝑙𝑜𝑤  ℎ𝑜𝑟𝑖𝑧𝑜𝑛𝑡𝑎𝑙</a:t>
                </a:r>
                <a:endParaRPr lang="en-US" dirty="0">
                  <a:solidFill>
                    <a:schemeClr val="bg1"/>
                  </a:solidFill>
                </a:endParaRPr>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82</a:t>
            </a:fld>
            <a:endParaRPr lang="en-US"/>
          </a:p>
        </p:txBody>
      </p:sp>
    </p:spTree>
    <p:extLst>
      <p:ext uri="{BB962C8B-B14F-4D97-AF65-F5344CB8AC3E}">
        <p14:creationId xmlns:p14="http://schemas.microsoft.com/office/powerpoint/2010/main" val="2316567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Meter based on distance light travels in a vacuum in 1/299,792,458 of a second</a:t>
            </a:r>
          </a:p>
          <a:p>
            <a:r>
              <a:rPr lang="en-US" dirty="0"/>
              <a:t>Second based on time</a:t>
            </a:r>
            <a:r>
              <a:rPr lang="en-US" baseline="0" dirty="0"/>
              <a:t> it takes for </a:t>
            </a:r>
            <a:r>
              <a:rPr lang="en-US" dirty="0"/>
              <a:t>9,192,631,770 vibrations of Cesium atoms</a:t>
            </a:r>
          </a:p>
          <a:p>
            <a:r>
              <a:rPr lang="en-US" dirty="0"/>
              <a:t>Mass based on mass of a platinum-iridium cylinder kept with the old meter standard at the International Bureau of Weights and Measures near Paris</a:t>
            </a:r>
          </a:p>
        </p:txBody>
      </p:sp>
      <p:sp>
        <p:nvSpPr>
          <p:cNvPr id="4" name="Slide Number Placeholder 3"/>
          <p:cNvSpPr>
            <a:spLocks noGrp="1"/>
          </p:cNvSpPr>
          <p:nvPr>
            <p:ph type="sldNum" sz="quarter" idx="10"/>
          </p:nvPr>
        </p:nvSpPr>
        <p:spPr/>
        <p:txBody>
          <a:bodyPr/>
          <a:lstStyle/>
          <a:p>
            <a:fld id="{37E04173-9AA4-4A26-AC82-CAE7B1DEDB29}" type="slidenum">
              <a:rPr lang="en-US" smtClean="0"/>
              <a:t>8</a:t>
            </a:fld>
            <a:endParaRPr lang="en-US"/>
          </a:p>
        </p:txBody>
      </p:sp>
    </p:spTree>
    <p:extLst>
      <p:ext uri="{BB962C8B-B14F-4D97-AF65-F5344CB8AC3E}">
        <p14:creationId xmlns:p14="http://schemas.microsoft.com/office/powerpoint/2010/main" val="6771031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10000"/>
                  </a:lnSpc>
                </a:pPr>
                <a:r>
                  <a:rPr lang="en-US" u="sng" dirty="0"/>
                  <a:t>x</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0</m:t>
                        </m:r>
                        <m:r>
                          <a:rPr lang="en-US" i="1">
                            <a:latin typeface="Cambria Math"/>
                          </a:rPr>
                          <m:t>𝑥</m:t>
                        </m:r>
                      </m:sub>
                    </m:sSub>
                    <m:r>
                      <a:rPr lang="en-US" i="1">
                        <a:latin typeface="Cambria Math"/>
                      </a:rPr>
                      <m:t>=11.2</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r>
                      <a:rPr lang="en-US" i="1">
                        <a:latin typeface="Cambria Math"/>
                      </a:rPr>
                      <m:t>, </m:t>
                    </m:r>
                    <m:sSub>
                      <m:sSubPr>
                        <m:ctrlPr>
                          <a:rPr lang="en-US" i="1">
                            <a:latin typeface="Cambria Math" panose="02040503050406030204" pitchFamily="18" charset="0"/>
                          </a:rPr>
                        </m:ctrlPr>
                      </m:sSubPr>
                      <m:e>
                        <m:r>
                          <a:rPr lang="en-US" i="1">
                            <a:latin typeface="Cambria Math"/>
                          </a:rPr>
                          <m:t>𝑣</m:t>
                        </m:r>
                      </m:e>
                      <m:sub>
                        <m:r>
                          <a:rPr lang="en-US" i="1">
                            <a:latin typeface="Cambria Math"/>
                          </a:rPr>
                          <m:t>𝑥</m:t>
                        </m:r>
                      </m:sub>
                    </m:sSub>
                    <m:r>
                      <a:rPr lang="en-US" i="1">
                        <a:latin typeface="Cambria Math"/>
                      </a:rPr>
                      <m:t>=11.2</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oMath>
                </a14:m>
                <a:endParaRPr lang="en-US" dirty="0"/>
              </a:p>
              <a:p>
                <a:pPr>
                  <a:lnSpc>
                    <a:spcPct val="110000"/>
                  </a:lnSpc>
                </a:pPr>
                <a:r>
                  <a:rPr lang="en-US" u="sng" dirty="0"/>
                  <a:t>y:</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0</m:t>
                        </m:r>
                        <m:r>
                          <a:rPr lang="en-US" i="1">
                            <a:latin typeface="Cambria Math"/>
                          </a:rPr>
                          <m:t>𝑦</m:t>
                        </m:r>
                      </m:sub>
                    </m:sSub>
                    <m:r>
                      <a:rPr lang="en-US" i="1">
                        <a:latin typeface="Cambria Math"/>
                      </a:rPr>
                      <m:t>=0</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0</m:t>
                        </m:r>
                      </m:sub>
                    </m:sSub>
                    <m:r>
                      <a:rPr lang="en-US" i="1">
                        <a:latin typeface="Cambria Math"/>
                      </a:rPr>
                      <m:t>=1.5 </m:t>
                    </m:r>
                    <m:r>
                      <a:rPr lang="en-US" i="1">
                        <a:latin typeface="Cambria Math"/>
                      </a:rPr>
                      <m:t>𝑚</m:t>
                    </m:r>
                    <m:r>
                      <a:rPr lang="en-US" i="1">
                        <a:latin typeface="Cambria Math"/>
                      </a:rPr>
                      <m:t>, </m:t>
                    </m:r>
                    <m:r>
                      <a:rPr lang="en-US" i="1">
                        <a:latin typeface="Cambria Math"/>
                      </a:rPr>
                      <m:t>𝑦</m:t>
                    </m:r>
                    <m:r>
                      <a:rPr lang="en-US" i="1">
                        <a:latin typeface="Cambria Math"/>
                      </a:rPr>
                      <m:t>=0 </m:t>
                    </m:r>
                    <m:r>
                      <a:rPr lang="en-US" i="1">
                        <a:latin typeface="Cambria Math"/>
                      </a:rPr>
                      <m:t>𝑚</m:t>
                    </m:r>
                    <m:r>
                      <a:rPr lang="en-US" i="1">
                        <a:latin typeface="Cambria Math"/>
                      </a:rPr>
                      <m:t>, </m:t>
                    </m:r>
                    <m:sSub>
                      <m:sSubPr>
                        <m:ctrlPr>
                          <a:rPr lang="en-US" i="1">
                            <a:latin typeface="Cambria Math" panose="02040503050406030204" pitchFamily="18" charset="0"/>
                          </a:rPr>
                        </m:ctrlPr>
                      </m:sSubPr>
                      <m:e>
                        <m:r>
                          <a:rPr lang="en-US" i="1">
                            <a:latin typeface="Cambria Math"/>
                          </a:rPr>
                          <m:t>𝑎</m:t>
                        </m:r>
                      </m:e>
                      <m:sub>
                        <m:r>
                          <a:rPr lang="en-US" i="1">
                            <a:latin typeface="Cambria Math"/>
                          </a:rPr>
                          <m:t>𝑦</m:t>
                        </m:r>
                      </m:sub>
                    </m:sSub>
                    <m:r>
                      <a:rPr lang="en-US" i="1">
                        <a:latin typeface="Cambria Math"/>
                      </a:rPr>
                      <m:t>=−9.8</m:t>
                    </m:r>
                    <m:f>
                      <m:fPr>
                        <m:ctrlPr>
                          <a:rPr lang="en-US" i="1">
                            <a:latin typeface="Cambria Math" panose="02040503050406030204" pitchFamily="18" charset="0"/>
                          </a:rPr>
                        </m:ctrlPr>
                      </m:fPr>
                      <m:num>
                        <m:r>
                          <a:rPr lang="en-US" i="1">
                            <a:latin typeface="Cambria Math"/>
                          </a:rPr>
                          <m:t>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r>
                      <a:rPr lang="en-US" i="1">
                        <a:latin typeface="Cambria Math"/>
                      </a:rPr>
                      <m:t>, </m:t>
                    </m:r>
                    <m:sSub>
                      <m:sSubPr>
                        <m:ctrlPr>
                          <a:rPr lang="en-US" i="1">
                            <a:latin typeface="Cambria Math" panose="02040503050406030204" pitchFamily="18" charset="0"/>
                          </a:rPr>
                        </m:ctrlPr>
                      </m:sSubPr>
                      <m:e>
                        <m:r>
                          <a:rPr lang="en-US" i="1">
                            <a:latin typeface="Cambria Math"/>
                          </a:rPr>
                          <m:t>𝑣</m:t>
                        </m:r>
                      </m:e>
                      <m:sub>
                        <m:r>
                          <a:rPr lang="en-US" i="1">
                            <a:latin typeface="Cambria Math"/>
                          </a:rPr>
                          <m:t>𝑦</m:t>
                        </m:r>
                      </m:sub>
                    </m:sSub>
                    <m:r>
                      <a:rPr lang="en-US" i="1">
                        <a:latin typeface="Cambria Math"/>
                      </a:rPr>
                      <m:t>= ?</m:t>
                    </m:r>
                  </m:oMath>
                </a14:m>
                <a:endParaRPr lang="en-US" u="sng" dirty="0"/>
              </a:p>
              <a:p>
                <a:r>
                  <a:rPr lang="en-US" u="sng" dirty="0"/>
                  <a:t>y-direction:</a:t>
                </a:r>
              </a:p>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a:rPr>
                            <m:t>𝑣</m:t>
                          </m:r>
                        </m:e>
                        <m:sub>
                          <m:r>
                            <a:rPr lang="en-US" i="1">
                              <a:latin typeface="Cambria Math"/>
                            </a:rPr>
                            <m:t>𝑦</m:t>
                          </m:r>
                        </m:sub>
                        <m:sup>
                          <m:r>
                            <a:rPr lang="en-US" i="1">
                              <a:latin typeface="Cambria Math"/>
                            </a:rPr>
                            <m:t>2</m:t>
                          </m:r>
                        </m:sup>
                      </m:sSubSup>
                      <m:r>
                        <a:rPr lang="en-US" i="1">
                          <a:latin typeface="Cambria Math"/>
                        </a:rPr>
                        <m:t>=</m:t>
                      </m:r>
                      <m:sSubSup>
                        <m:sSubSupPr>
                          <m:ctrlPr>
                            <a:rPr lang="en-US" i="1">
                              <a:latin typeface="Cambria Math" panose="02040503050406030204" pitchFamily="18" charset="0"/>
                            </a:rPr>
                          </m:ctrlPr>
                        </m:sSubSupPr>
                        <m:e>
                          <m:r>
                            <a:rPr lang="en-US" i="1">
                              <a:latin typeface="Cambria Math"/>
                            </a:rPr>
                            <m:t>𝑣</m:t>
                          </m:r>
                        </m:e>
                        <m:sub>
                          <m:r>
                            <a:rPr lang="en-US" i="1">
                              <a:latin typeface="Cambria Math"/>
                            </a:rPr>
                            <m:t>0</m:t>
                          </m:r>
                          <m:r>
                            <a:rPr lang="en-US" i="1">
                              <a:latin typeface="Cambria Math"/>
                            </a:rPr>
                            <m:t>𝑦</m:t>
                          </m:r>
                        </m:sub>
                        <m:sup>
                          <m:r>
                            <a:rPr lang="en-US" i="1">
                              <a:latin typeface="Cambria Math"/>
                            </a:rPr>
                            <m:t>2</m:t>
                          </m:r>
                        </m:sup>
                      </m:sSubSup>
                      <m:r>
                        <a:rPr lang="en-US" i="1">
                          <a:latin typeface="Cambria Math"/>
                        </a:rPr>
                        <m:t>+2</m:t>
                      </m:r>
                      <m:sSub>
                        <m:sSubPr>
                          <m:ctrlPr>
                            <a:rPr lang="en-US" i="1">
                              <a:latin typeface="Cambria Math" panose="02040503050406030204" pitchFamily="18" charset="0"/>
                            </a:rPr>
                          </m:ctrlPr>
                        </m:sSubPr>
                        <m:e>
                          <m:r>
                            <a:rPr lang="en-US" i="1">
                              <a:latin typeface="Cambria Math"/>
                            </a:rPr>
                            <m:t>𝑎</m:t>
                          </m:r>
                        </m:e>
                        <m:sub>
                          <m:r>
                            <a:rPr lang="en-US" i="1">
                              <a:latin typeface="Cambria Math"/>
                            </a:rPr>
                            <m:t>𝑦</m:t>
                          </m:r>
                        </m:sub>
                      </m:sSub>
                      <m:r>
                        <a:rPr lang="en-US" i="1">
                          <a:latin typeface="Cambria Math"/>
                        </a:rPr>
                        <m:t>(</m:t>
                      </m:r>
                      <m:r>
                        <a:rPr lang="en-US" i="1">
                          <a:latin typeface="Cambria Math"/>
                        </a:rPr>
                        <m:t>𝑦</m:t>
                      </m:r>
                      <m:r>
                        <a:rPr lang="en-US" i="1">
                          <a:latin typeface="Cambria Math"/>
                        </a:rPr>
                        <m:t>−</m:t>
                      </m:r>
                      <m:sSub>
                        <m:sSubPr>
                          <m:ctrlPr>
                            <a:rPr lang="en-US" i="1">
                              <a:latin typeface="Cambria Math" panose="02040503050406030204" pitchFamily="18" charset="0"/>
                            </a:rPr>
                          </m:ctrlPr>
                        </m:sSubPr>
                        <m:e>
                          <m:r>
                            <a:rPr lang="en-US" i="1">
                              <a:latin typeface="Cambria Math"/>
                            </a:rPr>
                            <m:t>𝑦</m:t>
                          </m:r>
                        </m:e>
                        <m:sub>
                          <m:r>
                            <a:rPr lang="en-US" i="1">
                              <a:latin typeface="Cambria Math"/>
                            </a:rPr>
                            <m:t>0</m:t>
                          </m:r>
                        </m:sub>
                      </m:sSub>
                      <m:r>
                        <a:rPr lang="en-US" i="1">
                          <a:latin typeface="Cambria Math"/>
                        </a:rPr>
                        <m:t>)</m:t>
                      </m:r>
                    </m:oMath>
                  </m:oMathPara>
                </a14:m>
                <a:endParaRPr lang="en-US" dirty="0"/>
              </a:p>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sym typeface="Wingdings" pitchFamily="2" charset="2"/>
                            </a:rPr>
                          </m:ctrlPr>
                        </m:sSubSupPr>
                        <m:e>
                          <m:r>
                            <a:rPr lang="en-US" i="1">
                              <a:latin typeface="Cambria Math"/>
                              <a:sym typeface="Wingdings" pitchFamily="2" charset="2"/>
                            </a:rPr>
                            <m:t>𝑣</m:t>
                          </m:r>
                        </m:e>
                        <m:sub>
                          <m:r>
                            <a:rPr lang="en-US" i="1">
                              <a:latin typeface="Cambria Math"/>
                              <a:sym typeface="Wingdings" pitchFamily="2" charset="2"/>
                            </a:rPr>
                            <m:t>𝑦</m:t>
                          </m:r>
                        </m:sub>
                        <m:sup>
                          <m:r>
                            <a:rPr lang="en-US" i="1">
                              <a:latin typeface="Cambria Math"/>
                              <a:sym typeface="Wingdings" pitchFamily="2" charset="2"/>
                            </a:rPr>
                            <m:t>2</m:t>
                          </m:r>
                        </m:sup>
                      </m:sSubSup>
                      <m:r>
                        <a:rPr lang="en-US" i="1">
                          <a:latin typeface="Cambria Math"/>
                          <a:sym typeface="Wingdings" pitchFamily="2" charset="2"/>
                        </a:rPr>
                        <m:t>=</m:t>
                      </m:r>
                      <m:sSup>
                        <m:sSupPr>
                          <m:ctrlPr>
                            <a:rPr lang="en-US" i="1">
                              <a:latin typeface="Cambria Math" panose="02040503050406030204" pitchFamily="18" charset="0"/>
                              <a:sym typeface="Wingdings" pitchFamily="2" charset="2"/>
                            </a:rPr>
                          </m:ctrlPr>
                        </m:sSupPr>
                        <m:e>
                          <m:d>
                            <m:dPr>
                              <m:ctrlPr>
                                <a:rPr lang="en-US" i="1">
                                  <a:latin typeface="Cambria Math" panose="02040503050406030204" pitchFamily="18" charset="0"/>
                                  <a:sym typeface="Wingdings" pitchFamily="2" charset="2"/>
                                </a:rPr>
                              </m:ctrlPr>
                            </m:dPr>
                            <m:e>
                              <m:r>
                                <a:rPr lang="en-US" i="1">
                                  <a:latin typeface="Cambria Math"/>
                                  <a:sym typeface="Wingdings" pitchFamily="2" charset="2"/>
                                </a:rPr>
                                <m:t>0</m:t>
                              </m:r>
                              <m:f>
                                <m:fPr>
                                  <m:ctrlPr>
                                    <a:rPr lang="en-US" i="1">
                                      <a:latin typeface="Cambria Math" panose="02040503050406030204" pitchFamily="18" charset="0"/>
                                      <a:sym typeface="Wingdings" pitchFamily="2" charset="2"/>
                                    </a:rPr>
                                  </m:ctrlPr>
                                </m:fPr>
                                <m:num>
                                  <m:r>
                                    <a:rPr lang="en-US" i="1">
                                      <a:latin typeface="Cambria Math"/>
                                      <a:sym typeface="Wingdings" pitchFamily="2" charset="2"/>
                                    </a:rPr>
                                    <m:t>𝑚</m:t>
                                  </m:r>
                                </m:num>
                                <m:den>
                                  <m:r>
                                    <a:rPr lang="en-US" i="1">
                                      <a:latin typeface="Cambria Math"/>
                                      <a:sym typeface="Wingdings" pitchFamily="2" charset="2"/>
                                    </a:rPr>
                                    <m:t>𝑠</m:t>
                                  </m:r>
                                </m:den>
                              </m:f>
                            </m:e>
                          </m:d>
                        </m:e>
                        <m:sup>
                          <m:r>
                            <a:rPr lang="en-US" i="1">
                              <a:latin typeface="Cambria Math"/>
                              <a:sym typeface="Wingdings" pitchFamily="2" charset="2"/>
                            </a:rPr>
                            <m:t>2</m:t>
                          </m:r>
                        </m:sup>
                      </m:sSup>
                      <m:r>
                        <a:rPr lang="en-US" i="1">
                          <a:latin typeface="Cambria Math"/>
                          <a:sym typeface="Wingdings" pitchFamily="2" charset="2"/>
                        </a:rPr>
                        <m:t>+2</m:t>
                      </m:r>
                      <m:d>
                        <m:dPr>
                          <m:ctrlPr>
                            <a:rPr lang="en-US" i="1">
                              <a:latin typeface="Cambria Math" panose="02040503050406030204" pitchFamily="18" charset="0"/>
                              <a:sym typeface="Wingdings" pitchFamily="2" charset="2"/>
                            </a:rPr>
                          </m:ctrlPr>
                        </m:dPr>
                        <m:e>
                          <m:r>
                            <a:rPr lang="en-US" i="1">
                              <a:latin typeface="Cambria Math"/>
                              <a:sym typeface="Wingdings" pitchFamily="2" charset="2"/>
                            </a:rPr>
                            <m:t>−9.8</m:t>
                          </m:r>
                          <m:f>
                            <m:fPr>
                              <m:ctrlPr>
                                <a:rPr lang="en-US" i="1">
                                  <a:latin typeface="Cambria Math" panose="02040503050406030204" pitchFamily="18" charset="0"/>
                                  <a:sym typeface="Wingdings" pitchFamily="2" charset="2"/>
                                </a:rPr>
                              </m:ctrlPr>
                            </m:fPr>
                            <m:num>
                              <m:r>
                                <a:rPr lang="en-US" i="1">
                                  <a:latin typeface="Cambria Math"/>
                                  <a:sym typeface="Wingdings" pitchFamily="2" charset="2"/>
                                </a:rPr>
                                <m:t>𝑚</m:t>
                              </m:r>
                            </m:num>
                            <m:den>
                              <m:sSup>
                                <m:sSupPr>
                                  <m:ctrlPr>
                                    <a:rPr lang="en-US" i="1">
                                      <a:latin typeface="Cambria Math" panose="02040503050406030204" pitchFamily="18" charset="0"/>
                                      <a:sym typeface="Wingdings" pitchFamily="2" charset="2"/>
                                    </a:rPr>
                                  </m:ctrlPr>
                                </m:sSupPr>
                                <m:e>
                                  <m:r>
                                    <a:rPr lang="en-US" i="1">
                                      <a:latin typeface="Cambria Math"/>
                                      <a:sym typeface="Wingdings" pitchFamily="2" charset="2"/>
                                    </a:rPr>
                                    <m:t>𝑠</m:t>
                                  </m:r>
                                </m:e>
                                <m:sup>
                                  <m:r>
                                    <a:rPr lang="en-US" i="1">
                                      <a:latin typeface="Cambria Math"/>
                                      <a:sym typeface="Wingdings" pitchFamily="2" charset="2"/>
                                    </a:rPr>
                                    <m:t>2</m:t>
                                  </m:r>
                                </m:sup>
                              </m:sSup>
                            </m:den>
                          </m:f>
                        </m:e>
                      </m:d>
                      <m:d>
                        <m:dPr>
                          <m:ctrlPr>
                            <a:rPr lang="en-US" i="1">
                              <a:latin typeface="Cambria Math" panose="02040503050406030204" pitchFamily="18" charset="0"/>
                              <a:sym typeface="Wingdings" pitchFamily="2" charset="2"/>
                            </a:rPr>
                          </m:ctrlPr>
                        </m:dPr>
                        <m:e>
                          <m:r>
                            <a:rPr lang="en-US" i="1">
                              <a:latin typeface="Cambria Math"/>
                              <a:sym typeface="Wingdings" pitchFamily="2" charset="2"/>
                            </a:rPr>
                            <m:t>0−1.5 </m:t>
                          </m:r>
                          <m:r>
                            <a:rPr lang="en-US" i="1">
                              <a:latin typeface="Cambria Math"/>
                              <a:sym typeface="Wingdings" pitchFamily="2" charset="2"/>
                            </a:rPr>
                            <m:t>𝑚</m:t>
                          </m:r>
                        </m:e>
                      </m:d>
                    </m:oMath>
                  </m:oMathPara>
                </a14:m>
                <a:endParaRPr lang="en-US" dirty="0">
                  <a:sym typeface="Wingdings" pitchFamily="2" charset="2"/>
                </a:endParaRPr>
              </a:p>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sym typeface="Wingdings" pitchFamily="2" charset="2"/>
                            </a:rPr>
                          </m:ctrlPr>
                        </m:sSubSupPr>
                        <m:e>
                          <m:r>
                            <a:rPr lang="en-US" i="1">
                              <a:latin typeface="Cambria Math"/>
                              <a:sym typeface="Wingdings" pitchFamily="2" charset="2"/>
                            </a:rPr>
                            <m:t>𝑣</m:t>
                          </m:r>
                        </m:e>
                        <m:sub>
                          <m:r>
                            <a:rPr lang="en-US" i="1">
                              <a:latin typeface="Cambria Math"/>
                              <a:sym typeface="Wingdings" pitchFamily="2" charset="2"/>
                            </a:rPr>
                            <m:t>𝑦</m:t>
                          </m:r>
                        </m:sub>
                        <m:sup>
                          <m:r>
                            <a:rPr lang="en-US" i="1">
                              <a:latin typeface="Cambria Math"/>
                              <a:sym typeface="Wingdings" pitchFamily="2" charset="2"/>
                            </a:rPr>
                            <m:t>2</m:t>
                          </m:r>
                        </m:sup>
                      </m:sSubSup>
                      <m:r>
                        <a:rPr lang="en-US" i="1">
                          <a:latin typeface="Cambria Math"/>
                          <a:sym typeface="Wingdings" pitchFamily="2" charset="2"/>
                        </a:rPr>
                        <m:t>=29.4</m:t>
                      </m:r>
                      <m:f>
                        <m:fPr>
                          <m:ctrlPr>
                            <a:rPr lang="en-US" i="1">
                              <a:latin typeface="Cambria Math" panose="02040503050406030204" pitchFamily="18" charset="0"/>
                              <a:sym typeface="Wingdings" pitchFamily="2" charset="2"/>
                            </a:rPr>
                          </m:ctrlPr>
                        </m:fPr>
                        <m:num>
                          <m:sSup>
                            <m:sSupPr>
                              <m:ctrlPr>
                                <a:rPr lang="en-US" i="1">
                                  <a:latin typeface="Cambria Math" panose="02040503050406030204" pitchFamily="18" charset="0"/>
                                  <a:sym typeface="Wingdings" pitchFamily="2" charset="2"/>
                                </a:rPr>
                              </m:ctrlPr>
                            </m:sSupPr>
                            <m:e>
                              <m:r>
                                <a:rPr lang="en-US" i="1">
                                  <a:latin typeface="Cambria Math"/>
                                  <a:sym typeface="Wingdings" pitchFamily="2" charset="2"/>
                                </a:rPr>
                                <m:t>𝑚</m:t>
                              </m:r>
                            </m:e>
                            <m:sup>
                              <m:r>
                                <a:rPr lang="en-US" i="1">
                                  <a:latin typeface="Cambria Math"/>
                                  <a:sym typeface="Wingdings" pitchFamily="2" charset="2"/>
                                </a:rPr>
                                <m:t>2</m:t>
                              </m:r>
                            </m:sup>
                          </m:sSup>
                        </m:num>
                        <m:den>
                          <m:sSup>
                            <m:sSupPr>
                              <m:ctrlPr>
                                <a:rPr lang="en-US" i="1">
                                  <a:latin typeface="Cambria Math" panose="02040503050406030204" pitchFamily="18" charset="0"/>
                                  <a:sym typeface="Wingdings" pitchFamily="2" charset="2"/>
                                </a:rPr>
                              </m:ctrlPr>
                            </m:sSupPr>
                            <m:e>
                              <m:r>
                                <a:rPr lang="en-US" i="1">
                                  <a:latin typeface="Cambria Math"/>
                                  <a:sym typeface="Wingdings" pitchFamily="2" charset="2"/>
                                </a:rPr>
                                <m:t>𝑠</m:t>
                              </m:r>
                            </m:e>
                            <m:sup>
                              <m:r>
                                <a:rPr lang="en-US" i="1">
                                  <a:latin typeface="Cambria Math"/>
                                  <a:sym typeface="Wingdings" pitchFamily="2" charset="2"/>
                                </a:rPr>
                                <m:t>2</m:t>
                              </m:r>
                            </m:sup>
                          </m:sSup>
                        </m:den>
                      </m:f>
                    </m:oMath>
                  </m:oMathPara>
                </a14:m>
                <a:endParaRPr lang="en-US" dirty="0">
                  <a:sym typeface="Wingdings" pitchFamily="2" charset="2"/>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sym typeface="Wingdings" pitchFamily="2" charset="2"/>
                            </a:rPr>
                          </m:ctrlPr>
                        </m:sSubPr>
                        <m:e>
                          <m:r>
                            <a:rPr lang="en-US" i="1">
                              <a:latin typeface="Cambria Math"/>
                              <a:sym typeface="Wingdings" pitchFamily="2" charset="2"/>
                            </a:rPr>
                            <m:t>𝑣</m:t>
                          </m:r>
                        </m:e>
                        <m:sub>
                          <m:r>
                            <a:rPr lang="en-US" i="1">
                              <a:latin typeface="Cambria Math"/>
                              <a:sym typeface="Wingdings" pitchFamily="2" charset="2"/>
                            </a:rPr>
                            <m:t>𝑦</m:t>
                          </m:r>
                        </m:sub>
                      </m:sSub>
                      <m:r>
                        <a:rPr lang="en-US" i="1">
                          <a:latin typeface="Cambria Math"/>
                          <a:sym typeface="Wingdings" pitchFamily="2" charset="2"/>
                        </a:rPr>
                        <m:t>=−5.42 </m:t>
                      </m:r>
                      <m:r>
                        <a:rPr lang="en-US" i="1">
                          <a:latin typeface="Cambria Math"/>
                          <a:sym typeface="Wingdings" pitchFamily="2" charset="2"/>
                        </a:rPr>
                        <m:t>𝑚</m:t>
                      </m:r>
                      <m:r>
                        <a:rPr lang="en-US" i="1">
                          <a:latin typeface="Cambria Math"/>
                          <a:sym typeface="Wingdings" pitchFamily="2" charset="2"/>
                        </a:rPr>
                        <m:t>/</m:t>
                      </m:r>
                      <m:r>
                        <a:rPr lang="en-US" i="1">
                          <a:latin typeface="Cambria Math"/>
                          <a:sym typeface="Wingdings" pitchFamily="2" charset="2"/>
                        </a:rPr>
                        <m:t>𝑠</m:t>
                      </m:r>
                    </m:oMath>
                  </m:oMathPara>
                </a14:m>
                <a:endParaRPr lang="en-US" dirty="0">
                  <a:sym typeface="Wingdings" pitchFamily="2" charset="2"/>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sym typeface="Wingdings" pitchFamily="2" charset="2"/>
                            </a:rPr>
                          </m:ctrlPr>
                        </m:sSubPr>
                        <m:e>
                          <m:r>
                            <a:rPr lang="en-US" i="1">
                              <a:latin typeface="Cambria Math"/>
                              <a:sym typeface="Wingdings" pitchFamily="2" charset="2"/>
                            </a:rPr>
                            <m:t>𝑣</m:t>
                          </m:r>
                        </m:e>
                        <m:sub>
                          <m:r>
                            <a:rPr lang="en-US" i="1">
                              <a:latin typeface="Cambria Math"/>
                              <a:sym typeface="Wingdings" pitchFamily="2" charset="2"/>
                            </a:rPr>
                            <m:t>𝑅</m:t>
                          </m:r>
                        </m:sub>
                      </m:sSub>
                      <m:r>
                        <a:rPr lang="en-US" i="1">
                          <a:latin typeface="Cambria Math"/>
                          <a:sym typeface="Wingdings" pitchFamily="2" charset="2"/>
                        </a:rPr>
                        <m:t>=</m:t>
                      </m:r>
                      <m:rad>
                        <m:radPr>
                          <m:degHide m:val="on"/>
                          <m:ctrlPr>
                            <a:rPr lang="en-US" i="1">
                              <a:latin typeface="Cambria Math" panose="02040503050406030204" pitchFamily="18" charset="0"/>
                              <a:sym typeface="Wingdings" pitchFamily="2" charset="2"/>
                            </a:rPr>
                          </m:ctrlPr>
                        </m:radPr>
                        <m:deg/>
                        <m:e>
                          <m:sSup>
                            <m:sSupPr>
                              <m:ctrlPr>
                                <a:rPr lang="en-US" i="1">
                                  <a:latin typeface="Cambria Math" panose="02040503050406030204" pitchFamily="18" charset="0"/>
                                  <a:sym typeface="Wingdings" pitchFamily="2" charset="2"/>
                                </a:rPr>
                              </m:ctrlPr>
                            </m:sSupPr>
                            <m:e>
                              <m:d>
                                <m:dPr>
                                  <m:ctrlPr>
                                    <a:rPr lang="en-US" i="1">
                                      <a:latin typeface="Cambria Math" panose="02040503050406030204" pitchFamily="18" charset="0"/>
                                      <a:sym typeface="Wingdings" pitchFamily="2" charset="2"/>
                                    </a:rPr>
                                  </m:ctrlPr>
                                </m:dPr>
                                <m:e>
                                  <m:r>
                                    <a:rPr lang="en-US" i="1">
                                      <a:latin typeface="Cambria Math"/>
                                      <a:sym typeface="Wingdings" pitchFamily="2" charset="2"/>
                                    </a:rPr>
                                    <m:t>11.2</m:t>
                                  </m:r>
                                  <m:f>
                                    <m:fPr>
                                      <m:ctrlPr>
                                        <a:rPr lang="en-US" i="1">
                                          <a:latin typeface="Cambria Math" panose="02040503050406030204" pitchFamily="18" charset="0"/>
                                          <a:sym typeface="Wingdings" pitchFamily="2" charset="2"/>
                                        </a:rPr>
                                      </m:ctrlPr>
                                    </m:fPr>
                                    <m:num>
                                      <m:r>
                                        <a:rPr lang="en-US" i="1">
                                          <a:latin typeface="Cambria Math"/>
                                          <a:sym typeface="Wingdings" pitchFamily="2" charset="2"/>
                                        </a:rPr>
                                        <m:t>𝑚</m:t>
                                      </m:r>
                                    </m:num>
                                    <m:den>
                                      <m:r>
                                        <a:rPr lang="en-US" i="1">
                                          <a:latin typeface="Cambria Math"/>
                                          <a:sym typeface="Wingdings" pitchFamily="2" charset="2"/>
                                        </a:rPr>
                                        <m:t>𝑠</m:t>
                                      </m:r>
                                    </m:den>
                                  </m:f>
                                </m:e>
                              </m:d>
                            </m:e>
                            <m:sup>
                              <m:r>
                                <a:rPr lang="en-US" i="1">
                                  <a:latin typeface="Cambria Math"/>
                                  <a:sym typeface="Wingdings" pitchFamily="2" charset="2"/>
                                </a:rPr>
                                <m:t>2</m:t>
                              </m:r>
                            </m:sup>
                          </m:sSup>
                          <m:r>
                            <a:rPr lang="en-US" i="1">
                              <a:latin typeface="Cambria Math"/>
                              <a:sym typeface="Wingdings" pitchFamily="2" charset="2"/>
                            </a:rPr>
                            <m:t>+</m:t>
                          </m:r>
                          <m:sSup>
                            <m:sSupPr>
                              <m:ctrlPr>
                                <a:rPr lang="en-US" i="1">
                                  <a:latin typeface="Cambria Math" panose="02040503050406030204" pitchFamily="18" charset="0"/>
                                  <a:sym typeface="Wingdings" pitchFamily="2" charset="2"/>
                                </a:rPr>
                              </m:ctrlPr>
                            </m:sSupPr>
                            <m:e>
                              <m:d>
                                <m:dPr>
                                  <m:ctrlPr>
                                    <a:rPr lang="en-US" i="1">
                                      <a:latin typeface="Cambria Math" panose="02040503050406030204" pitchFamily="18" charset="0"/>
                                      <a:sym typeface="Wingdings" pitchFamily="2" charset="2"/>
                                    </a:rPr>
                                  </m:ctrlPr>
                                </m:dPr>
                                <m:e>
                                  <m:r>
                                    <a:rPr lang="en-US" i="1">
                                      <a:latin typeface="Cambria Math"/>
                                      <a:sym typeface="Wingdings" pitchFamily="2" charset="2"/>
                                    </a:rPr>
                                    <m:t>−5.42</m:t>
                                  </m:r>
                                  <m:f>
                                    <m:fPr>
                                      <m:ctrlPr>
                                        <a:rPr lang="en-US" i="1">
                                          <a:latin typeface="Cambria Math" panose="02040503050406030204" pitchFamily="18" charset="0"/>
                                          <a:sym typeface="Wingdings" pitchFamily="2" charset="2"/>
                                        </a:rPr>
                                      </m:ctrlPr>
                                    </m:fPr>
                                    <m:num>
                                      <m:r>
                                        <a:rPr lang="en-US" i="1">
                                          <a:latin typeface="Cambria Math"/>
                                          <a:sym typeface="Wingdings" pitchFamily="2" charset="2"/>
                                        </a:rPr>
                                        <m:t>𝑚</m:t>
                                      </m:r>
                                    </m:num>
                                    <m:den>
                                      <m:r>
                                        <a:rPr lang="en-US" i="1">
                                          <a:latin typeface="Cambria Math"/>
                                          <a:sym typeface="Wingdings" pitchFamily="2" charset="2"/>
                                        </a:rPr>
                                        <m:t>𝑠</m:t>
                                      </m:r>
                                    </m:den>
                                  </m:f>
                                </m:e>
                              </m:d>
                            </m:e>
                            <m:sup>
                              <m:r>
                                <a:rPr lang="en-US" i="1">
                                  <a:latin typeface="Cambria Math"/>
                                  <a:sym typeface="Wingdings" pitchFamily="2" charset="2"/>
                                </a:rPr>
                                <m:t>2</m:t>
                              </m:r>
                            </m:sup>
                          </m:sSup>
                        </m:e>
                      </m:rad>
                    </m:oMath>
                  </m:oMathPara>
                </a14:m>
                <a:endParaRPr lang="en-US" dirty="0">
                  <a:sym typeface="Wingdings" pitchFamily="2" charset="2"/>
                </a:endParaRPr>
              </a:p>
              <a:p>
                <a14:m>
                  <m:oMath xmlns:m="http://schemas.openxmlformats.org/officeDocument/2006/math">
                    <m:sSub>
                      <m:sSubPr>
                        <m:ctrlPr>
                          <a:rPr lang="en-US" i="1">
                            <a:latin typeface="Cambria Math" panose="02040503050406030204" pitchFamily="18" charset="0"/>
                            <a:sym typeface="Wingdings" pitchFamily="2" charset="2"/>
                          </a:rPr>
                        </m:ctrlPr>
                      </m:sSubPr>
                      <m:e>
                        <m:r>
                          <a:rPr lang="en-US" i="1">
                            <a:latin typeface="Cambria Math"/>
                            <a:sym typeface="Wingdings" pitchFamily="2" charset="2"/>
                          </a:rPr>
                          <m:t>𝑣</m:t>
                        </m:r>
                      </m:e>
                      <m:sub>
                        <m:r>
                          <a:rPr lang="en-US" i="1">
                            <a:latin typeface="Cambria Math"/>
                            <a:sym typeface="Wingdings" pitchFamily="2" charset="2"/>
                          </a:rPr>
                          <m:t>𝑅</m:t>
                        </m:r>
                      </m:sub>
                    </m:sSub>
                    <m:r>
                      <a:rPr lang="en-US" i="1">
                        <a:latin typeface="Cambria Math"/>
                        <a:sym typeface="Wingdings" pitchFamily="2" charset="2"/>
                      </a:rPr>
                      <m:t>=12.4 </m:t>
                    </m:r>
                    <m:r>
                      <a:rPr lang="en-US" i="1">
                        <a:latin typeface="Cambria Math"/>
                        <a:sym typeface="Wingdings" pitchFamily="2" charset="2"/>
                      </a:rPr>
                      <m:t>𝑚</m:t>
                    </m:r>
                    <m:r>
                      <a:rPr lang="en-US" i="1">
                        <a:latin typeface="Cambria Math"/>
                        <a:sym typeface="Wingdings" pitchFamily="2" charset="2"/>
                      </a:rPr>
                      <m:t>/</m:t>
                    </m:r>
                    <m:r>
                      <a:rPr lang="en-US" i="1">
                        <a:latin typeface="Cambria Math"/>
                        <a:sym typeface="Wingdings" pitchFamily="2" charset="2"/>
                      </a:rPr>
                      <m:t>𝑠</m:t>
                    </m:r>
                  </m:oMath>
                </a14:m>
                <a:r>
                  <a:rPr lang="en-US" dirty="0">
                    <a:sym typeface="Wingdings" pitchFamily="2" charset="2"/>
                  </a:rPr>
                  <a:t> The box doesn’t break</a:t>
                </a:r>
              </a:p>
              <a:p>
                <a:endParaRPr lang="en-US" dirty="0"/>
              </a:p>
            </p:txBody>
          </p:sp>
        </mc:Choice>
        <mc:Fallback xmlns="">
          <p:sp>
            <p:nvSpPr>
              <p:cNvPr id="3" name="Notes Placeholder 2"/>
              <p:cNvSpPr>
                <a:spLocks noGrp="1"/>
              </p:cNvSpPr>
              <p:nvPr>
                <p:ph type="body" idx="1"/>
              </p:nvPr>
            </p:nvSpPr>
            <p:spPr/>
            <p:txBody>
              <a:bodyPr/>
              <a:lstStyle/>
              <a:p>
                <a:pPr>
                  <a:lnSpc>
                    <a:spcPct val="110000"/>
                  </a:lnSpc>
                </a:pPr>
                <a:r>
                  <a:rPr lang="en-US" u="sng" dirty="0"/>
                  <a:t>x</a:t>
                </a:r>
                <a:r>
                  <a:rPr lang="en-US" dirty="0"/>
                  <a:t>: </a:t>
                </a:r>
                <a:r>
                  <a:rPr lang="en-US" i="0">
                    <a:latin typeface="Cambria Math"/>
                  </a:rPr>
                  <a:t>𝑣</a:t>
                </a:r>
                <a:r>
                  <a:rPr lang="en-US" i="0">
                    <a:latin typeface="Cambria Math" panose="02040503050406030204" pitchFamily="18" charset="0"/>
                  </a:rPr>
                  <a:t>_</a:t>
                </a:r>
                <a:r>
                  <a:rPr lang="en-US" i="0">
                    <a:latin typeface="Cambria Math"/>
                  </a:rPr>
                  <a:t>0𝑥=11.2 𝑚</a:t>
                </a:r>
                <a:r>
                  <a:rPr lang="en-US" i="0">
                    <a:latin typeface="Cambria Math" panose="02040503050406030204" pitchFamily="18" charset="0"/>
                  </a:rPr>
                  <a:t>/</a:t>
                </a:r>
                <a:r>
                  <a:rPr lang="en-US" i="0">
                    <a:latin typeface="Cambria Math"/>
                  </a:rPr>
                  <a:t>𝑠, 𝑣</a:t>
                </a:r>
                <a:r>
                  <a:rPr lang="en-US" i="0">
                    <a:latin typeface="Cambria Math" panose="02040503050406030204" pitchFamily="18" charset="0"/>
                  </a:rPr>
                  <a:t>_</a:t>
                </a:r>
                <a:r>
                  <a:rPr lang="en-US" i="0">
                    <a:latin typeface="Cambria Math"/>
                  </a:rPr>
                  <a:t>𝑥=11.2 𝑚</a:t>
                </a:r>
                <a:r>
                  <a:rPr lang="en-US" i="0">
                    <a:latin typeface="Cambria Math" panose="02040503050406030204" pitchFamily="18" charset="0"/>
                  </a:rPr>
                  <a:t>/</a:t>
                </a:r>
                <a:r>
                  <a:rPr lang="en-US" i="0">
                    <a:latin typeface="Cambria Math"/>
                  </a:rPr>
                  <a:t>𝑠</a:t>
                </a:r>
                <a:endParaRPr lang="en-US" dirty="0"/>
              </a:p>
              <a:p>
                <a:pPr>
                  <a:lnSpc>
                    <a:spcPct val="110000"/>
                  </a:lnSpc>
                </a:pPr>
                <a:r>
                  <a:rPr lang="en-US" u="sng" dirty="0"/>
                  <a:t>y:</a:t>
                </a:r>
                <a:r>
                  <a:rPr lang="en-US" dirty="0"/>
                  <a:t> </a:t>
                </a:r>
                <a:r>
                  <a:rPr lang="en-US" i="0">
                    <a:latin typeface="Cambria Math"/>
                  </a:rPr>
                  <a:t>𝑣</a:t>
                </a:r>
                <a:r>
                  <a:rPr lang="en-US" i="0">
                    <a:latin typeface="Cambria Math" panose="02040503050406030204" pitchFamily="18" charset="0"/>
                  </a:rPr>
                  <a:t>_</a:t>
                </a:r>
                <a:r>
                  <a:rPr lang="en-US" i="0">
                    <a:latin typeface="Cambria Math"/>
                  </a:rPr>
                  <a:t>0𝑦=0 𝑚</a:t>
                </a:r>
                <a:r>
                  <a:rPr lang="en-US" i="0">
                    <a:latin typeface="Cambria Math" panose="02040503050406030204" pitchFamily="18" charset="0"/>
                  </a:rPr>
                  <a:t>/</a:t>
                </a:r>
                <a:r>
                  <a:rPr lang="en-US" i="0">
                    <a:latin typeface="Cambria Math"/>
                  </a:rPr>
                  <a:t>𝑠, 𝑦</a:t>
                </a:r>
                <a:r>
                  <a:rPr lang="en-US" i="0">
                    <a:latin typeface="Cambria Math" panose="02040503050406030204" pitchFamily="18" charset="0"/>
                  </a:rPr>
                  <a:t>_</a:t>
                </a:r>
                <a:r>
                  <a:rPr lang="en-US" i="0">
                    <a:latin typeface="Cambria Math"/>
                  </a:rPr>
                  <a:t>0=1.5 𝑚, 𝑦=0 𝑚, 𝑎</a:t>
                </a:r>
                <a:r>
                  <a:rPr lang="en-US" i="0">
                    <a:latin typeface="Cambria Math" panose="02040503050406030204" pitchFamily="18" charset="0"/>
                  </a:rPr>
                  <a:t>_</a:t>
                </a:r>
                <a:r>
                  <a:rPr lang="en-US" i="0">
                    <a:latin typeface="Cambria Math"/>
                  </a:rPr>
                  <a:t>𝑦=−9.8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 𝑣</a:t>
                </a:r>
                <a:r>
                  <a:rPr lang="en-US" i="0">
                    <a:latin typeface="Cambria Math" panose="02040503050406030204" pitchFamily="18" charset="0"/>
                  </a:rPr>
                  <a:t>_</a:t>
                </a:r>
                <a:r>
                  <a:rPr lang="en-US" i="0">
                    <a:latin typeface="Cambria Math"/>
                  </a:rPr>
                  <a:t>𝑦= ?</a:t>
                </a:r>
                <a:endParaRPr lang="en-US" u="sng" dirty="0"/>
              </a:p>
              <a:p>
                <a:r>
                  <a:rPr lang="en-US" u="sng" dirty="0"/>
                  <a:t>y-direction:</a:t>
                </a:r>
              </a:p>
              <a:p>
                <a:r>
                  <a:rPr lang="en-US" i="0">
                    <a:latin typeface="Cambria Math"/>
                  </a:rPr>
                  <a:t>𝑣</a:t>
                </a:r>
                <a:r>
                  <a:rPr lang="en-US" i="0">
                    <a:latin typeface="Cambria Math" panose="02040503050406030204" pitchFamily="18" charset="0"/>
                  </a:rPr>
                  <a:t>_</a:t>
                </a:r>
                <a:r>
                  <a:rPr lang="en-US" i="0">
                    <a:latin typeface="Cambria Math"/>
                  </a:rPr>
                  <a:t>𝑦</a:t>
                </a:r>
                <a:r>
                  <a:rPr lang="en-US" i="0">
                    <a:latin typeface="Cambria Math" panose="02040503050406030204" pitchFamily="18" charset="0"/>
                  </a:rPr>
                  <a:t>^</a:t>
                </a:r>
                <a:r>
                  <a:rPr lang="en-US" i="0">
                    <a:latin typeface="Cambria Math"/>
                  </a:rPr>
                  <a:t>2=𝑣</a:t>
                </a:r>
                <a:r>
                  <a:rPr lang="en-US" i="0">
                    <a:latin typeface="Cambria Math" panose="02040503050406030204" pitchFamily="18" charset="0"/>
                  </a:rPr>
                  <a:t>_</a:t>
                </a:r>
                <a:r>
                  <a:rPr lang="en-US" i="0">
                    <a:latin typeface="Cambria Math"/>
                  </a:rPr>
                  <a:t>0𝑦</a:t>
                </a:r>
                <a:r>
                  <a:rPr lang="en-US" i="0">
                    <a:latin typeface="Cambria Math" panose="02040503050406030204" pitchFamily="18" charset="0"/>
                  </a:rPr>
                  <a:t>^</a:t>
                </a:r>
                <a:r>
                  <a:rPr lang="en-US" i="0">
                    <a:latin typeface="Cambria Math"/>
                  </a:rPr>
                  <a:t>2+2𝑎</a:t>
                </a:r>
                <a:r>
                  <a:rPr lang="en-US" i="0">
                    <a:latin typeface="Cambria Math" panose="02040503050406030204" pitchFamily="18" charset="0"/>
                  </a:rPr>
                  <a:t>_</a:t>
                </a:r>
                <a:r>
                  <a:rPr lang="en-US" i="0">
                    <a:latin typeface="Cambria Math"/>
                  </a:rPr>
                  <a:t>𝑦 (𝑦−𝑦</a:t>
                </a:r>
                <a:r>
                  <a:rPr lang="en-US" i="0">
                    <a:latin typeface="Cambria Math" panose="02040503050406030204" pitchFamily="18" charset="0"/>
                  </a:rPr>
                  <a:t>_</a:t>
                </a:r>
                <a:r>
                  <a:rPr lang="en-US" i="0">
                    <a:latin typeface="Cambria Math"/>
                  </a:rPr>
                  <a:t>0)</a:t>
                </a:r>
                <a:endParaRPr lang="en-US" dirty="0"/>
              </a:p>
              <a:p>
                <a:r>
                  <a:rPr lang="en-US" i="0">
                    <a:latin typeface="Cambria Math"/>
                    <a:sym typeface="Wingdings" pitchFamily="2" charset="2"/>
                  </a:rPr>
                  <a:t>𝑣</a:t>
                </a:r>
                <a:r>
                  <a:rPr lang="en-US" i="0">
                    <a:latin typeface="Cambria Math" panose="02040503050406030204" pitchFamily="18" charset="0"/>
                    <a:sym typeface="Wingdings" pitchFamily="2" charset="2"/>
                  </a:rPr>
                  <a:t>_</a:t>
                </a:r>
                <a:r>
                  <a:rPr lang="en-US" i="0">
                    <a:latin typeface="Cambria Math"/>
                    <a:sym typeface="Wingdings" pitchFamily="2" charset="2"/>
                  </a:rPr>
                  <a:t>𝑦</a:t>
                </a:r>
                <a:r>
                  <a:rPr lang="en-US" i="0">
                    <a:latin typeface="Cambria Math" panose="02040503050406030204" pitchFamily="18" charset="0"/>
                    <a:sym typeface="Wingdings" pitchFamily="2" charset="2"/>
                  </a:rPr>
                  <a:t>^</a:t>
                </a:r>
                <a:r>
                  <a:rPr lang="en-US" i="0">
                    <a:latin typeface="Cambria Math"/>
                    <a:sym typeface="Wingdings" pitchFamily="2" charset="2"/>
                  </a:rPr>
                  <a:t>2=</a:t>
                </a:r>
                <a:r>
                  <a:rPr lang="en-US" i="0">
                    <a:latin typeface="Cambria Math" panose="02040503050406030204" pitchFamily="18" charset="0"/>
                    <a:sym typeface="Wingdings" pitchFamily="2" charset="2"/>
                  </a:rPr>
                  <a:t>(</a:t>
                </a:r>
                <a:r>
                  <a:rPr lang="en-US" i="0">
                    <a:latin typeface="Cambria Math"/>
                    <a:sym typeface="Wingdings" pitchFamily="2" charset="2"/>
                  </a:rPr>
                  <a:t>0 𝑚</a:t>
                </a:r>
                <a:r>
                  <a:rPr lang="en-US" i="0">
                    <a:latin typeface="Cambria Math" panose="02040503050406030204" pitchFamily="18" charset="0"/>
                    <a:sym typeface="Wingdings" pitchFamily="2" charset="2"/>
                  </a:rPr>
                  <a:t>/</a:t>
                </a:r>
                <a:r>
                  <a:rPr lang="en-US" i="0">
                    <a:latin typeface="Cambria Math"/>
                    <a:sym typeface="Wingdings" pitchFamily="2" charset="2"/>
                  </a:rPr>
                  <a:t>𝑠</a:t>
                </a:r>
                <a:r>
                  <a:rPr lang="en-US" i="0">
                    <a:latin typeface="Cambria Math" panose="02040503050406030204" pitchFamily="18" charset="0"/>
                    <a:sym typeface="Wingdings" pitchFamily="2" charset="2"/>
                  </a:rPr>
                  <a:t>)^</a:t>
                </a:r>
                <a:r>
                  <a:rPr lang="en-US" i="0">
                    <a:latin typeface="Cambria Math"/>
                    <a:sym typeface="Wingdings" pitchFamily="2" charset="2"/>
                  </a:rPr>
                  <a:t>2+2</a:t>
                </a:r>
                <a:r>
                  <a:rPr lang="en-US" i="0">
                    <a:latin typeface="Cambria Math" panose="02040503050406030204" pitchFamily="18" charset="0"/>
                    <a:sym typeface="Wingdings" pitchFamily="2" charset="2"/>
                  </a:rPr>
                  <a:t>(</a:t>
                </a:r>
                <a:r>
                  <a:rPr lang="en-US" i="0">
                    <a:latin typeface="Cambria Math"/>
                    <a:sym typeface="Wingdings" pitchFamily="2" charset="2"/>
                  </a:rPr>
                  <a:t>−9.8 𝑚</a:t>
                </a:r>
                <a:r>
                  <a:rPr lang="en-US" i="0">
                    <a:latin typeface="Cambria Math" panose="02040503050406030204" pitchFamily="18" charset="0"/>
                    <a:sym typeface="Wingdings" pitchFamily="2" charset="2"/>
                  </a:rPr>
                  <a:t>/</a:t>
                </a:r>
                <a:r>
                  <a:rPr lang="en-US" i="0">
                    <a:latin typeface="Cambria Math"/>
                    <a:sym typeface="Wingdings" pitchFamily="2" charset="2"/>
                  </a:rPr>
                  <a:t>𝑠</a:t>
                </a:r>
                <a:r>
                  <a:rPr lang="en-US" i="0">
                    <a:latin typeface="Cambria Math" panose="02040503050406030204" pitchFamily="18" charset="0"/>
                    <a:sym typeface="Wingdings" pitchFamily="2" charset="2"/>
                  </a:rPr>
                  <a:t>^</a:t>
                </a:r>
                <a:r>
                  <a:rPr lang="en-US" i="0">
                    <a:latin typeface="Cambria Math"/>
                    <a:sym typeface="Wingdings" pitchFamily="2" charset="2"/>
                  </a:rPr>
                  <a:t>2</a:t>
                </a:r>
                <a:r>
                  <a:rPr lang="en-US" i="0">
                    <a:latin typeface="Cambria Math" panose="02040503050406030204" pitchFamily="18" charset="0"/>
                    <a:sym typeface="Wingdings" pitchFamily="2" charset="2"/>
                  </a:rPr>
                  <a:t> )(</a:t>
                </a:r>
                <a:r>
                  <a:rPr lang="en-US" i="0">
                    <a:latin typeface="Cambria Math"/>
                    <a:sym typeface="Wingdings" pitchFamily="2" charset="2"/>
                  </a:rPr>
                  <a:t>0−1.5 𝑚</a:t>
                </a:r>
                <a:r>
                  <a:rPr lang="en-US" i="0">
                    <a:latin typeface="Cambria Math" panose="02040503050406030204" pitchFamily="18" charset="0"/>
                    <a:sym typeface="Wingdings" pitchFamily="2" charset="2"/>
                  </a:rPr>
                  <a:t>)</a:t>
                </a:r>
                <a:endParaRPr lang="en-US" dirty="0">
                  <a:sym typeface="Wingdings" pitchFamily="2" charset="2"/>
                </a:endParaRPr>
              </a:p>
              <a:p>
                <a:r>
                  <a:rPr lang="en-US" i="0">
                    <a:latin typeface="Cambria Math"/>
                    <a:sym typeface="Wingdings" pitchFamily="2" charset="2"/>
                  </a:rPr>
                  <a:t>𝑣</a:t>
                </a:r>
                <a:r>
                  <a:rPr lang="en-US" i="0">
                    <a:latin typeface="Cambria Math" panose="02040503050406030204" pitchFamily="18" charset="0"/>
                    <a:sym typeface="Wingdings" pitchFamily="2" charset="2"/>
                  </a:rPr>
                  <a:t>_</a:t>
                </a:r>
                <a:r>
                  <a:rPr lang="en-US" i="0">
                    <a:latin typeface="Cambria Math"/>
                    <a:sym typeface="Wingdings" pitchFamily="2" charset="2"/>
                  </a:rPr>
                  <a:t>𝑦</a:t>
                </a:r>
                <a:r>
                  <a:rPr lang="en-US" i="0">
                    <a:latin typeface="Cambria Math" panose="02040503050406030204" pitchFamily="18" charset="0"/>
                    <a:sym typeface="Wingdings" pitchFamily="2" charset="2"/>
                  </a:rPr>
                  <a:t>^</a:t>
                </a:r>
                <a:r>
                  <a:rPr lang="en-US" i="0">
                    <a:latin typeface="Cambria Math"/>
                    <a:sym typeface="Wingdings" pitchFamily="2" charset="2"/>
                  </a:rPr>
                  <a:t>2=29.4</a:t>
                </a:r>
                <a:r>
                  <a:rPr lang="en-US" i="0">
                    <a:latin typeface="Cambria Math" panose="02040503050406030204" pitchFamily="18" charset="0"/>
                    <a:sym typeface="Wingdings" pitchFamily="2" charset="2"/>
                  </a:rPr>
                  <a:t> </a:t>
                </a:r>
                <a:r>
                  <a:rPr lang="en-US" i="0">
                    <a:latin typeface="Cambria Math"/>
                    <a:sym typeface="Wingdings" pitchFamily="2" charset="2"/>
                  </a:rPr>
                  <a:t>𝑚</a:t>
                </a:r>
                <a:r>
                  <a:rPr lang="en-US" i="0">
                    <a:latin typeface="Cambria Math" panose="02040503050406030204" pitchFamily="18" charset="0"/>
                    <a:sym typeface="Wingdings" pitchFamily="2" charset="2"/>
                  </a:rPr>
                  <a:t>^</a:t>
                </a:r>
                <a:r>
                  <a:rPr lang="en-US" i="0">
                    <a:latin typeface="Cambria Math"/>
                    <a:sym typeface="Wingdings" pitchFamily="2" charset="2"/>
                  </a:rPr>
                  <a:t>2</a:t>
                </a:r>
                <a:r>
                  <a:rPr lang="en-US" i="0">
                    <a:latin typeface="Cambria Math" panose="02040503050406030204" pitchFamily="18" charset="0"/>
                    <a:sym typeface="Wingdings" pitchFamily="2" charset="2"/>
                  </a:rPr>
                  <a:t>/</a:t>
                </a:r>
                <a:r>
                  <a:rPr lang="en-US" i="0">
                    <a:latin typeface="Cambria Math"/>
                    <a:sym typeface="Wingdings" pitchFamily="2" charset="2"/>
                  </a:rPr>
                  <a:t>𝑠</a:t>
                </a:r>
                <a:r>
                  <a:rPr lang="en-US" i="0">
                    <a:latin typeface="Cambria Math" panose="02040503050406030204" pitchFamily="18" charset="0"/>
                    <a:sym typeface="Wingdings" pitchFamily="2" charset="2"/>
                  </a:rPr>
                  <a:t>^</a:t>
                </a:r>
                <a:r>
                  <a:rPr lang="en-US" i="0">
                    <a:latin typeface="Cambria Math"/>
                    <a:sym typeface="Wingdings" pitchFamily="2" charset="2"/>
                  </a:rPr>
                  <a:t>2</a:t>
                </a:r>
                <a:r>
                  <a:rPr lang="en-US" i="0">
                    <a:latin typeface="Cambria Math" panose="02040503050406030204" pitchFamily="18" charset="0"/>
                    <a:sym typeface="Wingdings" pitchFamily="2" charset="2"/>
                  </a:rPr>
                  <a:t> </a:t>
                </a:r>
                <a:endParaRPr lang="en-US" dirty="0">
                  <a:sym typeface="Wingdings" pitchFamily="2" charset="2"/>
                </a:endParaRPr>
              </a:p>
              <a:p>
                <a:r>
                  <a:rPr lang="en-US" i="0">
                    <a:latin typeface="Cambria Math"/>
                    <a:sym typeface="Wingdings" pitchFamily="2" charset="2"/>
                  </a:rPr>
                  <a:t>𝑣</a:t>
                </a:r>
                <a:r>
                  <a:rPr lang="en-US" i="0">
                    <a:latin typeface="Cambria Math" panose="02040503050406030204" pitchFamily="18" charset="0"/>
                    <a:sym typeface="Wingdings" pitchFamily="2" charset="2"/>
                  </a:rPr>
                  <a:t>_</a:t>
                </a:r>
                <a:r>
                  <a:rPr lang="en-US" i="0">
                    <a:latin typeface="Cambria Math"/>
                    <a:sym typeface="Wingdings" pitchFamily="2" charset="2"/>
                  </a:rPr>
                  <a:t>𝑦=−5.42 𝑚/𝑠</a:t>
                </a:r>
                <a:endParaRPr lang="en-US" dirty="0">
                  <a:sym typeface="Wingdings" pitchFamily="2" charset="2"/>
                </a:endParaRPr>
              </a:p>
              <a:p>
                <a:r>
                  <a:rPr lang="en-US" i="0">
                    <a:latin typeface="Cambria Math"/>
                    <a:sym typeface="Wingdings" pitchFamily="2" charset="2"/>
                  </a:rPr>
                  <a:t>𝑣</a:t>
                </a:r>
                <a:r>
                  <a:rPr lang="en-US" i="0">
                    <a:latin typeface="Cambria Math" panose="02040503050406030204" pitchFamily="18" charset="0"/>
                    <a:sym typeface="Wingdings" pitchFamily="2" charset="2"/>
                  </a:rPr>
                  <a:t>_</a:t>
                </a:r>
                <a:r>
                  <a:rPr lang="en-US" i="0">
                    <a:latin typeface="Cambria Math"/>
                    <a:sym typeface="Wingdings" pitchFamily="2" charset="2"/>
                  </a:rPr>
                  <a:t>𝑅=</a:t>
                </a:r>
                <a:r>
                  <a:rPr lang="en-US" i="0">
                    <a:latin typeface="Cambria Math" panose="02040503050406030204" pitchFamily="18" charset="0"/>
                    <a:sym typeface="Wingdings" pitchFamily="2" charset="2"/>
                  </a:rPr>
                  <a:t>√((</a:t>
                </a:r>
                <a:r>
                  <a:rPr lang="en-US" i="0">
                    <a:latin typeface="Cambria Math"/>
                    <a:sym typeface="Wingdings" pitchFamily="2" charset="2"/>
                  </a:rPr>
                  <a:t>11.2 𝑚</a:t>
                </a:r>
                <a:r>
                  <a:rPr lang="en-US" i="0">
                    <a:latin typeface="Cambria Math" panose="02040503050406030204" pitchFamily="18" charset="0"/>
                    <a:sym typeface="Wingdings" pitchFamily="2" charset="2"/>
                  </a:rPr>
                  <a:t>/</a:t>
                </a:r>
                <a:r>
                  <a:rPr lang="en-US" i="0">
                    <a:latin typeface="Cambria Math"/>
                    <a:sym typeface="Wingdings" pitchFamily="2" charset="2"/>
                  </a:rPr>
                  <a:t>𝑠</a:t>
                </a:r>
                <a:r>
                  <a:rPr lang="en-US" i="0">
                    <a:latin typeface="Cambria Math" panose="02040503050406030204" pitchFamily="18" charset="0"/>
                    <a:sym typeface="Wingdings" pitchFamily="2" charset="2"/>
                  </a:rPr>
                  <a:t>)^</a:t>
                </a:r>
                <a:r>
                  <a:rPr lang="en-US" i="0">
                    <a:latin typeface="Cambria Math"/>
                    <a:sym typeface="Wingdings" pitchFamily="2" charset="2"/>
                  </a:rPr>
                  <a:t>2+</a:t>
                </a:r>
                <a:r>
                  <a:rPr lang="en-US" i="0">
                    <a:latin typeface="Cambria Math" panose="02040503050406030204" pitchFamily="18" charset="0"/>
                    <a:sym typeface="Wingdings" pitchFamily="2" charset="2"/>
                  </a:rPr>
                  <a:t>(</a:t>
                </a:r>
                <a:r>
                  <a:rPr lang="en-US" i="0">
                    <a:latin typeface="Cambria Math"/>
                    <a:sym typeface="Wingdings" pitchFamily="2" charset="2"/>
                  </a:rPr>
                  <a:t>−5.42 𝑚</a:t>
                </a:r>
                <a:r>
                  <a:rPr lang="en-US" i="0">
                    <a:latin typeface="Cambria Math" panose="02040503050406030204" pitchFamily="18" charset="0"/>
                    <a:sym typeface="Wingdings" pitchFamily="2" charset="2"/>
                  </a:rPr>
                  <a:t>/</a:t>
                </a:r>
                <a:r>
                  <a:rPr lang="en-US" i="0">
                    <a:latin typeface="Cambria Math"/>
                    <a:sym typeface="Wingdings" pitchFamily="2" charset="2"/>
                  </a:rPr>
                  <a:t>𝑠</a:t>
                </a:r>
                <a:r>
                  <a:rPr lang="en-US" i="0">
                    <a:latin typeface="Cambria Math" panose="02040503050406030204" pitchFamily="18" charset="0"/>
                    <a:sym typeface="Wingdings" pitchFamily="2" charset="2"/>
                  </a:rPr>
                  <a:t>)^</a:t>
                </a:r>
                <a:r>
                  <a:rPr lang="en-US" i="0">
                    <a:latin typeface="Cambria Math"/>
                    <a:sym typeface="Wingdings" pitchFamily="2" charset="2"/>
                  </a:rPr>
                  <a:t>2</a:t>
                </a:r>
                <a:r>
                  <a:rPr lang="en-US" i="0">
                    <a:latin typeface="Cambria Math" panose="02040503050406030204" pitchFamily="18" charset="0"/>
                    <a:sym typeface="Wingdings" pitchFamily="2" charset="2"/>
                  </a:rPr>
                  <a:t> )</a:t>
                </a:r>
                <a:endParaRPr lang="en-US" dirty="0">
                  <a:sym typeface="Wingdings" pitchFamily="2" charset="2"/>
                </a:endParaRPr>
              </a:p>
              <a:p>
                <a:r>
                  <a:rPr lang="en-US" i="0">
                    <a:latin typeface="Cambria Math"/>
                    <a:sym typeface="Wingdings" pitchFamily="2" charset="2"/>
                  </a:rPr>
                  <a:t>𝑣</a:t>
                </a:r>
                <a:r>
                  <a:rPr lang="en-US" i="0">
                    <a:latin typeface="Cambria Math" panose="02040503050406030204" pitchFamily="18" charset="0"/>
                    <a:sym typeface="Wingdings" pitchFamily="2" charset="2"/>
                  </a:rPr>
                  <a:t>_</a:t>
                </a:r>
                <a:r>
                  <a:rPr lang="en-US" i="0">
                    <a:latin typeface="Cambria Math"/>
                    <a:sym typeface="Wingdings" pitchFamily="2" charset="2"/>
                  </a:rPr>
                  <a:t>𝑅=12.4 𝑚/𝑠</a:t>
                </a:r>
                <a:r>
                  <a:rPr lang="en-US" dirty="0">
                    <a:sym typeface="Wingdings" pitchFamily="2" charset="2"/>
                  </a:rPr>
                  <a:t> The box doesn’t break</a:t>
                </a:r>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83</a:t>
            </a:fld>
            <a:endParaRPr lang="en-US"/>
          </a:p>
        </p:txBody>
      </p:sp>
    </p:spTree>
    <p:extLst>
      <p:ext uri="{BB962C8B-B14F-4D97-AF65-F5344CB8AC3E}">
        <p14:creationId xmlns:p14="http://schemas.microsoft.com/office/powerpoint/2010/main" val="33668348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If air resistance present, bullet slows and lands behind.</a:t>
            </a:r>
          </a:p>
          <a:p>
            <a:r>
              <a:rPr lang="en-US" dirty="0"/>
              <a:t>No air resistance the </a:t>
            </a:r>
            <a:r>
              <a:rPr lang="en-US" dirty="0" err="1"/>
              <a:t>v</a:t>
            </a:r>
            <a:r>
              <a:rPr lang="en-US" baseline="-25000" dirty="0" err="1"/>
              <a:t>x</a:t>
            </a:r>
            <a:r>
              <a:rPr lang="en-US" dirty="0"/>
              <a:t> doesn’t change and bullet lands on him.</a:t>
            </a:r>
          </a:p>
          <a:p>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84</a:t>
            </a:fld>
            <a:endParaRPr lang="en-US"/>
          </a:p>
        </p:txBody>
      </p:sp>
    </p:spTree>
    <p:extLst>
      <p:ext uri="{BB962C8B-B14F-4D97-AF65-F5344CB8AC3E}">
        <p14:creationId xmlns:p14="http://schemas.microsoft.com/office/powerpoint/2010/main" val="35550614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Hit at the same time since they fall down the same distance and have the same initial</a:t>
            </a:r>
            <a:r>
              <a:rPr lang="en-US" baseline="0" dirty="0"/>
              <a:t> y-velocity.</a:t>
            </a:r>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85</a:t>
            </a:fld>
            <a:endParaRPr lang="en-US"/>
          </a:p>
        </p:txBody>
      </p:sp>
    </p:spTree>
    <p:extLst>
      <p:ext uri="{BB962C8B-B14F-4D97-AF65-F5344CB8AC3E}">
        <p14:creationId xmlns:p14="http://schemas.microsoft.com/office/powerpoint/2010/main" val="25247329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Watch </a:t>
            </a:r>
            <a:r>
              <a:rPr lang="en-US" dirty="0" err="1">
                <a:hlinkClick r:id="rId3" action="ppaction://hlinkfile"/>
              </a:rPr>
              <a:t>MythBusters</a:t>
            </a:r>
            <a:r>
              <a:rPr lang="en-US" dirty="0">
                <a:hlinkClick r:id="rId3" action="ppaction://hlinkfile"/>
              </a:rPr>
              <a:t> bullet drop video</a:t>
            </a:r>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86</a:t>
            </a:fld>
            <a:endParaRPr lang="en-US"/>
          </a:p>
        </p:txBody>
      </p:sp>
    </p:spTree>
    <p:extLst>
      <p:ext uri="{BB962C8B-B14F-4D97-AF65-F5344CB8AC3E}">
        <p14:creationId xmlns:p14="http://schemas.microsoft.com/office/powerpoint/2010/main" val="20630200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u="sng" dirty="0">
                    <a:cs typeface="Times New Roman" pitchFamily="18" charset="0"/>
                  </a:rPr>
                  <a:t>x:</a:t>
                </a:r>
                <a:r>
                  <a:rPr lang="en-US" dirty="0">
                    <a:cs typeface="Times New Roman" pitchFamily="18" charset="0"/>
                  </a:rPr>
                  <a:t> </a:t>
                </a:r>
                <a14:m>
                  <m:oMath xmlns:m="http://schemas.openxmlformats.org/officeDocument/2006/math">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𝑣</m:t>
                        </m:r>
                      </m:e>
                      <m:sub>
                        <m:r>
                          <a:rPr lang="en-US" i="1">
                            <a:latin typeface="Cambria Math"/>
                            <a:cs typeface="Times New Roman" pitchFamily="18" charset="0"/>
                          </a:rPr>
                          <m:t>0</m:t>
                        </m:r>
                        <m:r>
                          <a:rPr lang="en-US" i="1">
                            <a:latin typeface="Cambria Math"/>
                            <a:cs typeface="Times New Roman" pitchFamily="18" charset="0"/>
                          </a:rPr>
                          <m:t>𝑥</m:t>
                        </m:r>
                      </m:sub>
                    </m:sSub>
                    <m:r>
                      <a:rPr lang="en-US" i="1">
                        <a:latin typeface="Cambria Math"/>
                        <a:cs typeface="Times New Roman" pitchFamily="18" charset="0"/>
                      </a:rPr>
                      <m:t>=32</m:t>
                    </m:r>
                    <m:f>
                      <m:fPr>
                        <m:ctrlPr>
                          <a:rPr lang="en-US" i="1">
                            <a:latin typeface="Cambria Math" panose="02040503050406030204" pitchFamily="18" charset="0"/>
                            <a:cs typeface="Times New Roman" pitchFamily="18" charset="0"/>
                          </a:rPr>
                        </m:ctrlPr>
                      </m:fPr>
                      <m:num>
                        <m:r>
                          <a:rPr lang="en-US" i="1">
                            <a:latin typeface="Cambria Math"/>
                            <a:cs typeface="Times New Roman" pitchFamily="18" charset="0"/>
                          </a:rPr>
                          <m:t>𝑚</m:t>
                        </m:r>
                      </m:num>
                      <m:den>
                        <m:r>
                          <a:rPr lang="en-US" i="1">
                            <a:latin typeface="Cambria Math"/>
                            <a:cs typeface="Times New Roman" pitchFamily="18" charset="0"/>
                          </a:rPr>
                          <m:t>𝑠</m:t>
                        </m:r>
                      </m:den>
                    </m:f>
                    <m:func>
                      <m:funcPr>
                        <m:ctrlPr>
                          <a:rPr lang="en-US" i="1">
                            <a:latin typeface="Cambria Math" panose="02040503050406030204" pitchFamily="18" charset="0"/>
                            <a:cs typeface="Times New Roman" pitchFamily="18" charset="0"/>
                          </a:rPr>
                        </m:ctrlPr>
                      </m:funcPr>
                      <m:fName>
                        <m:r>
                          <m:rPr>
                            <m:sty m:val="p"/>
                          </m:rPr>
                          <a:rPr lang="en-US">
                            <a:latin typeface="Cambria Math"/>
                            <a:cs typeface="Times New Roman" pitchFamily="18" charset="0"/>
                          </a:rPr>
                          <m:t>cos</m:t>
                        </m:r>
                      </m:fName>
                      <m:e>
                        <m:r>
                          <a:rPr lang="en-US" i="1">
                            <a:latin typeface="Cambria Math"/>
                            <a:cs typeface="Times New Roman" pitchFamily="18" charset="0"/>
                          </a:rPr>
                          <m:t>35°</m:t>
                        </m:r>
                      </m:e>
                    </m:func>
                    <m:r>
                      <a:rPr lang="en-US" i="1">
                        <a:latin typeface="Cambria Math"/>
                        <a:cs typeface="Times New Roman" pitchFamily="18" charset="0"/>
                      </a:rPr>
                      <m:t>=26.2</m:t>
                    </m:r>
                    <m:f>
                      <m:fPr>
                        <m:ctrlPr>
                          <a:rPr lang="en-US" i="1">
                            <a:latin typeface="Cambria Math" panose="02040503050406030204" pitchFamily="18" charset="0"/>
                            <a:cs typeface="Times New Roman" pitchFamily="18" charset="0"/>
                          </a:rPr>
                        </m:ctrlPr>
                      </m:fPr>
                      <m:num>
                        <m:r>
                          <a:rPr lang="en-US" i="1">
                            <a:latin typeface="Cambria Math"/>
                            <a:cs typeface="Times New Roman" pitchFamily="18" charset="0"/>
                          </a:rPr>
                          <m:t>𝑚</m:t>
                        </m:r>
                      </m:num>
                      <m:den>
                        <m:r>
                          <a:rPr lang="en-US" i="1">
                            <a:latin typeface="Cambria Math"/>
                            <a:cs typeface="Times New Roman" pitchFamily="18" charset="0"/>
                          </a:rPr>
                          <m:t>𝑠</m:t>
                        </m:r>
                      </m:den>
                    </m:f>
                  </m:oMath>
                </a14:m>
                <a:endParaRPr lang="en-US" dirty="0">
                  <a:cs typeface="Times New Roman" pitchFamily="18" charset="0"/>
                </a:endParaRPr>
              </a:p>
              <a:p>
                <a:r>
                  <a:rPr lang="en-US" u="sng" dirty="0"/>
                  <a:t>y:</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𝑦</m:t>
                        </m:r>
                      </m:e>
                      <m:sub>
                        <m:r>
                          <a:rPr lang="en-US" i="1">
                            <a:latin typeface="Cambria Math"/>
                          </a:rPr>
                          <m:t>0</m:t>
                        </m:r>
                        <m:r>
                          <a:rPr lang="en-US" i="1">
                            <a:latin typeface="Cambria Math"/>
                          </a:rPr>
                          <m:t>𝑦</m:t>
                        </m:r>
                      </m:sub>
                    </m:sSub>
                    <m:r>
                      <a:rPr lang="en-US" i="1">
                        <a:latin typeface="Cambria Math"/>
                      </a:rPr>
                      <m:t>=32</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func>
                      <m:funcPr>
                        <m:ctrlPr>
                          <a:rPr lang="en-US" i="1">
                            <a:latin typeface="Cambria Math" panose="02040503050406030204" pitchFamily="18" charset="0"/>
                          </a:rPr>
                        </m:ctrlPr>
                      </m:funcPr>
                      <m:fName>
                        <m:r>
                          <m:rPr>
                            <m:sty m:val="p"/>
                          </m:rPr>
                          <a:rPr lang="en-US">
                            <a:latin typeface="Cambria Math"/>
                          </a:rPr>
                          <m:t>sin</m:t>
                        </m:r>
                      </m:fName>
                      <m:e>
                        <m:r>
                          <a:rPr lang="en-US" i="1">
                            <a:latin typeface="Cambria Math"/>
                          </a:rPr>
                          <m:t>35°</m:t>
                        </m:r>
                      </m:e>
                    </m:func>
                    <m:r>
                      <a:rPr lang="en-US" i="1">
                        <a:latin typeface="Cambria Math"/>
                      </a:rPr>
                      <m:t>=18.4</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r>
                      <a:rPr lang="en-US" i="1">
                        <a:latin typeface="Cambria Math"/>
                      </a:rPr>
                      <m:t>, </m:t>
                    </m:r>
                    <m:sSub>
                      <m:sSubPr>
                        <m:ctrlPr>
                          <a:rPr lang="en-US" i="1">
                            <a:latin typeface="Cambria Math" panose="02040503050406030204" pitchFamily="18" charset="0"/>
                          </a:rPr>
                        </m:ctrlPr>
                      </m:sSubPr>
                      <m:e>
                        <m:r>
                          <a:rPr lang="en-US" i="1">
                            <a:latin typeface="Cambria Math"/>
                          </a:rPr>
                          <m:t>𝑎</m:t>
                        </m:r>
                      </m:e>
                      <m:sub>
                        <m:r>
                          <a:rPr lang="en-US" i="1">
                            <a:latin typeface="Cambria Math"/>
                          </a:rPr>
                          <m:t>𝑦</m:t>
                        </m:r>
                      </m:sub>
                    </m:sSub>
                    <m:r>
                      <a:rPr lang="en-US" i="1">
                        <a:latin typeface="Cambria Math"/>
                      </a:rPr>
                      <m:t>=−9.8</m:t>
                    </m:r>
                    <m:f>
                      <m:fPr>
                        <m:ctrlPr>
                          <a:rPr lang="en-US" i="1">
                            <a:latin typeface="Cambria Math" panose="02040503050406030204" pitchFamily="18" charset="0"/>
                          </a:rPr>
                        </m:ctrlPr>
                      </m:fPr>
                      <m:num>
                        <m:r>
                          <a:rPr lang="en-US" i="1">
                            <a:latin typeface="Cambria Math"/>
                          </a:rPr>
                          <m:t>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0</m:t>
                        </m:r>
                      </m:sub>
                    </m:sSub>
                    <m:r>
                      <a:rPr lang="en-US" i="1">
                        <a:latin typeface="Cambria Math"/>
                      </a:rPr>
                      <m:t>=0 </m:t>
                    </m:r>
                    <m:r>
                      <a:rPr lang="en-US" i="1">
                        <a:latin typeface="Cambria Math"/>
                      </a:rPr>
                      <m:t>𝑚</m:t>
                    </m:r>
                    <m:r>
                      <a:rPr lang="en-US" i="1">
                        <a:latin typeface="Cambria Math"/>
                      </a:rPr>
                      <m:t>, </m:t>
                    </m:r>
                    <m:r>
                      <a:rPr lang="en-US" i="1">
                        <a:latin typeface="Cambria Math"/>
                      </a:rPr>
                      <m:t>𝑦</m:t>
                    </m:r>
                    <m:r>
                      <a:rPr lang="en-US" i="1">
                        <a:latin typeface="Cambria Math"/>
                      </a:rPr>
                      <m:t>= ?, </m:t>
                    </m:r>
                    <m:sSub>
                      <m:sSubPr>
                        <m:ctrlPr>
                          <a:rPr lang="en-US" i="1">
                            <a:latin typeface="Cambria Math" panose="02040503050406030204" pitchFamily="18" charset="0"/>
                          </a:rPr>
                        </m:ctrlPr>
                      </m:sSubPr>
                      <m:e>
                        <m:r>
                          <a:rPr lang="en-US" i="1">
                            <a:latin typeface="Cambria Math"/>
                          </a:rPr>
                          <m:t>𝑣</m:t>
                        </m:r>
                      </m:e>
                      <m:sub>
                        <m:r>
                          <a:rPr lang="en-US" i="1">
                            <a:latin typeface="Cambria Math"/>
                          </a:rPr>
                          <m:t>𝑦</m:t>
                        </m:r>
                      </m:sub>
                    </m:sSub>
                    <m:r>
                      <a:rPr lang="en-US" i="1">
                        <a:latin typeface="Cambria Math"/>
                      </a:rPr>
                      <m:t>=0</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oMath>
                </a14:m>
                <a:endParaRPr lang="en-US" u="sng" dirty="0"/>
              </a:p>
              <a:p>
                <a:r>
                  <a:rPr lang="en-US" u="sng" dirty="0"/>
                  <a:t>y-direction</a:t>
                </a:r>
                <a:r>
                  <a:rPr lang="en-US" dirty="0"/>
                  <a:t>:</a:t>
                </a:r>
              </a:p>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cs typeface="Times New Roman" pitchFamily="18" charset="0"/>
                            </a:rPr>
                          </m:ctrlPr>
                        </m:sSubSupPr>
                        <m:e>
                          <m:r>
                            <a:rPr lang="en-US" i="1">
                              <a:latin typeface="Cambria Math"/>
                              <a:cs typeface="Times New Roman" pitchFamily="18" charset="0"/>
                            </a:rPr>
                            <m:t>𝑣</m:t>
                          </m:r>
                        </m:e>
                        <m:sub>
                          <m:r>
                            <a:rPr lang="en-US" i="1">
                              <a:latin typeface="Cambria Math"/>
                              <a:cs typeface="Times New Roman" pitchFamily="18" charset="0"/>
                            </a:rPr>
                            <m:t>𝑦</m:t>
                          </m:r>
                        </m:sub>
                        <m:sup>
                          <m:r>
                            <a:rPr lang="en-US" i="1">
                              <a:latin typeface="Cambria Math"/>
                              <a:cs typeface="Times New Roman" pitchFamily="18" charset="0"/>
                            </a:rPr>
                            <m:t>2</m:t>
                          </m:r>
                        </m:sup>
                      </m:sSubSup>
                      <m:r>
                        <a:rPr lang="en-US" i="1">
                          <a:latin typeface="Cambria Math"/>
                          <a:cs typeface="Times New Roman" pitchFamily="18" charset="0"/>
                        </a:rPr>
                        <m:t>=</m:t>
                      </m:r>
                      <m:sSubSup>
                        <m:sSubSupPr>
                          <m:ctrlPr>
                            <a:rPr lang="en-US" i="1">
                              <a:latin typeface="Cambria Math" panose="02040503050406030204" pitchFamily="18" charset="0"/>
                              <a:cs typeface="Times New Roman" pitchFamily="18" charset="0"/>
                            </a:rPr>
                          </m:ctrlPr>
                        </m:sSubSupPr>
                        <m:e>
                          <m:r>
                            <a:rPr lang="en-US" i="1">
                              <a:latin typeface="Cambria Math"/>
                              <a:cs typeface="Times New Roman" pitchFamily="18" charset="0"/>
                            </a:rPr>
                            <m:t>𝑣</m:t>
                          </m:r>
                        </m:e>
                        <m:sub>
                          <m:r>
                            <a:rPr lang="en-US" i="1">
                              <a:latin typeface="Cambria Math"/>
                              <a:cs typeface="Times New Roman" pitchFamily="18" charset="0"/>
                            </a:rPr>
                            <m:t>0</m:t>
                          </m:r>
                          <m:r>
                            <a:rPr lang="en-US" i="1">
                              <a:latin typeface="Cambria Math"/>
                              <a:cs typeface="Times New Roman" pitchFamily="18" charset="0"/>
                            </a:rPr>
                            <m:t>𝑦</m:t>
                          </m:r>
                        </m:sub>
                        <m:sup>
                          <m:r>
                            <a:rPr lang="en-US" i="1">
                              <a:latin typeface="Cambria Math"/>
                              <a:cs typeface="Times New Roman" pitchFamily="18" charset="0"/>
                            </a:rPr>
                            <m:t>2</m:t>
                          </m:r>
                        </m:sup>
                      </m:sSubSup>
                      <m:r>
                        <a:rPr lang="en-US" i="1">
                          <a:latin typeface="Cambria Math"/>
                          <a:cs typeface="Times New Roman" pitchFamily="18" charset="0"/>
                        </a:rPr>
                        <m:t>+2</m:t>
                      </m:r>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𝑎</m:t>
                          </m:r>
                        </m:e>
                        <m:sub>
                          <m:r>
                            <a:rPr lang="en-US" i="1">
                              <a:latin typeface="Cambria Math"/>
                              <a:cs typeface="Times New Roman" pitchFamily="18" charset="0"/>
                            </a:rPr>
                            <m:t>𝑦</m:t>
                          </m:r>
                        </m:sub>
                      </m:sSub>
                      <m:d>
                        <m:dPr>
                          <m:ctrlPr>
                            <a:rPr lang="en-US" i="1">
                              <a:latin typeface="Cambria Math" panose="02040503050406030204" pitchFamily="18" charset="0"/>
                              <a:cs typeface="Times New Roman" pitchFamily="18" charset="0"/>
                            </a:rPr>
                          </m:ctrlPr>
                        </m:dPr>
                        <m:e>
                          <m:r>
                            <a:rPr lang="en-US" i="1">
                              <a:latin typeface="Cambria Math"/>
                              <a:cs typeface="Times New Roman" pitchFamily="18" charset="0"/>
                            </a:rPr>
                            <m:t>𝑦</m:t>
                          </m:r>
                          <m:r>
                            <a:rPr lang="en-US" i="1">
                              <a:latin typeface="Cambria Math"/>
                              <a:cs typeface="Times New Roman" pitchFamily="18" charset="0"/>
                            </a:rPr>
                            <m:t>−</m:t>
                          </m:r>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𝑦</m:t>
                              </m:r>
                            </m:e>
                            <m:sub>
                              <m:r>
                                <a:rPr lang="en-US" i="1">
                                  <a:latin typeface="Cambria Math"/>
                                  <a:cs typeface="Times New Roman" pitchFamily="18" charset="0"/>
                                </a:rPr>
                                <m:t>0</m:t>
                              </m:r>
                            </m:sub>
                          </m:sSub>
                        </m:e>
                      </m:d>
                    </m:oMath>
                  </m:oMathPara>
                </a14:m>
                <a:endParaRPr lang="en-US" dirty="0">
                  <a:cs typeface="Times New Roman" pitchFamily="18" charset="0"/>
                </a:endParaRPr>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cs typeface="Times New Roman" pitchFamily="18" charset="0"/>
                            </a:rPr>
                          </m:ctrlPr>
                        </m:sSupPr>
                        <m:e>
                          <m:r>
                            <a:rPr lang="en-US" i="1">
                              <a:latin typeface="Cambria Math"/>
                              <a:cs typeface="Times New Roman" pitchFamily="18" charset="0"/>
                            </a:rPr>
                            <m:t>0</m:t>
                          </m:r>
                        </m:e>
                        <m:sup>
                          <m:r>
                            <a:rPr lang="en-US" i="1">
                              <a:latin typeface="Cambria Math"/>
                              <a:cs typeface="Times New Roman" pitchFamily="18" charset="0"/>
                            </a:rPr>
                            <m:t>2</m:t>
                          </m:r>
                        </m:sup>
                      </m:sSup>
                      <m:r>
                        <a:rPr lang="en-US" i="1">
                          <a:latin typeface="Cambria Math"/>
                          <a:cs typeface="Times New Roman" pitchFamily="18" charset="0"/>
                        </a:rPr>
                        <m:t>=</m:t>
                      </m:r>
                      <m:sSup>
                        <m:sSupPr>
                          <m:ctrlPr>
                            <a:rPr lang="en-US" i="1">
                              <a:latin typeface="Cambria Math" panose="02040503050406030204" pitchFamily="18" charset="0"/>
                              <a:cs typeface="Times New Roman" pitchFamily="18" charset="0"/>
                            </a:rPr>
                          </m:ctrlPr>
                        </m:sSupPr>
                        <m:e>
                          <m:d>
                            <m:dPr>
                              <m:ctrlPr>
                                <a:rPr lang="en-US" i="1">
                                  <a:latin typeface="Cambria Math" panose="02040503050406030204" pitchFamily="18" charset="0"/>
                                  <a:cs typeface="Times New Roman" pitchFamily="18" charset="0"/>
                                </a:rPr>
                              </m:ctrlPr>
                            </m:dPr>
                            <m:e>
                              <m:r>
                                <a:rPr lang="en-US" i="1">
                                  <a:latin typeface="Cambria Math"/>
                                  <a:cs typeface="Times New Roman" pitchFamily="18" charset="0"/>
                                </a:rPr>
                                <m:t>18.4</m:t>
                              </m:r>
                              <m:f>
                                <m:fPr>
                                  <m:ctrlPr>
                                    <a:rPr lang="en-US" i="1">
                                      <a:latin typeface="Cambria Math" panose="02040503050406030204" pitchFamily="18" charset="0"/>
                                      <a:cs typeface="Times New Roman" pitchFamily="18" charset="0"/>
                                    </a:rPr>
                                  </m:ctrlPr>
                                </m:fPr>
                                <m:num>
                                  <m:r>
                                    <a:rPr lang="en-US" i="1">
                                      <a:latin typeface="Cambria Math"/>
                                      <a:cs typeface="Times New Roman" pitchFamily="18" charset="0"/>
                                    </a:rPr>
                                    <m:t>𝑚</m:t>
                                  </m:r>
                                </m:num>
                                <m:den>
                                  <m:r>
                                    <a:rPr lang="en-US" i="1">
                                      <a:latin typeface="Cambria Math"/>
                                      <a:cs typeface="Times New Roman" pitchFamily="18" charset="0"/>
                                    </a:rPr>
                                    <m:t>𝑠</m:t>
                                  </m:r>
                                </m:den>
                              </m:f>
                            </m:e>
                          </m:d>
                        </m:e>
                        <m:sup>
                          <m:r>
                            <a:rPr lang="en-US" i="1">
                              <a:latin typeface="Cambria Math"/>
                              <a:cs typeface="Times New Roman" pitchFamily="18" charset="0"/>
                            </a:rPr>
                            <m:t>2</m:t>
                          </m:r>
                        </m:sup>
                      </m:sSup>
                      <m:r>
                        <a:rPr lang="en-US" i="1">
                          <a:latin typeface="Cambria Math"/>
                          <a:cs typeface="Times New Roman" pitchFamily="18" charset="0"/>
                        </a:rPr>
                        <m:t>+2</m:t>
                      </m:r>
                      <m:d>
                        <m:dPr>
                          <m:ctrlPr>
                            <a:rPr lang="en-US" i="1">
                              <a:latin typeface="Cambria Math" panose="02040503050406030204" pitchFamily="18" charset="0"/>
                              <a:cs typeface="Times New Roman" pitchFamily="18" charset="0"/>
                            </a:rPr>
                          </m:ctrlPr>
                        </m:dPr>
                        <m:e>
                          <m:r>
                            <a:rPr lang="en-US" i="1">
                              <a:latin typeface="Cambria Math"/>
                              <a:cs typeface="Times New Roman" pitchFamily="18" charset="0"/>
                            </a:rPr>
                            <m:t>−9.8</m:t>
                          </m:r>
                          <m:f>
                            <m:fPr>
                              <m:ctrlPr>
                                <a:rPr lang="en-US" i="1">
                                  <a:latin typeface="Cambria Math" panose="02040503050406030204" pitchFamily="18" charset="0"/>
                                  <a:cs typeface="Times New Roman" pitchFamily="18" charset="0"/>
                                </a:rPr>
                              </m:ctrlPr>
                            </m:fPr>
                            <m:num>
                              <m:r>
                                <a:rPr lang="en-US" i="1">
                                  <a:latin typeface="Cambria Math"/>
                                  <a:cs typeface="Times New Roman" pitchFamily="18" charset="0"/>
                                </a:rPr>
                                <m:t>𝑚</m:t>
                              </m:r>
                            </m:num>
                            <m:den>
                              <m:sSup>
                                <m:sSupPr>
                                  <m:ctrlPr>
                                    <a:rPr lang="en-US" i="1">
                                      <a:latin typeface="Cambria Math" panose="02040503050406030204" pitchFamily="18" charset="0"/>
                                      <a:cs typeface="Times New Roman" pitchFamily="18" charset="0"/>
                                    </a:rPr>
                                  </m:ctrlPr>
                                </m:sSupPr>
                                <m:e>
                                  <m:r>
                                    <a:rPr lang="en-US" i="1">
                                      <a:latin typeface="Cambria Math"/>
                                      <a:cs typeface="Times New Roman" pitchFamily="18" charset="0"/>
                                    </a:rPr>
                                    <m:t>𝑠</m:t>
                                  </m:r>
                                </m:e>
                                <m:sup>
                                  <m:r>
                                    <a:rPr lang="en-US" i="1">
                                      <a:latin typeface="Cambria Math"/>
                                      <a:cs typeface="Times New Roman" pitchFamily="18" charset="0"/>
                                    </a:rPr>
                                    <m:t>2</m:t>
                                  </m:r>
                                </m:sup>
                              </m:sSup>
                            </m:den>
                          </m:f>
                        </m:e>
                      </m:d>
                      <m:d>
                        <m:dPr>
                          <m:ctrlPr>
                            <a:rPr lang="en-US" i="1">
                              <a:latin typeface="Cambria Math" panose="02040503050406030204" pitchFamily="18" charset="0"/>
                              <a:cs typeface="Times New Roman" pitchFamily="18" charset="0"/>
                            </a:rPr>
                          </m:ctrlPr>
                        </m:dPr>
                        <m:e>
                          <m:r>
                            <a:rPr lang="en-US" i="1">
                              <a:latin typeface="Cambria Math"/>
                              <a:cs typeface="Times New Roman" pitchFamily="18" charset="0"/>
                            </a:rPr>
                            <m:t>𝑦</m:t>
                          </m:r>
                          <m:r>
                            <a:rPr lang="en-US" i="1">
                              <a:latin typeface="Cambria Math"/>
                              <a:cs typeface="Times New Roman" pitchFamily="18" charset="0"/>
                            </a:rPr>
                            <m:t>−0</m:t>
                          </m:r>
                        </m:e>
                      </m:d>
                    </m:oMath>
                  </m:oMathPara>
                </a14:m>
                <a:endParaRPr lang="en-US" dirty="0">
                  <a:cs typeface="Times New Roman" pitchFamily="18" charset="0"/>
                </a:endParaRPr>
              </a:p>
              <a:p>
                <a:pPr/>
                <a14:m>
                  <m:oMathPara xmlns:m="http://schemas.openxmlformats.org/officeDocument/2006/math">
                    <m:oMathParaPr>
                      <m:jc m:val="centerGroup"/>
                    </m:oMathParaPr>
                    <m:oMath xmlns:m="http://schemas.openxmlformats.org/officeDocument/2006/math">
                      <m:r>
                        <a:rPr lang="en-US" i="1">
                          <a:latin typeface="Cambria Math"/>
                          <a:cs typeface="Times New Roman" pitchFamily="18" charset="0"/>
                        </a:rPr>
                        <m:t>0=338.9</m:t>
                      </m:r>
                      <m:f>
                        <m:fPr>
                          <m:ctrlPr>
                            <a:rPr lang="en-US" i="1">
                              <a:latin typeface="Cambria Math" panose="02040503050406030204" pitchFamily="18" charset="0"/>
                              <a:cs typeface="Times New Roman" pitchFamily="18" charset="0"/>
                            </a:rPr>
                          </m:ctrlPr>
                        </m:fPr>
                        <m:num>
                          <m:sSup>
                            <m:sSupPr>
                              <m:ctrlPr>
                                <a:rPr lang="en-US" i="1">
                                  <a:latin typeface="Cambria Math" panose="02040503050406030204" pitchFamily="18" charset="0"/>
                                  <a:cs typeface="Times New Roman" pitchFamily="18" charset="0"/>
                                </a:rPr>
                              </m:ctrlPr>
                            </m:sSupPr>
                            <m:e>
                              <m:r>
                                <a:rPr lang="en-US" i="1">
                                  <a:latin typeface="Cambria Math"/>
                                  <a:cs typeface="Times New Roman" pitchFamily="18" charset="0"/>
                                </a:rPr>
                                <m:t>𝑚</m:t>
                              </m:r>
                            </m:e>
                            <m:sup>
                              <m:r>
                                <a:rPr lang="en-US" i="1">
                                  <a:latin typeface="Cambria Math"/>
                                  <a:cs typeface="Times New Roman" pitchFamily="18" charset="0"/>
                                </a:rPr>
                                <m:t>𝑠</m:t>
                              </m:r>
                            </m:sup>
                          </m:sSup>
                        </m:num>
                        <m:den>
                          <m:sSup>
                            <m:sSupPr>
                              <m:ctrlPr>
                                <a:rPr lang="en-US" i="1">
                                  <a:latin typeface="Cambria Math" panose="02040503050406030204" pitchFamily="18" charset="0"/>
                                  <a:cs typeface="Times New Roman" pitchFamily="18" charset="0"/>
                                </a:rPr>
                              </m:ctrlPr>
                            </m:sSupPr>
                            <m:e>
                              <m:r>
                                <a:rPr lang="en-US" i="1">
                                  <a:latin typeface="Cambria Math"/>
                                  <a:cs typeface="Times New Roman" pitchFamily="18" charset="0"/>
                                </a:rPr>
                                <m:t>𝑠</m:t>
                              </m:r>
                            </m:e>
                            <m:sup>
                              <m:r>
                                <a:rPr lang="en-US" i="1">
                                  <a:latin typeface="Cambria Math"/>
                                  <a:cs typeface="Times New Roman" pitchFamily="18" charset="0"/>
                                </a:rPr>
                                <m:t>2</m:t>
                              </m:r>
                            </m:sup>
                          </m:sSup>
                        </m:den>
                      </m:f>
                      <m:r>
                        <a:rPr lang="en-US" i="1">
                          <a:latin typeface="Cambria Math"/>
                          <a:cs typeface="Times New Roman" pitchFamily="18" charset="0"/>
                        </a:rPr>
                        <m:t>−19.6</m:t>
                      </m:r>
                      <m:f>
                        <m:fPr>
                          <m:ctrlPr>
                            <a:rPr lang="en-US" i="1">
                              <a:latin typeface="Cambria Math" panose="02040503050406030204" pitchFamily="18" charset="0"/>
                              <a:cs typeface="Times New Roman" pitchFamily="18" charset="0"/>
                            </a:rPr>
                          </m:ctrlPr>
                        </m:fPr>
                        <m:num>
                          <m:r>
                            <a:rPr lang="en-US" i="1">
                              <a:latin typeface="Cambria Math"/>
                              <a:cs typeface="Times New Roman" pitchFamily="18" charset="0"/>
                            </a:rPr>
                            <m:t>𝑚</m:t>
                          </m:r>
                        </m:num>
                        <m:den>
                          <m:sSup>
                            <m:sSupPr>
                              <m:ctrlPr>
                                <a:rPr lang="en-US" i="1">
                                  <a:latin typeface="Cambria Math" panose="02040503050406030204" pitchFamily="18" charset="0"/>
                                  <a:cs typeface="Times New Roman" pitchFamily="18" charset="0"/>
                                </a:rPr>
                              </m:ctrlPr>
                            </m:sSupPr>
                            <m:e>
                              <m:r>
                                <a:rPr lang="en-US" i="1">
                                  <a:latin typeface="Cambria Math"/>
                                  <a:cs typeface="Times New Roman" pitchFamily="18" charset="0"/>
                                </a:rPr>
                                <m:t>𝑠</m:t>
                              </m:r>
                            </m:e>
                            <m:sup>
                              <m:r>
                                <a:rPr lang="en-US" i="1">
                                  <a:latin typeface="Cambria Math"/>
                                  <a:cs typeface="Times New Roman" pitchFamily="18" charset="0"/>
                                </a:rPr>
                                <m:t>2</m:t>
                              </m:r>
                            </m:sup>
                          </m:sSup>
                        </m:den>
                      </m:f>
                      <m:r>
                        <a:rPr lang="en-US" i="1">
                          <a:latin typeface="Cambria Math"/>
                          <a:cs typeface="Times New Roman" pitchFamily="18" charset="0"/>
                        </a:rPr>
                        <m:t>𝑦</m:t>
                      </m:r>
                    </m:oMath>
                  </m:oMathPara>
                </a14:m>
                <a:endParaRPr lang="en-US" dirty="0">
                  <a:cs typeface="Times New Roman" pitchFamily="18" charset="0"/>
                </a:endParaRPr>
              </a:p>
              <a:p>
                <a:pPr/>
                <a14:m>
                  <m:oMathPara xmlns:m="http://schemas.openxmlformats.org/officeDocument/2006/math">
                    <m:oMathParaPr>
                      <m:jc m:val="centerGroup"/>
                    </m:oMathParaPr>
                    <m:oMath xmlns:m="http://schemas.openxmlformats.org/officeDocument/2006/math">
                      <m:r>
                        <a:rPr lang="en-US" i="1">
                          <a:latin typeface="Cambria Math"/>
                          <a:cs typeface="Times New Roman" pitchFamily="18" charset="0"/>
                        </a:rPr>
                        <m:t>𝑦</m:t>
                      </m:r>
                      <m:r>
                        <a:rPr lang="en-US" i="1">
                          <a:latin typeface="Cambria Math"/>
                          <a:cs typeface="Times New Roman" pitchFamily="18" charset="0"/>
                        </a:rPr>
                        <m:t>=17 </m:t>
                      </m:r>
                      <m:r>
                        <a:rPr lang="en-US" i="1">
                          <a:latin typeface="Cambria Math"/>
                          <a:cs typeface="Times New Roman" pitchFamily="18" charset="0"/>
                        </a:rPr>
                        <m:t>𝑚</m:t>
                      </m:r>
                    </m:oMath>
                  </m:oMathPara>
                </a14:m>
                <a:endParaRPr lang="en-US" u="sng" dirty="0"/>
              </a:p>
              <a:p>
                <a:endParaRPr lang="en-US" dirty="0"/>
              </a:p>
            </p:txBody>
          </p:sp>
        </mc:Choice>
        <mc:Fallback xmlns="">
          <p:sp>
            <p:nvSpPr>
              <p:cNvPr id="3" name="Notes Placeholder 2"/>
              <p:cNvSpPr>
                <a:spLocks noGrp="1"/>
              </p:cNvSpPr>
              <p:nvPr>
                <p:ph type="body" idx="1"/>
              </p:nvPr>
            </p:nvSpPr>
            <p:spPr/>
            <p:txBody>
              <a:bodyPr/>
              <a:lstStyle/>
              <a:p>
                <a:r>
                  <a:rPr lang="en-US" u="sng" dirty="0">
                    <a:cs typeface="Times New Roman" pitchFamily="18" charset="0"/>
                  </a:rPr>
                  <a:t>x:</a:t>
                </a:r>
                <a:r>
                  <a:rPr lang="en-US" dirty="0">
                    <a:cs typeface="Times New Roman" pitchFamily="18" charset="0"/>
                  </a:rPr>
                  <a:t> </a:t>
                </a:r>
                <a:r>
                  <a:rPr lang="en-US" i="0">
                    <a:latin typeface="Cambria Math"/>
                    <a:cs typeface="Times New Roman" pitchFamily="18" charset="0"/>
                  </a:rPr>
                  <a:t>𝑣</a:t>
                </a:r>
                <a:r>
                  <a:rPr lang="en-US" i="0">
                    <a:latin typeface="Cambria Math" panose="02040503050406030204" pitchFamily="18" charset="0"/>
                    <a:cs typeface="Times New Roman" pitchFamily="18" charset="0"/>
                  </a:rPr>
                  <a:t>_</a:t>
                </a:r>
                <a:r>
                  <a:rPr lang="en-US" i="0">
                    <a:latin typeface="Cambria Math"/>
                    <a:cs typeface="Times New Roman" pitchFamily="18" charset="0"/>
                  </a:rPr>
                  <a:t>0𝑥=32 𝑚</a:t>
                </a:r>
                <a:r>
                  <a:rPr lang="en-US" i="0">
                    <a:latin typeface="Cambria Math" panose="02040503050406030204" pitchFamily="18" charset="0"/>
                    <a:cs typeface="Times New Roman" pitchFamily="18" charset="0"/>
                  </a:rPr>
                  <a:t>/</a:t>
                </a:r>
                <a:r>
                  <a:rPr lang="en-US" i="0">
                    <a:latin typeface="Cambria Math"/>
                    <a:cs typeface="Times New Roman" pitchFamily="18" charset="0"/>
                  </a:rPr>
                  <a:t>𝑠</a:t>
                </a:r>
                <a:r>
                  <a:rPr lang="en-US" i="0">
                    <a:latin typeface="Cambria Math" panose="02040503050406030204" pitchFamily="18" charset="0"/>
                    <a:cs typeface="Times New Roman" pitchFamily="18" charset="0"/>
                  </a:rPr>
                  <a:t> </a:t>
                </a:r>
                <a:r>
                  <a:rPr lang="en-US" i="0">
                    <a:latin typeface="Cambria Math"/>
                    <a:cs typeface="Times New Roman" pitchFamily="18" charset="0"/>
                  </a:rPr>
                  <a:t> cos</a:t>
                </a:r>
                <a:r>
                  <a:rPr lang="en-US" i="0">
                    <a:latin typeface="Cambria Math" panose="02040503050406030204" pitchFamily="18" charset="0"/>
                    <a:cs typeface="Times New Roman" pitchFamily="18" charset="0"/>
                  </a:rPr>
                  <a:t>⁡〖</a:t>
                </a:r>
                <a:r>
                  <a:rPr lang="en-US" i="0">
                    <a:latin typeface="Cambria Math"/>
                    <a:cs typeface="Times New Roman" pitchFamily="18" charset="0"/>
                  </a:rPr>
                  <a:t>35°</a:t>
                </a:r>
                <a:r>
                  <a:rPr lang="en-US" i="0">
                    <a:latin typeface="Cambria Math" panose="02040503050406030204" pitchFamily="18" charset="0"/>
                    <a:cs typeface="Times New Roman" pitchFamily="18" charset="0"/>
                  </a:rPr>
                  <a:t>〗</a:t>
                </a:r>
                <a:r>
                  <a:rPr lang="en-US" i="0">
                    <a:latin typeface="Cambria Math"/>
                    <a:cs typeface="Times New Roman" pitchFamily="18" charset="0"/>
                  </a:rPr>
                  <a:t>=26.2 𝑚</a:t>
                </a:r>
                <a:r>
                  <a:rPr lang="en-US" i="0">
                    <a:latin typeface="Cambria Math" panose="02040503050406030204" pitchFamily="18" charset="0"/>
                    <a:cs typeface="Times New Roman" pitchFamily="18" charset="0"/>
                  </a:rPr>
                  <a:t>/</a:t>
                </a:r>
                <a:r>
                  <a:rPr lang="en-US" i="0">
                    <a:latin typeface="Cambria Math"/>
                    <a:cs typeface="Times New Roman" pitchFamily="18" charset="0"/>
                  </a:rPr>
                  <a:t>𝑠</a:t>
                </a:r>
                <a:endParaRPr lang="en-US" dirty="0">
                  <a:cs typeface="Times New Roman" pitchFamily="18" charset="0"/>
                </a:endParaRPr>
              </a:p>
              <a:p>
                <a:r>
                  <a:rPr lang="en-US" u="sng" dirty="0"/>
                  <a:t>y:</a:t>
                </a:r>
                <a:r>
                  <a:rPr lang="en-US" dirty="0"/>
                  <a:t> </a:t>
                </a:r>
                <a:r>
                  <a:rPr lang="en-US" i="0">
                    <a:latin typeface="Cambria Math"/>
                  </a:rPr>
                  <a:t>𝑦</a:t>
                </a:r>
                <a:r>
                  <a:rPr lang="en-US" i="0">
                    <a:latin typeface="Cambria Math" panose="02040503050406030204" pitchFamily="18" charset="0"/>
                  </a:rPr>
                  <a:t>_</a:t>
                </a:r>
                <a:r>
                  <a:rPr lang="en-US" i="0">
                    <a:latin typeface="Cambria Math"/>
                  </a:rPr>
                  <a:t>0𝑦=32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 </a:t>
                </a:r>
                <a:r>
                  <a:rPr lang="en-US" i="0">
                    <a:latin typeface="Cambria Math"/>
                  </a:rPr>
                  <a:t> sin</a:t>
                </a:r>
                <a:r>
                  <a:rPr lang="en-US" i="0">
                    <a:latin typeface="Cambria Math" panose="02040503050406030204" pitchFamily="18" charset="0"/>
                  </a:rPr>
                  <a:t>⁡〖</a:t>
                </a:r>
                <a:r>
                  <a:rPr lang="en-US" i="0">
                    <a:latin typeface="Cambria Math"/>
                  </a:rPr>
                  <a:t>35°</a:t>
                </a:r>
                <a:r>
                  <a:rPr lang="en-US" i="0">
                    <a:latin typeface="Cambria Math" panose="02040503050406030204" pitchFamily="18" charset="0"/>
                  </a:rPr>
                  <a:t>〗</a:t>
                </a:r>
                <a:r>
                  <a:rPr lang="en-US" i="0">
                    <a:latin typeface="Cambria Math"/>
                  </a:rPr>
                  <a:t>=18.4 𝑚</a:t>
                </a:r>
                <a:r>
                  <a:rPr lang="en-US" i="0">
                    <a:latin typeface="Cambria Math" panose="02040503050406030204" pitchFamily="18" charset="0"/>
                  </a:rPr>
                  <a:t>/</a:t>
                </a:r>
                <a:r>
                  <a:rPr lang="en-US" i="0">
                    <a:latin typeface="Cambria Math"/>
                  </a:rPr>
                  <a:t>𝑠, 𝑎</a:t>
                </a:r>
                <a:r>
                  <a:rPr lang="en-US" i="0">
                    <a:latin typeface="Cambria Math" panose="02040503050406030204" pitchFamily="18" charset="0"/>
                  </a:rPr>
                  <a:t>_</a:t>
                </a:r>
                <a:r>
                  <a:rPr lang="en-US" i="0">
                    <a:latin typeface="Cambria Math"/>
                  </a:rPr>
                  <a:t>𝑦=−9.8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 𝑦</a:t>
                </a:r>
                <a:r>
                  <a:rPr lang="en-US" i="0">
                    <a:latin typeface="Cambria Math" panose="02040503050406030204" pitchFamily="18" charset="0"/>
                  </a:rPr>
                  <a:t>_</a:t>
                </a:r>
                <a:r>
                  <a:rPr lang="en-US" i="0">
                    <a:latin typeface="Cambria Math"/>
                  </a:rPr>
                  <a:t>0=0 𝑚, 𝑦= ?, 𝑣</a:t>
                </a:r>
                <a:r>
                  <a:rPr lang="en-US" i="0">
                    <a:latin typeface="Cambria Math" panose="02040503050406030204" pitchFamily="18" charset="0"/>
                  </a:rPr>
                  <a:t>_</a:t>
                </a:r>
                <a:r>
                  <a:rPr lang="en-US" i="0">
                    <a:latin typeface="Cambria Math"/>
                  </a:rPr>
                  <a:t>𝑦=0 𝑚</a:t>
                </a:r>
                <a:r>
                  <a:rPr lang="en-US" i="0">
                    <a:latin typeface="Cambria Math" panose="02040503050406030204" pitchFamily="18" charset="0"/>
                  </a:rPr>
                  <a:t>/</a:t>
                </a:r>
                <a:r>
                  <a:rPr lang="en-US" i="0">
                    <a:latin typeface="Cambria Math"/>
                  </a:rPr>
                  <a:t>𝑠</a:t>
                </a:r>
                <a:endParaRPr lang="en-US" u="sng" dirty="0"/>
              </a:p>
              <a:p>
                <a:r>
                  <a:rPr lang="en-US" u="sng" dirty="0"/>
                  <a:t>y-direction</a:t>
                </a:r>
                <a:r>
                  <a:rPr lang="en-US" dirty="0"/>
                  <a:t>:</a:t>
                </a:r>
              </a:p>
              <a:p>
                <a:r>
                  <a:rPr lang="en-US" i="0">
                    <a:latin typeface="Cambria Math"/>
                    <a:cs typeface="Times New Roman" pitchFamily="18" charset="0"/>
                  </a:rPr>
                  <a:t>𝑣</a:t>
                </a:r>
                <a:r>
                  <a:rPr lang="en-US" i="0">
                    <a:latin typeface="Cambria Math" panose="02040503050406030204" pitchFamily="18" charset="0"/>
                    <a:cs typeface="Times New Roman" pitchFamily="18" charset="0"/>
                  </a:rPr>
                  <a:t>_</a:t>
                </a:r>
                <a:r>
                  <a:rPr lang="en-US" i="0">
                    <a:latin typeface="Cambria Math"/>
                    <a:cs typeface="Times New Roman" pitchFamily="18" charset="0"/>
                  </a:rPr>
                  <a:t>𝑦</a:t>
                </a:r>
                <a:r>
                  <a:rPr lang="en-US" i="0">
                    <a:latin typeface="Cambria Math" panose="02040503050406030204" pitchFamily="18" charset="0"/>
                    <a:cs typeface="Times New Roman" pitchFamily="18" charset="0"/>
                  </a:rPr>
                  <a:t>^</a:t>
                </a:r>
                <a:r>
                  <a:rPr lang="en-US" i="0">
                    <a:latin typeface="Cambria Math"/>
                    <a:cs typeface="Times New Roman" pitchFamily="18" charset="0"/>
                  </a:rPr>
                  <a:t>2=𝑣</a:t>
                </a:r>
                <a:r>
                  <a:rPr lang="en-US" i="0">
                    <a:latin typeface="Cambria Math" panose="02040503050406030204" pitchFamily="18" charset="0"/>
                    <a:cs typeface="Times New Roman" pitchFamily="18" charset="0"/>
                  </a:rPr>
                  <a:t>_</a:t>
                </a:r>
                <a:r>
                  <a:rPr lang="en-US" i="0">
                    <a:latin typeface="Cambria Math"/>
                    <a:cs typeface="Times New Roman" pitchFamily="18" charset="0"/>
                  </a:rPr>
                  <a:t>0𝑦</a:t>
                </a:r>
                <a:r>
                  <a:rPr lang="en-US" i="0">
                    <a:latin typeface="Cambria Math" panose="02040503050406030204" pitchFamily="18" charset="0"/>
                    <a:cs typeface="Times New Roman" pitchFamily="18" charset="0"/>
                  </a:rPr>
                  <a:t>^</a:t>
                </a:r>
                <a:r>
                  <a:rPr lang="en-US" i="0">
                    <a:latin typeface="Cambria Math"/>
                    <a:cs typeface="Times New Roman" pitchFamily="18" charset="0"/>
                  </a:rPr>
                  <a:t>2+2𝑎</a:t>
                </a:r>
                <a:r>
                  <a:rPr lang="en-US" i="0">
                    <a:latin typeface="Cambria Math" panose="02040503050406030204" pitchFamily="18" charset="0"/>
                    <a:cs typeface="Times New Roman" pitchFamily="18" charset="0"/>
                  </a:rPr>
                  <a:t>_</a:t>
                </a:r>
                <a:r>
                  <a:rPr lang="en-US" i="0">
                    <a:latin typeface="Cambria Math"/>
                    <a:cs typeface="Times New Roman" pitchFamily="18" charset="0"/>
                  </a:rPr>
                  <a:t>𝑦</a:t>
                </a:r>
                <a:r>
                  <a:rPr lang="en-US" i="0">
                    <a:latin typeface="Cambria Math" panose="02040503050406030204" pitchFamily="18" charset="0"/>
                    <a:cs typeface="Times New Roman" pitchFamily="18" charset="0"/>
                  </a:rPr>
                  <a:t> (</a:t>
                </a:r>
                <a:r>
                  <a:rPr lang="en-US" i="0">
                    <a:latin typeface="Cambria Math"/>
                    <a:cs typeface="Times New Roman" pitchFamily="18" charset="0"/>
                  </a:rPr>
                  <a:t>𝑦−𝑦</a:t>
                </a:r>
                <a:r>
                  <a:rPr lang="en-US" i="0">
                    <a:latin typeface="Cambria Math" panose="02040503050406030204" pitchFamily="18" charset="0"/>
                    <a:cs typeface="Times New Roman" pitchFamily="18" charset="0"/>
                  </a:rPr>
                  <a:t>_</a:t>
                </a:r>
                <a:r>
                  <a:rPr lang="en-US" i="0">
                    <a:latin typeface="Cambria Math"/>
                    <a:cs typeface="Times New Roman" pitchFamily="18" charset="0"/>
                  </a:rPr>
                  <a:t>0</a:t>
                </a:r>
                <a:r>
                  <a:rPr lang="en-US" i="0">
                    <a:latin typeface="Cambria Math" panose="02040503050406030204" pitchFamily="18" charset="0"/>
                    <a:cs typeface="Times New Roman" pitchFamily="18" charset="0"/>
                  </a:rPr>
                  <a:t> )</a:t>
                </a:r>
                <a:endParaRPr lang="en-US" dirty="0">
                  <a:cs typeface="Times New Roman" pitchFamily="18" charset="0"/>
                </a:endParaRPr>
              </a:p>
              <a:p>
                <a:r>
                  <a:rPr lang="en-US" i="0">
                    <a:latin typeface="Cambria Math"/>
                    <a:cs typeface="Times New Roman" pitchFamily="18" charset="0"/>
                  </a:rPr>
                  <a:t>0</a:t>
                </a:r>
                <a:r>
                  <a:rPr lang="en-US" i="0">
                    <a:latin typeface="Cambria Math" panose="02040503050406030204" pitchFamily="18" charset="0"/>
                    <a:cs typeface="Times New Roman" pitchFamily="18" charset="0"/>
                  </a:rPr>
                  <a:t>^</a:t>
                </a:r>
                <a:r>
                  <a:rPr lang="en-US" i="0">
                    <a:latin typeface="Cambria Math"/>
                    <a:cs typeface="Times New Roman" pitchFamily="18" charset="0"/>
                  </a:rPr>
                  <a:t>2=</a:t>
                </a:r>
                <a:r>
                  <a:rPr lang="en-US" i="0">
                    <a:latin typeface="Cambria Math" panose="02040503050406030204" pitchFamily="18" charset="0"/>
                    <a:cs typeface="Times New Roman" pitchFamily="18" charset="0"/>
                  </a:rPr>
                  <a:t>(</a:t>
                </a:r>
                <a:r>
                  <a:rPr lang="en-US" i="0">
                    <a:latin typeface="Cambria Math"/>
                    <a:cs typeface="Times New Roman" pitchFamily="18" charset="0"/>
                  </a:rPr>
                  <a:t>18.4 𝑚</a:t>
                </a:r>
                <a:r>
                  <a:rPr lang="en-US" i="0">
                    <a:latin typeface="Cambria Math" panose="02040503050406030204" pitchFamily="18" charset="0"/>
                    <a:cs typeface="Times New Roman" pitchFamily="18" charset="0"/>
                  </a:rPr>
                  <a:t>/</a:t>
                </a:r>
                <a:r>
                  <a:rPr lang="en-US" i="0">
                    <a:latin typeface="Cambria Math"/>
                    <a:cs typeface="Times New Roman" pitchFamily="18" charset="0"/>
                  </a:rPr>
                  <a:t>𝑠</a:t>
                </a:r>
                <a:r>
                  <a:rPr lang="en-US" i="0">
                    <a:latin typeface="Cambria Math" panose="02040503050406030204" pitchFamily="18" charset="0"/>
                    <a:cs typeface="Times New Roman" pitchFamily="18" charset="0"/>
                  </a:rPr>
                  <a:t>)^</a:t>
                </a:r>
                <a:r>
                  <a:rPr lang="en-US" i="0">
                    <a:latin typeface="Cambria Math"/>
                    <a:cs typeface="Times New Roman" pitchFamily="18" charset="0"/>
                  </a:rPr>
                  <a:t>2+2</a:t>
                </a:r>
                <a:r>
                  <a:rPr lang="en-US" i="0">
                    <a:latin typeface="Cambria Math" panose="02040503050406030204" pitchFamily="18" charset="0"/>
                    <a:cs typeface="Times New Roman" pitchFamily="18" charset="0"/>
                  </a:rPr>
                  <a:t>(</a:t>
                </a:r>
                <a:r>
                  <a:rPr lang="en-US" i="0">
                    <a:latin typeface="Cambria Math"/>
                    <a:cs typeface="Times New Roman" pitchFamily="18" charset="0"/>
                  </a:rPr>
                  <a:t>−9.8 𝑚</a:t>
                </a:r>
                <a:r>
                  <a:rPr lang="en-US" i="0">
                    <a:latin typeface="Cambria Math" panose="02040503050406030204" pitchFamily="18" charset="0"/>
                    <a:cs typeface="Times New Roman" pitchFamily="18" charset="0"/>
                  </a:rPr>
                  <a:t>/</a:t>
                </a:r>
                <a:r>
                  <a:rPr lang="en-US" i="0">
                    <a:latin typeface="Cambria Math"/>
                    <a:cs typeface="Times New Roman" pitchFamily="18" charset="0"/>
                  </a:rPr>
                  <a:t>𝑠</a:t>
                </a:r>
                <a:r>
                  <a:rPr lang="en-US" i="0">
                    <a:latin typeface="Cambria Math" panose="02040503050406030204" pitchFamily="18" charset="0"/>
                    <a:cs typeface="Times New Roman" pitchFamily="18" charset="0"/>
                  </a:rPr>
                  <a:t>^</a:t>
                </a:r>
                <a:r>
                  <a:rPr lang="en-US" i="0">
                    <a:latin typeface="Cambria Math"/>
                    <a:cs typeface="Times New Roman" pitchFamily="18" charset="0"/>
                  </a:rPr>
                  <a:t>2</a:t>
                </a:r>
                <a:r>
                  <a:rPr lang="en-US" i="0">
                    <a:latin typeface="Cambria Math" panose="02040503050406030204" pitchFamily="18" charset="0"/>
                    <a:cs typeface="Times New Roman" pitchFamily="18" charset="0"/>
                  </a:rPr>
                  <a:t> )(</a:t>
                </a:r>
                <a:r>
                  <a:rPr lang="en-US" i="0">
                    <a:latin typeface="Cambria Math"/>
                    <a:cs typeface="Times New Roman" pitchFamily="18" charset="0"/>
                  </a:rPr>
                  <a:t>𝑦−0</a:t>
                </a:r>
                <a:r>
                  <a:rPr lang="en-US" i="0">
                    <a:latin typeface="Cambria Math" panose="02040503050406030204" pitchFamily="18" charset="0"/>
                    <a:cs typeface="Times New Roman" pitchFamily="18" charset="0"/>
                  </a:rPr>
                  <a:t>)</a:t>
                </a:r>
                <a:endParaRPr lang="en-US" dirty="0">
                  <a:cs typeface="Times New Roman" pitchFamily="18" charset="0"/>
                </a:endParaRPr>
              </a:p>
              <a:p>
                <a:r>
                  <a:rPr lang="en-US" i="0">
                    <a:latin typeface="Cambria Math"/>
                    <a:cs typeface="Times New Roman" pitchFamily="18" charset="0"/>
                  </a:rPr>
                  <a:t>0=338.9</a:t>
                </a:r>
                <a:r>
                  <a:rPr lang="en-US" i="0">
                    <a:latin typeface="Cambria Math" panose="02040503050406030204" pitchFamily="18" charset="0"/>
                    <a:cs typeface="Times New Roman" pitchFamily="18" charset="0"/>
                  </a:rPr>
                  <a:t> </a:t>
                </a:r>
                <a:r>
                  <a:rPr lang="en-US" i="0">
                    <a:latin typeface="Cambria Math"/>
                    <a:cs typeface="Times New Roman" pitchFamily="18" charset="0"/>
                  </a:rPr>
                  <a:t>𝑚</a:t>
                </a:r>
                <a:r>
                  <a:rPr lang="en-US" i="0">
                    <a:latin typeface="Cambria Math" panose="02040503050406030204" pitchFamily="18" charset="0"/>
                    <a:cs typeface="Times New Roman" pitchFamily="18" charset="0"/>
                  </a:rPr>
                  <a:t>^</a:t>
                </a:r>
                <a:r>
                  <a:rPr lang="en-US" i="0">
                    <a:latin typeface="Cambria Math"/>
                    <a:cs typeface="Times New Roman" pitchFamily="18" charset="0"/>
                  </a:rPr>
                  <a:t>𝑠</a:t>
                </a:r>
                <a:r>
                  <a:rPr lang="en-US" i="0">
                    <a:latin typeface="Cambria Math" panose="02040503050406030204" pitchFamily="18" charset="0"/>
                    <a:cs typeface="Times New Roman" pitchFamily="18" charset="0"/>
                  </a:rPr>
                  <a:t>/</a:t>
                </a:r>
                <a:r>
                  <a:rPr lang="en-US" i="0">
                    <a:latin typeface="Cambria Math"/>
                    <a:cs typeface="Times New Roman" pitchFamily="18" charset="0"/>
                  </a:rPr>
                  <a:t>𝑠</a:t>
                </a:r>
                <a:r>
                  <a:rPr lang="en-US" i="0">
                    <a:latin typeface="Cambria Math" panose="02040503050406030204" pitchFamily="18" charset="0"/>
                    <a:cs typeface="Times New Roman" pitchFamily="18" charset="0"/>
                  </a:rPr>
                  <a:t>^</a:t>
                </a:r>
                <a:r>
                  <a:rPr lang="en-US" i="0">
                    <a:latin typeface="Cambria Math"/>
                    <a:cs typeface="Times New Roman" pitchFamily="18" charset="0"/>
                  </a:rPr>
                  <a:t>2</a:t>
                </a:r>
                <a:r>
                  <a:rPr lang="en-US" i="0">
                    <a:latin typeface="Cambria Math" panose="02040503050406030204" pitchFamily="18" charset="0"/>
                    <a:cs typeface="Times New Roman" pitchFamily="18" charset="0"/>
                  </a:rPr>
                  <a:t> </a:t>
                </a:r>
                <a:r>
                  <a:rPr lang="en-US" i="0">
                    <a:latin typeface="Cambria Math"/>
                    <a:cs typeface="Times New Roman" pitchFamily="18" charset="0"/>
                  </a:rPr>
                  <a:t>−19.6 𝑚</a:t>
                </a:r>
                <a:r>
                  <a:rPr lang="en-US" i="0">
                    <a:latin typeface="Cambria Math" panose="02040503050406030204" pitchFamily="18" charset="0"/>
                    <a:cs typeface="Times New Roman" pitchFamily="18" charset="0"/>
                  </a:rPr>
                  <a:t>/</a:t>
                </a:r>
                <a:r>
                  <a:rPr lang="en-US" i="0">
                    <a:latin typeface="Cambria Math"/>
                    <a:cs typeface="Times New Roman" pitchFamily="18" charset="0"/>
                  </a:rPr>
                  <a:t>𝑠</a:t>
                </a:r>
                <a:r>
                  <a:rPr lang="en-US" i="0">
                    <a:latin typeface="Cambria Math" panose="02040503050406030204" pitchFamily="18" charset="0"/>
                    <a:cs typeface="Times New Roman" pitchFamily="18" charset="0"/>
                  </a:rPr>
                  <a:t>^</a:t>
                </a:r>
                <a:r>
                  <a:rPr lang="en-US" i="0">
                    <a:latin typeface="Cambria Math"/>
                    <a:cs typeface="Times New Roman" pitchFamily="18" charset="0"/>
                  </a:rPr>
                  <a:t>2</a:t>
                </a:r>
                <a:r>
                  <a:rPr lang="en-US" i="0">
                    <a:latin typeface="Cambria Math" panose="02040503050406030204" pitchFamily="18" charset="0"/>
                    <a:cs typeface="Times New Roman" pitchFamily="18" charset="0"/>
                  </a:rPr>
                  <a:t> </a:t>
                </a:r>
                <a:r>
                  <a:rPr lang="en-US" i="0">
                    <a:latin typeface="Cambria Math"/>
                    <a:cs typeface="Times New Roman" pitchFamily="18" charset="0"/>
                  </a:rPr>
                  <a:t> 𝑦</a:t>
                </a:r>
                <a:endParaRPr lang="en-US" dirty="0">
                  <a:cs typeface="Times New Roman" pitchFamily="18" charset="0"/>
                </a:endParaRPr>
              </a:p>
              <a:p>
                <a:r>
                  <a:rPr lang="en-US" i="0">
                    <a:latin typeface="Cambria Math"/>
                    <a:cs typeface="Times New Roman" pitchFamily="18" charset="0"/>
                  </a:rPr>
                  <a:t>𝑦=17 𝑚</a:t>
                </a:r>
                <a:endParaRPr lang="en-US" u="sng" dirty="0"/>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87</a:t>
            </a:fld>
            <a:endParaRPr lang="en-US"/>
          </a:p>
        </p:txBody>
      </p:sp>
    </p:spTree>
    <p:extLst>
      <p:ext uri="{BB962C8B-B14F-4D97-AF65-F5344CB8AC3E}">
        <p14:creationId xmlns:p14="http://schemas.microsoft.com/office/powerpoint/2010/main" val="36389834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u="sng" dirty="0">
                    <a:cs typeface="Times New Roman" pitchFamily="18" charset="0"/>
                  </a:rPr>
                  <a:t>x:</a:t>
                </a:r>
                <a:r>
                  <a:rPr lang="en-US" dirty="0">
                    <a:cs typeface="Times New Roman" pitchFamily="18" charset="0"/>
                  </a:rPr>
                  <a:t> </a:t>
                </a:r>
                <a14:m>
                  <m:oMath xmlns:m="http://schemas.openxmlformats.org/officeDocument/2006/math">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𝑣</m:t>
                        </m:r>
                      </m:e>
                      <m:sub>
                        <m:r>
                          <a:rPr lang="en-US" i="1">
                            <a:latin typeface="Cambria Math"/>
                            <a:cs typeface="Times New Roman" pitchFamily="18" charset="0"/>
                          </a:rPr>
                          <m:t>0</m:t>
                        </m:r>
                        <m:r>
                          <a:rPr lang="en-US" i="1">
                            <a:latin typeface="Cambria Math"/>
                            <a:cs typeface="Times New Roman" pitchFamily="18" charset="0"/>
                          </a:rPr>
                          <m:t>𝑥</m:t>
                        </m:r>
                      </m:sub>
                    </m:sSub>
                    <m:r>
                      <a:rPr lang="en-US" i="1">
                        <a:latin typeface="Cambria Math"/>
                        <a:cs typeface="Times New Roman" pitchFamily="18" charset="0"/>
                      </a:rPr>
                      <m:t>=32</m:t>
                    </m:r>
                    <m:f>
                      <m:fPr>
                        <m:ctrlPr>
                          <a:rPr lang="en-US" i="1">
                            <a:latin typeface="Cambria Math" panose="02040503050406030204" pitchFamily="18" charset="0"/>
                            <a:cs typeface="Times New Roman" pitchFamily="18" charset="0"/>
                          </a:rPr>
                        </m:ctrlPr>
                      </m:fPr>
                      <m:num>
                        <m:r>
                          <a:rPr lang="en-US" i="1">
                            <a:latin typeface="Cambria Math"/>
                            <a:cs typeface="Times New Roman" pitchFamily="18" charset="0"/>
                          </a:rPr>
                          <m:t>𝑚</m:t>
                        </m:r>
                      </m:num>
                      <m:den>
                        <m:r>
                          <a:rPr lang="en-US" i="1">
                            <a:latin typeface="Cambria Math"/>
                            <a:cs typeface="Times New Roman" pitchFamily="18" charset="0"/>
                          </a:rPr>
                          <m:t>𝑠</m:t>
                        </m:r>
                      </m:den>
                    </m:f>
                    <m:func>
                      <m:funcPr>
                        <m:ctrlPr>
                          <a:rPr lang="en-US" i="1">
                            <a:latin typeface="Cambria Math" panose="02040503050406030204" pitchFamily="18" charset="0"/>
                            <a:cs typeface="Times New Roman" pitchFamily="18" charset="0"/>
                          </a:rPr>
                        </m:ctrlPr>
                      </m:funcPr>
                      <m:fName>
                        <m:r>
                          <m:rPr>
                            <m:sty m:val="p"/>
                          </m:rPr>
                          <a:rPr lang="en-US">
                            <a:latin typeface="Cambria Math"/>
                            <a:cs typeface="Times New Roman" pitchFamily="18" charset="0"/>
                          </a:rPr>
                          <m:t>cos</m:t>
                        </m:r>
                      </m:fName>
                      <m:e>
                        <m:r>
                          <a:rPr lang="en-US" i="1">
                            <a:latin typeface="Cambria Math"/>
                            <a:cs typeface="Times New Roman" pitchFamily="18" charset="0"/>
                          </a:rPr>
                          <m:t>35°</m:t>
                        </m:r>
                      </m:e>
                    </m:func>
                    <m:r>
                      <a:rPr lang="en-US" i="1">
                        <a:latin typeface="Cambria Math"/>
                        <a:cs typeface="Times New Roman" pitchFamily="18" charset="0"/>
                      </a:rPr>
                      <m:t>=26.2</m:t>
                    </m:r>
                    <m:f>
                      <m:fPr>
                        <m:ctrlPr>
                          <a:rPr lang="en-US" i="1">
                            <a:latin typeface="Cambria Math" panose="02040503050406030204" pitchFamily="18" charset="0"/>
                            <a:cs typeface="Times New Roman" pitchFamily="18" charset="0"/>
                          </a:rPr>
                        </m:ctrlPr>
                      </m:fPr>
                      <m:num>
                        <m:r>
                          <a:rPr lang="en-US" i="1">
                            <a:latin typeface="Cambria Math"/>
                            <a:cs typeface="Times New Roman" pitchFamily="18" charset="0"/>
                          </a:rPr>
                          <m:t>𝑚</m:t>
                        </m:r>
                      </m:num>
                      <m:den>
                        <m:r>
                          <a:rPr lang="en-US" i="1">
                            <a:latin typeface="Cambria Math"/>
                            <a:cs typeface="Times New Roman" pitchFamily="18" charset="0"/>
                          </a:rPr>
                          <m:t>𝑠</m:t>
                        </m:r>
                      </m:den>
                    </m:f>
                  </m:oMath>
                </a14:m>
                <a:endParaRPr lang="en-US" dirty="0">
                  <a:cs typeface="Times New Roman" pitchFamily="18" charset="0"/>
                </a:endParaRPr>
              </a:p>
              <a:p>
                <a:r>
                  <a:rPr lang="en-US" u="sng" dirty="0"/>
                  <a:t>y:</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𝑦</m:t>
                        </m:r>
                      </m:e>
                      <m:sub>
                        <m:r>
                          <a:rPr lang="en-US" i="1">
                            <a:latin typeface="Cambria Math"/>
                          </a:rPr>
                          <m:t>0</m:t>
                        </m:r>
                        <m:r>
                          <a:rPr lang="en-US" i="1">
                            <a:latin typeface="Cambria Math"/>
                          </a:rPr>
                          <m:t>𝑦</m:t>
                        </m:r>
                      </m:sub>
                    </m:sSub>
                    <m:r>
                      <a:rPr lang="en-US" i="1">
                        <a:latin typeface="Cambria Math"/>
                      </a:rPr>
                      <m:t>=32</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func>
                      <m:funcPr>
                        <m:ctrlPr>
                          <a:rPr lang="en-US" i="1">
                            <a:latin typeface="Cambria Math" panose="02040503050406030204" pitchFamily="18" charset="0"/>
                          </a:rPr>
                        </m:ctrlPr>
                      </m:funcPr>
                      <m:fName>
                        <m:r>
                          <m:rPr>
                            <m:sty m:val="p"/>
                          </m:rPr>
                          <a:rPr lang="en-US">
                            <a:latin typeface="Cambria Math"/>
                          </a:rPr>
                          <m:t>sin</m:t>
                        </m:r>
                      </m:fName>
                      <m:e>
                        <m:r>
                          <a:rPr lang="en-US" i="1">
                            <a:latin typeface="Cambria Math"/>
                          </a:rPr>
                          <m:t>35°</m:t>
                        </m:r>
                      </m:e>
                    </m:func>
                    <m:r>
                      <a:rPr lang="en-US" i="1">
                        <a:latin typeface="Cambria Math"/>
                      </a:rPr>
                      <m:t>=18.4</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r>
                      <a:rPr lang="en-US" i="1">
                        <a:latin typeface="Cambria Math"/>
                      </a:rPr>
                      <m:t>, </m:t>
                    </m:r>
                    <m:sSub>
                      <m:sSubPr>
                        <m:ctrlPr>
                          <a:rPr lang="en-US" i="1">
                            <a:latin typeface="Cambria Math" panose="02040503050406030204" pitchFamily="18" charset="0"/>
                          </a:rPr>
                        </m:ctrlPr>
                      </m:sSubPr>
                      <m:e>
                        <m:r>
                          <a:rPr lang="en-US" i="1">
                            <a:latin typeface="Cambria Math"/>
                          </a:rPr>
                          <m:t>𝑎</m:t>
                        </m:r>
                      </m:e>
                      <m:sub>
                        <m:r>
                          <a:rPr lang="en-US" i="1">
                            <a:latin typeface="Cambria Math"/>
                          </a:rPr>
                          <m:t>𝑦</m:t>
                        </m:r>
                      </m:sub>
                    </m:sSub>
                    <m:r>
                      <a:rPr lang="en-US" i="1">
                        <a:latin typeface="Cambria Math"/>
                      </a:rPr>
                      <m:t>=−9.8</m:t>
                    </m:r>
                    <m:f>
                      <m:fPr>
                        <m:ctrlPr>
                          <a:rPr lang="en-US" i="1">
                            <a:latin typeface="Cambria Math" panose="02040503050406030204" pitchFamily="18" charset="0"/>
                          </a:rPr>
                        </m:ctrlPr>
                      </m:fPr>
                      <m:num>
                        <m:r>
                          <a:rPr lang="en-US" i="1">
                            <a:latin typeface="Cambria Math"/>
                          </a:rPr>
                          <m:t>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0</m:t>
                        </m:r>
                      </m:sub>
                    </m:sSub>
                    <m:r>
                      <a:rPr lang="en-US" i="1">
                        <a:latin typeface="Cambria Math"/>
                      </a:rPr>
                      <m:t>=0 </m:t>
                    </m:r>
                    <m:r>
                      <a:rPr lang="en-US" i="1">
                        <a:latin typeface="Cambria Math"/>
                      </a:rPr>
                      <m:t>𝑚</m:t>
                    </m:r>
                    <m:r>
                      <a:rPr lang="en-US" i="1">
                        <a:latin typeface="Cambria Math"/>
                      </a:rPr>
                      <m:t>, </m:t>
                    </m:r>
                    <m:r>
                      <a:rPr lang="en-US" i="1">
                        <a:latin typeface="Cambria Math"/>
                      </a:rPr>
                      <m:t>𝑦</m:t>
                    </m:r>
                    <m:r>
                      <a:rPr lang="en-US" i="1">
                        <a:latin typeface="Cambria Math"/>
                      </a:rPr>
                      <m:t>=0 </m:t>
                    </m:r>
                    <m:r>
                      <a:rPr lang="en-US" i="1">
                        <a:latin typeface="Cambria Math"/>
                      </a:rPr>
                      <m:t>𝑚</m:t>
                    </m:r>
                    <m:r>
                      <a:rPr lang="en-US" i="1">
                        <a:latin typeface="Cambria Math"/>
                      </a:rPr>
                      <m:t>,  </m:t>
                    </m:r>
                    <m:r>
                      <a:rPr lang="en-US" i="1">
                        <a:latin typeface="Cambria Math"/>
                      </a:rPr>
                      <m:t>𝑡</m:t>
                    </m:r>
                    <m:r>
                      <a:rPr lang="en-US" i="1">
                        <a:latin typeface="Cambria Math"/>
                      </a:rPr>
                      <m:t>= ?</m:t>
                    </m:r>
                  </m:oMath>
                </a14:m>
                <a:endParaRPr lang="en-US" u="sng" dirty="0"/>
              </a:p>
              <a:p>
                <a:r>
                  <a:rPr lang="en-US" u="sng" dirty="0"/>
                  <a:t>y-direction</a:t>
                </a:r>
                <a:r>
                  <a:rPr lang="en-US" dirty="0"/>
                  <a:t>:</a:t>
                </a:r>
              </a:p>
              <a:p>
                <a:pPr/>
                <a14:m>
                  <m:oMathPara xmlns:m="http://schemas.openxmlformats.org/officeDocument/2006/math">
                    <m:oMathParaPr>
                      <m:jc m:val="centerGroup"/>
                    </m:oMathParaPr>
                    <m:oMath xmlns:m="http://schemas.openxmlformats.org/officeDocument/2006/math">
                      <m:r>
                        <a:rPr lang="en-US" b="0" i="1" smtClean="0">
                          <a:latin typeface="Cambria Math"/>
                        </a:rPr>
                        <m:t>𝑦</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𝑦</m:t>
                          </m:r>
                        </m:sub>
                      </m:sSub>
                      <m:sSup>
                        <m:sSupPr>
                          <m:ctrlPr>
                            <a:rPr lang="en-US" b="0" i="1" smtClean="0">
                              <a:latin typeface="Cambria Math" panose="02040503050406030204" pitchFamily="18" charset="0"/>
                            </a:rPr>
                          </m:ctrlPr>
                        </m:sSupPr>
                        <m:e>
                          <m:r>
                            <a:rPr lang="en-US" b="0" i="1" smtClean="0">
                              <a:latin typeface="Cambria Math"/>
                            </a:rPr>
                            <m:t>𝑡</m:t>
                          </m:r>
                        </m:e>
                        <m:sup>
                          <m:r>
                            <a:rPr lang="en-US" b="0" i="1" smtClean="0">
                              <a:latin typeface="Cambria Math"/>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r>
                            <a:rPr lang="en-US" b="0" i="1" smtClean="0">
                              <a:latin typeface="Cambria Math" panose="02040503050406030204" pitchFamily="18" charset="0"/>
                            </a:rPr>
                            <m:t>𝑦</m:t>
                          </m:r>
                        </m:sub>
                      </m:sSub>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0</m:t>
                          </m:r>
                        </m:sub>
                      </m:sSub>
                    </m:oMath>
                  </m:oMathPara>
                </a14:m>
                <a:endParaRPr lang="en-US" b="0" dirty="0"/>
              </a:p>
              <a:p>
                <a:pPr/>
                <a14:m>
                  <m:oMathPara xmlns:m="http://schemas.openxmlformats.org/officeDocument/2006/math">
                    <m:oMathParaPr>
                      <m:jc m:val="centerGroup"/>
                    </m:oMathParaPr>
                    <m:oMath xmlns:m="http://schemas.openxmlformats.org/officeDocument/2006/math">
                      <m:r>
                        <a:rPr lang="en-US" sz="1100" i="1">
                          <a:latin typeface="Cambria Math"/>
                        </a:rPr>
                        <m:t>0=</m:t>
                      </m:r>
                      <m:f>
                        <m:fPr>
                          <m:ctrlPr>
                            <a:rPr lang="en-US" sz="1100" i="1">
                              <a:latin typeface="Cambria Math" panose="02040503050406030204" pitchFamily="18" charset="0"/>
                            </a:rPr>
                          </m:ctrlPr>
                        </m:fPr>
                        <m:num>
                          <m:r>
                            <a:rPr lang="en-US" sz="1100" i="1">
                              <a:latin typeface="Cambria Math"/>
                            </a:rPr>
                            <m:t>1</m:t>
                          </m:r>
                        </m:num>
                        <m:den>
                          <m:r>
                            <a:rPr lang="en-US" sz="1100" i="1">
                              <a:latin typeface="Cambria Math"/>
                            </a:rPr>
                            <m:t>2</m:t>
                          </m:r>
                        </m:den>
                      </m:f>
                      <m:d>
                        <m:dPr>
                          <m:ctrlPr>
                            <a:rPr lang="en-US" sz="1100" i="1">
                              <a:latin typeface="Cambria Math" panose="02040503050406030204" pitchFamily="18" charset="0"/>
                            </a:rPr>
                          </m:ctrlPr>
                        </m:dPr>
                        <m:e>
                          <m:r>
                            <a:rPr lang="en-US" sz="1100" i="1">
                              <a:latin typeface="Cambria Math"/>
                            </a:rPr>
                            <m:t>−9.8</m:t>
                          </m:r>
                          <m:f>
                            <m:fPr>
                              <m:ctrlPr>
                                <a:rPr lang="en-US" sz="1100" i="1">
                                  <a:latin typeface="Cambria Math" panose="02040503050406030204" pitchFamily="18" charset="0"/>
                                </a:rPr>
                              </m:ctrlPr>
                            </m:fPr>
                            <m:num>
                              <m:r>
                                <a:rPr lang="en-US" sz="1100" i="1">
                                  <a:latin typeface="Cambria Math"/>
                                </a:rPr>
                                <m:t>𝑚</m:t>
                              </m:r>
                            </m:num>
                            <m:den>
                              <m:sSup>
                                <m:sSupPr>
                                  <m:ctrlPr>
                                    <a:rPr lang="en-US" sz="1100" i="1">
                                      <a:latin typeface="Cambria Math" panose="02040503050406030204" pitchFamily="18" charset="0"/>
                                    </a:rPr>
                                  </m:ctrlPr>
                                </m:sSupPr>
                                <m:e>
                                  <m:r>
                                    <a:rPr lang="en-US" sz="1100" i="1">
                                      <a:latin typeface="Cambria Math"/>
                                    </a:rPr>
                                    <m:t>𝑠</m:t>
                                  </m:r>
                                </m:e>
                                <m:sup>
                                  <m:r>
                                    <a:rPr lang="en-US" sz="1100" i="1">
                                      <a:latin typeface="Cambria Math"/>
                                    </a:rPr>
                                    <m:t>2</m:t>
                                  </m:r>
                                </m:sup>
                              </m:sSup>
                            </m:den>
                          </m:f>
                        </m:e>
                      </m:d>
                      <m:sSup>
                        <m:sSupPr>
                          <m:ctrlPr>
                            <a:rPr lang="en-US" sz="1100" i="1">
                              <a:latin typeface="Cambria Math" panose="02040503050406030204" pitchFamily="18" charset="0"/>
                            </a:rPr>
                          </m:ctrlPr>
                        </m:sSupPr>
                        <m:e>
                          <m:r>
                            <a:rPr lang="en-US" sz="1100" i="1">
                              <a:latin typeface="Cambria Math"/>
                            </a:rPr>
                            <m:t>𝑡</m:t>
                          </m:r>
                        </m:e>
                        <m:sup>
                          <m:r>
                            <a:rPr lang="en-US" sz="1100" i="1">
                              <a:latin typeface="Cambria Math"/>
                            </a:rPr>
                            <m:t>2</m:t>
                          </m:r>
                        </m:sup>
                      </m:sSup>
                      <m:r>
                        <a:rPr lang="en-US" sz="1200" i="1" smtClean="0">
                          <a:latin typeface="Cambria Math" panose="02040503050406030204" pitchFamily="18" charset="0"/>
                        </a:rPr>
                        <m:t>+</m:t>
                      </m:r>
                      <m:d>
                        <m:dPr>
                          <m:ctrlPr>
                            <a:rPr lang="en-US" sz="1200" i="1">
                              <a:latin typeface="Cambria Math" panose="02040503050406030204" pitchFamily="18" charset="0"/>
                            </a:rPr>
                          </m:ctrlPr>
                        </m:dPr>
                        <m:e>
                          <m:r>
                            <a:rPr lang="en-US" sz="1200" i="1">
                              <a:latin typeface="Cambria Math" panose="02040503050406030204" pitchFamily="18" charset="0"/>
                            </a:rPr>
                            <m:t>18.4</m:t>
                          </m:r>
                          <m:f>
                            <m:fPr>
                              <m:ctrlPr>
                                <a:rPr lang="en-US" sz="1200" i="1">
                                  <a:latin typeface="Cambria Math" panose="02040503050406030204" pitchFamily="18" charset="0"/>
                                </a:rPr>
                              </m:ctrlPr>
                            </m:fPr>
                            <m:num>
                              <m:r>
                                <a:rPr lang="en-US" sz="1200" i="1">
                                  <a:latin typeface="Cambria Math" panose="02040503050406030204" pitchFamily="18" charset="0"/>
                                </a:rPr>
                                <m:t>𝑚</m:t>
                              </m:r>
                            </m:num>
                            <m:den>
                              <m:r>
                                <a:rPr lang="en-US" sz="1200" i="1">
                                  <a:latin typeface="Cambria Math" panose="02040503050406030204" pitchFamily="18" charset="0"/>
                                </a:rPr>
                                <m:t>𝑠</m:t>
                              </m:r>
                            </m:den>
                          </m:f>
                        </m:e>
                      </m:d>
                      <m:r>
                        <a:rPr lang="en-US" sz="1200" i="1">
                          <a:latin typeface="Cambria Math" panose="02040503050406030204" pitchFamily="18" charset="0"/>
                        </a:rPr>
                        <m:t>𝑡</m:t>
                      </m:r>
                      <m:r>
                        <a:rPr lang="en-US" sz="1200" i="1">
                          <a:latin typeface="Cambria Math" panose="02040503050406030204" pitchFamily="18" charset="0"/>
                        </a:rPr>
                        <m:t>+0</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0=</m:t>
                      </m:r>
                      <m:r>
                        <a:rPr lang="en-US" b="0" i="1" smtClean="0">
                          <a:latin typeface="Cambria Math"/>
                        </a:rPr>
                        <m:t>𝑡</m:t>
                      </m:r>
                      <m:d>
                        <m:dPr>
                          <m:ctrlPr>
                            <a:rPr lang="en-US" b="0" i="1" smtClean="0">
                              <a:latin typeface="Cambria Math" panose="02040503050406030204" pitchFamily="18" charset="0"/>
                            </a:rPr>
                          </m:ctrlPr>
                        </m:dPr>
                        <m:e>
                          <m:r>
                            <a:rPr lang="en-US" b="0" i="1" smtClean="0">
                              <a:latin typeface="Cambria Math"/>
                            </a:rPr>
                            <m:t>−4.9</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r>
                            <a:rPr lang="en-US" b="0" i="1" smtClean="0">
                              <a:latin typeface="Cambria Math"/>
                            </a:rPr>
                            <m:t>𝑡</m:t>
                          </m:r>
                          <m:r>
                            <a:rPr lang="en-US" b="0" i="1" smtClean="0">
                              <a:latin typeface="Cambria Math" panose="02040503050406030204" pitchFamily="18" charset="0"/>
                            </a:rPr>
                            <m:t>+</m:t>
                          </m:r>
                          <m:r>
                            <a:rPr lang="en-US" b="0" i="1" smtClean="0">
                              <a:latin typeface="Cambria Math"/>
                            </a:rPr>
                            <m:t>18.4</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e>
                      </m:d>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𝑡</m:t>
                      </m:r>
                      <m:r>
                        <a:rPr lang="en-US" b="0" i="1" smtClean="0">
                          <a:latin typeface="Cambria Math"/>
                        </a:rPr>
                        <m:t>=0 </m:t>
                      </m:r>
                      <m:r>
                        <a:rPr lang="en-US" b="0" i="1" smtClean="0">
                          <a:latin typeface="Cambria Math"/>
                        </a:rPr>
                        <m:t>𝑜𝑟</m:t>
                      </m:r>
                      <m:r>
                        <a:rPr lang="en-US" b="0" i="1" smtClean="0">
                          <a:latin typeface="Cambria Math"/>
                        </a:rPr>
                        <m:t> </m:t>
                      </m:r>
                      <m:r>
                        <a:rPr lang="en-US" b="0" i="1" smtClean="0">
                          <a:latin typeface="Cambria Math"/>
                        </a:rPr>
                        <m:t>𝑡</m:t>
                      </m:r>
                      <m:r>
                        <a:rPr lang="en-US" b="0" i="1" smtClean="0">
                          <a:latin typeface="Cambria Math"/>
                        </a:rPr>
                        <m:t>=3.8 </m:t>
                      </m:r>
                      <m:r>
                        <a:rPr lang="en-US" b="0" i="1" smtClean="0">
                          <a:latin typeface="Cambria Math"/>
                        </a:rPr>
                        <m:t>𝑠</m:t>
                      </m:r>
                    </m:oMath>
                  </m:oMathPara>
                </a14:m>
                <a:endParaRPr lang="en-US" dirty="0"/>
              </a:p>
              <a:p>
                <a:endParaRPr lang="en-US" dirty="0"/>
              </a:p>
            </p:txBody>
          </p:sp>
        </mc:Choice>
        <mc:Fallback xmlns="">
          <p:sp>
            <p:nvSpPr>
              <p:cNvPr id="3" name="Notes Placeholder 2"/>
              <p:cNvSpPr>
                <a:spLocks noGrp="1"/>
              </p:cNvSpPr>
              <p:nvPr>
                <p:ph type="body" idx="1"/>
              </p:nvPr>
            </p:nvSpPr>
            <p:spPr/>
            <p:txBody>
              <a:bodyPr/>
              <a:lstStyle/>
              <a:p>
                <a:r>
                  <a:rPr lang="en-US" u="sng" dirty="0">
                    <a:cs typeface="Times New Roman" pitchFamily="18" charset="0"/>
                  </a:rPr>
                  <a:t>x:</a:t>
                </a:r>
                <a:r>
                  <a:rPr lang="en-US" dirty="0">
                    <a:cs typeface="Times New Roman" pitchFamily="18" charset="0"/>
                  </a:rPr>
                  <a:t> </a:t>
                </a:r>
                <a:r>
                  <a:rPr lang="en-US" i="0">
                    <a:latin typeface="Cambria Math"/>
                    <a:cs typeface="Times New Roman" pitchFamily="18" charset="0"/>
                  </a:rPr>
                  <a:t>𝑣</a:t>
                </a:r>
                <a:r>
                  <a:rPr lang="en-US" i="0">
                    <a:latin typeface="Cambria Math" panose="02040503050406030204" pitchFamily="18" charset="0"/>
                    <a:cs typeface="Times New Roman" pitchFamily="18" charset="0"/>
                  </a:rPr>
                  <a:t>_</a:t>
                </a:r>
                <a:r>
                  <a:rPr lang="en-US" i="0">
                    <a:latin typeface="Cambria Math"/>
                    <a:cs typeface="Times New Roman" pitchFamily="18" charset="0"/>
                  </a:rPr>
                  <a:t>0𝑥=32 𝑚</a:t>
                </a:r>
                <a:r>
                  <a:rPr lang="en-US" i="0">
                    <a:latin typeface="Cambria Math" panose="02040503050406030204" pitchFamily="18" charset="0"/>
                    <a:cs typeface="Times New Roman" pitchFamily="18" charset="0"/>
                  </a:rPr>
                  <a:t>/</a:t>
                </a:r>
                <a:r>
                  <a:rPr lang="en-US" i="0">
                    <a:latin typeface="Cambria Math"/>
                    <a:cs typeface="Times New Roman" pitchFamily="18" charset="0"/>
                  </a:rPr>
                  <a:t>𝑠</a:t>
                </a:r>
                <a:r>
                  <a:rPr lang="en-US" i="0">
                    <a:latin typeface="Cambria Math" panose="02040503050406030204" pitchFamily="18" charset="0"/>
                    <a:cs typeface="Times New Roman" pitchFamily="18" charset="0"/>
                  </a:rPr>
                  <a:t> </a:t>
                </a:r>
                <a:r>
                  <a:rPr lang="en-US" i="0">
                    <a:latin typeface="Cambria Math"/>
                    <a:cs typeface="Times New Roman" pitchFamily="18" charset="0"/>
                  </a:rPr>
                  <a:t> cos</a:t>
                </a:r>
                <a:r>
                  <a:rPr lang="en-US" i="0">
                    <a:latin typeface="Cambria Math" panose="02040503050406030204" pitchFamily="18" charset="0"/>
                    <a:cs typeface="Times New Roman" pitchFamily="18" charset="0"/>
                  </a:rPr>
                  <a:t>⁡〖</a:t>
                </a:r>
                <a:r>
                  <a:rPr lang="en-US" i="0">
                    <a:latin typeface="Cambria Math"/>
                    <a:cs typeface="Times New Roman" pitchFamily="18" charset="0"/>
                  </a:rPr>
                  <a:t>35°</a:t>
                </a:r>
                <a:r>
                  <a:rPr lang="en-US" i="0">
                    <a:latin typeface="Cambria Math" panose="02040503050406030204" pitchFamily="18" charset="0"/>
                    <a:cs typeface="Times New Roman" pitchFamily="18" charset="0"/>
                  </a:rPr>
                  <a:t>〗</a:t>
                </a:r>
                <a:r>
                  <a:rPr lang="en-US" i="0">
                    <a:latin typeface="Cambria Math"/>
                    <a:cs typeface="Times New Roman" pitchFamily="18" charset="0"/>
                  </a:rPr>
                  <a:t>=26.2 𝑚</a:t>
                </a:r>
                <a:r>
                  <a:rPr lang="en-US" i="0">
                    <a:latin typeface="Cambria Math" panose="02040503050406030204" pitchFamily="18" charset="0"/>
                    <a:cs typeface="Times New Roman" pitchFamily="18" charset="0"/>
                  </a:rPr>
                  <a:t>/</a:t>
                </a:r>
                <a:r>
                  <a:rPr lang="en-US" i="0">
                    <a:latin typeface="Cambria Math"/>
                    <a:cs typeface="Times New Roman" pitchFamily="18" charset="0"/>
                  </a:rPr>
                  <a:t>𝑠</a:t>
                </a:r>
                <a:endParaRPr lang="en-US" dirty="0">
                  <a:cs typeface="Times New Roman" pitchFamily="18" charset="0"/>
                </a:endParaRPr>
              </a:p>
              <a:p>
                <a:r>
                  <a:rPr lang="en-US" u="sng" dirty="0"/>
                  <a:t>y:</a:t>
                </a:r>
                <a:r>
                  <a:rPr lang="en-US" dirty="0"/>
                  <a:t> </a:t>
                </a:r>
                <a:r>
                  <a:rPr lang="en-US" i="0">
                    <a:latin typeface="Cambria Math"/>
                  </a:rPr>
                  <a:t>𝑦</a:t>
                </a:r>
                <a:r>
                  <a:rPr lang="en-US" i="0">
                    <a:latin typeface="Cambria Math" panose="02040503050406030204" pitchFamily="18" charset="0"/>
                  </a:rPr>
                  <a:t>_</a:t>
                </a:r>
                <a:r>
                  <a:rPr lang="en-US" i="0">
                    <a:latin typeface="Cambria Math"/>
                  </a:rPr>
                  <a:t>0𝑦=32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 </a:t>
                </a:r>
                <a:r>
                  <a:rPr lang="en-US" i="0">
                    <a:latin typeface="Cambria Math"/>
                  </a:rPr>
                  <a:t> sin</a:t>
                </a:r>
                <a:r>
                  <a:rPr lang="en-US" i="0">
                    <a:latin typeface="Cambria Math" panose="02040503050406030204" pitchFamily="18" charset="0"/>
                  </a:rPr>
                  <a:t>⁡〖</a:t>
                </a:r>
                <a:r>
                  <a:rPr lang="en-US" i="0">
                    <a:latin typeface="Cambria Math"/>
                  </a:rPr>
                  <a:t>35°</a:t>
                </a:r>
                <a:r>
                  <a:rPr lang="en-US" i="0">
                    <a:latin typeface="Cambria Math" panose="02040503050406030204" pitchFamily="18" charset="0"/>
                  </a:rPr>
                  <a:t>〗</a:t>
                </a:r>
                <a:r>
                  <a:rPr lang="en-US" i="0">
                    <a:latin typeface="Cambria Math"/>
                  </a:rPr>
                  <a:t>=18.4 𝑚</a:t>
                </a:r>
                <a:r>
                  <a:rPr lang="en-US" i="0">
                    <a:latin typeface="Cambria Math" panose="02040503050406030204" pitchFamily="18" charset="0"/>
                  </a:rPr>
                  <a:t>/</a:t>
                </a:r>
                <a:r>
                  <a:rPr lang="en-US" i="0">
                    <a:latin typeface="Cambria Math"/>
                  </a:rPr>
                  <a:t>𝑠, 𝑎</a:t>
                </a:r>
                <a:r>
                  <a:rPr lang="en-US" i="0">
                    <a:latin typeface="Cambria Math" panose="02040503050406030204" pitchFamily="18" charset="0"/>
                  </a:rPr>
                  <a:t>_</a:t>
                </a:r>
                <a:r>
                  <a:rPr lang="en-US" i="0">
                    <a:latin typeface="Cambria Math"/>
                  </a:rPr>
                  <a:t>𝑦=−9.8 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r>
                  <a:rPr lang="en-US" i="0">
                    <a:latin typeface="Cambria Math"/>
                  </a:rPr>
                  <a:t>, 𝑦</a:t>
                </a:r>
                <a:r>
                  <a:rPr lang="en-US" i="0">
                    <a:latin typeface="Cambria Math" panose="02040503050406030204" pitchFamily="18" charset="0"/>
                  </a:rPr>
                  <a:t>_</a:t>
                </a:r>
                <a:r>
                  <a:rPr lang="en-US" i="0">
                    <a:latin typeface="Cambria Math"/>
                  </a:rPr>
                  <a:t>0=0 𝑚, 𝑦=0 𝑚, </a:t>
                </a:r>
                <a:r>
                  <a:rPr lang="en-US" i="0">
                    <a:latin typeface="Cambria Math" panose="02040503050406030204" pitchFamily="18" charset="0"/>
                  </a:rPr>
                  <a:t> </a:t>
                </a:r>
                <a:r>
                  <a:rPr lang="en-US" i="0">
                    <a:latin typeface="Cambria Math"/>
                  </a:rPr>
                  <a:t>𝑡= ?</a:t>
                </a:r>
                <a:endParaRPr lang="en-US" u="sng" dirty="0"/>
              </a:p>
              <a:p>
                <a:r>
                  <a:rPr lang="en-US" u="sng" dirty="0"/>
                  <a:t>y-direction</a:t>
                </a:r>
                <a:r>
                  <a:rPr lang="en-US" dirty="0"/>
                  <a:t>:</a:t>
                </a:r>
              </a:p>
              <a:p>
                <a:r>
                  <a:rPr lang="en-US" b="0" i="0">
                    <a:latin typeface="Cambria Math"/>
                  </a:rPr>
                  <a:t>𝑦=</a:t>
                </a:r>
                <a:r>
                  <a:rPr lang="en-US" b="0" i="0">
                    <a:latin typeface="Cambria Math" panose="02040503050406030204" pitchFamily="18" charset="0"/>
                  </a:rPr>
                  <a:t>𝑦_0+𝑣_0𝑦 𝑡+</a:t>
                </a:r>
                <a:r>
                  <a:rPr lang="en-US" b="0" i="0">
                    <a:latin typeface="Cambria Math"/>
                  </a:rPr>
                  <a:t>1</a:t>
                </a:r>
                <a:r>
                  <a:rPr lang="en-US" b="0" i="0">
                    <a:latin typeface="Cambria Math" panose="02040503050406030204" pitchFamily="18" charset="0"/>
                  </a:rPr>
                  <a:t>/</a:t>
                </a:r>
                <a:r>
                  <a:rPr lang="en-US" b="0" i="0">
                    <a:latin typeface="Cambria Math"/>
                  </a:rPr>
                  <a:t>2</a:t>
                </a:r>
                <a:r>
                  <a:rPr lang="en-US" b="0" i="0">
                    <a:latin typeface="Cambria Math" panose="02040503050406030204" pitchFamily="18" charset="0"/>
                  </a:rPr>
                  <a:t> </a:t>
                </a:r>
                <a:r>
                  <a:rPr lang="en-US" b="0" i="0">
                    <a:latin typeface="Cambria Math"/>
                  </a:rPr>
                  <a:t>𝑎</a:t>
                </a:r>
                <a:r>
                  <a:rPr lang="en-US" b="0" i="0">
                    <a:latin typeface="Cambria Math" panose="02040503050406030204" pitchFamily="18" charset="0"/>
                  </a:rPr>
                  <a:t>_</a:t>
                </a:r>
                <a:r>
                  <a:rPr lang="en-US" b="0" i="0">
                    <a:latin typeface="Cambria Math"/>
                  </a:rPr>
                  <a:t>𝑦</a:t>
                </a:r>
                <a:r>
                  <a:rPr lang="en-US" b="0" i="0">
                    <a:latin typeface="Cambria Math" panose="02040503050406030204" pitchFamily="18" charset="0"/>
                  </a:rPr>
                  <a:t> </a:t>
                </a:r>
                <a:r>
                  <a:rPr lang="en-US" b="0" i="0">
                    <a:latin typeface="Cambria Math"/>
                  </a:rPr>
                  <a:t>𝑡</a:t>
                </a:r>
                <a:r>
                  <a:rPr lang="en-US" b="0" i="0">
                    <a:latin typeface="Cambria Math" panose="02040503050406030204" pitchFamily="18" charset="0"/>
                  </a:rPr>
                  <a:t>^</a:t>
                </a:r>
                <a:r>
                  <a:rPr lang="en-US" b="0" i="0">
                    <a:latin typeface="Cambria Math"/>
                  </a:rPr>
                  <a:t>2</a:t>
                </a:r>
                <a:endParaRPr lang="en-US" b="0" dirty="0"/>
              </a:p>
              <a:p>
                <a:r>
                  <a:rPr lang="en-US" sz="1100" i="0">
                    <a:latin typeface="Cambria Math"/>
                  </a:rPr>
                  <a:t>0=</a:t>
                </a:r>
                <a:r>
                  <a:rPr lang="en-US" sz="1100" i="0">
                    <a:latin typeface="Cambria Math" panose="02040503050406030204" pitchFamily="18" charset="0"/>
                  </a:rPr>
                  <a:t>0+(18.4 𝑚/𝑠)𝑡+</a:t>
                </a:r>
                <a:r>
                  <a:rPr lang="en-US" sz="1100" i="0">
                    <a:latin typeface="Cambria Math"/>
                  </a:rPr>
                  <a:t>1</a:t>
                </a:r>
                <a:r>
                  <a:rPr lang="en-US" sz="1100" i="0">
                    <a:latin typeface="Cambria Math" panose="02040503050406030204" pitchFamily="18" charset="0"/>
                  </a:rPr>
                  <a:t>/</a:t>
                </a:r>
                <a:r>
                  <a:rPr lang="en-US" sz="1100" i="0">
                    <a:latin typeface="Cambria Math"/>
                  </a:rPr>
                  <a:t>2</a:t>
                </a:r>
                <a:r>
                  <a:rPr lang="en-US" sz="1100" i="0">
                    <a:latin typeface="Cambria Math" panose="02040503050406030204" pitchFamily="18" charset="0"/>
                  </a:rPr>
                  <a:t> (</a:t>
                </a:r>
                <a:r>
                  <a:rPr lang="en-US" sz="1100" i="0">
                    <a:latin typeface="Cambria Math"/>
                  </a:rPr>
                  <a:t>−9.8 𝑚</a:t>
                </a:r>
                <a:r>
                  <a:rPr lang="en-US" sz="1100" i="0">
                    <a:latin typeface="Cambria Math" panose="02040503050406030204" pitchFamily="18" charset="0"/>
                  </a:rPr>
                  <a:t>/</a:t>
                </a:r>
                <a:r>
                  <a:rPr lang="en-US" sz="1100" i="0">
                    <a:latin typeface="Cambria Math"/>
                  </a:rPr>
                  <a:t>𝑠</a:t>
                </a:r>
                <a:r>
                  <a:rPr lang="en-US" sz="1100" i="0">
                    <a:latin typeface="Cambria Math" panose="02040503050406030204" pitchFamily="18" charset="0"/>
                  </a:rPr>
                  <a:t>^</a:t>
                </a:r>
                <a:r>
                  <a:rPr lang="en-US" sz="1100" i="0">
                    <a:latin typeface="Cambria Math"/>
                  </a:rPr>
                  <a:t>2</a:t>
                </a:r>
                <a:r>
                  <a:rPr lang="en-US" sz="1100" i="0">
                    <a:latin typeface="Cambria Math" panose="02040503050406030204" pitchFamily="18" charset="0"/>
                  </a:rPr>
                  <a:t> ) </a:t>
                </a:r>
                <a:r>
                  <a:rPr lang="en-US" sz="1100" i="0">
                    <a:latin typeface="Cambria Math"/>
                  </a:rPr>
                  <a:t>𝑡</a:t>
                </a:r>
                <a:r>
                  <a:rPr lang="en-US" sz="1100" i="0">
                    <a:latin typeface="Cambria Math" panose="02040503050406030204" pitchFamily="18" charset="0"/>
                  </a:rPr>
                  <a:t>^</a:t>
                </a:r>
                <a:r>
                  <a:rPr lang="en-US" sz="1100" i="0">
                    <a:latin typeface="Cambria Math"/>
                  </a:rPr>
                  <a:t>2</a:t>
                </a:r>
                <a:endParaRPr lang="en-US" b="0" dirty="0"/>
              </a:p>
              <a:p>
                <a:r>
                  <a:rPr lang="en-US" b="0" i="0">
                    <a:latin typeface="Cambria Math"/>
                  </a:rPr>
                  <a:t>0=𝑡</a:t>
                </a:r>
                <a:r>
                  <a:rPr lang="en-US" b="0" i="0">
                    <a:latin typeface="Cambria Math" panose="02040503050406030204" pitchFamily="18" charset="0"/>
                  </a:rPr>
                  <a:t>(</a:t>
                </a:r>
                <a:r>
                  <a:rPr lang="en-US" b="0" i="0">
                    <a:latin typeface="Cambria Math"/>
                  </a:rPr>
                  <a:t>−4.9 𝑚</a:t>
                </a:r>
                <a:r>
                  <a:rPr lang="en-US" b="0" i="0">
                    <a:latin typeface="Cambria Math" panose="02040503050406030204" pitchFamily="18" charset="0"/>
                  </a:rPr>
                  <a:t>/</a:t>
                </a:r>
                <a:r>
                  <a:rPr lang="en-US" b="0" i="0">
                    <a:latin typeface="Cambria Math"/>
                  </a:rPr>
                  <a:t>𝑠</a:t>
                </a:r>
                <a:r>
                  <a:rPr lang="en-US" b="0" i="0">
                    <a:latin typeface="Cambria Math" panose="02040503050406030204" pitchFamily="18" charset="0"/>
                  </a:rPr>
                  <a:t>^</a:t>
                </a:r>
                <a:r>
                  <a:rPr lang="en-US" b="0" i="0">
                    <a:latin typeface="Cambria Math"/>
                  </a:rPr>
                  <a:t>2</a:t>
                </a:r>
                <a:r>
                  <a:rPr lang="en-US" b="0" i="0">
                    <a:latin typeface="Cambria Math" panose="02040503050406030204" pitchFamily="18" charset="0"/>
                  </a:rPr>
                  <a:t> </a:t>
                </a:r>
                <a:r>
                  <a:rPr lang="en-US" b="0" i="0">
                    <a:latin typeface="Cambria Math"/>
                  </a:rPr>
                  <a:t> 𝑡</a:t>
                </a:r>
                <a:r>
                  <a:rPr lang="en-US" b="0" i="0">
                    <a:latin typeface="Cambria Math" panose="02040503050406030204" pitchFamily="18" charset="0"/>
                  </a:rPr>
                  <a:t>+</a:t>
                </a:r>
                <a:r>
                  <a:rPr lang="en-US" b="0" i="0">
                    <a:latin typeface="Cambria Math"/>
                  </a:rPr>
                  <a:t>18.4 𝑚</a:t>
                </a:r>
                <a:r>
                  <a:rPr lang="en-US" b="0" i="0">
                    <a:latin typeface="Cambria Math" panose="02040503050406030204" pitchFamily="18" charset="0"/>
                  </a:rPr>
                  <a:t>/</a:t>
                </a:r>
                <a:r>
                  <a:rPr lang="en-US" b="0" i="0">
                    <a:latin typeface="Cambria Math"/>
                  </a:rPr>
                  <a:t>𝑠</a:t>
                </a:r>
                <a:r>
                  <a:rPr lang="en-US" b="0" i="0">
                    <a:latin typeface="Cambria Math" panose="02040503050406030204" pitchFamily="18" charset="0"/>
                  </a:rPr>
                  <a:t>)</a:t>
                </a:r>
                <a:endParaRPr lang="en-US" b="0" dirty="0"/>
              </a:p>
              <a:p>
                <a:r>
                  <a:rPr lang="en-US" b="0" i="0">
                    <a:latin typeface="Cambria Math"/>
                  </a:rPr>
                  <a:t>𝑡=0 𝑜𝑟 𝑡=3.8 𝑠</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88</a:t>
            </a:fld>
            <a:endParaRPr lang="en-US"/>
          </a:p>
        </p:txBody>
      </p:sp>
    </p:spTree>
    <p:extLst>
      <p:ext uri="{BB962C8B-B14F-4D97-AF65-F5344CB8AC3E}">
        <p14:creationId xmlns:p14="http://schemas.microsoft.com/office/powerpoint/2010/main" val="9765724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defTabSz="931774"/>
                <a:r>
                  <a:rPr lang="en-US" u="sng" dirty="0">
                    <a:cs typeface="Times New Roman" pitchFamily="18" charset="0"/>
                  </a:rPr>
                  <a:t>x:</a:t>
                </a:r>
                <a:r>
                  <a:rPr lang="en-US" dirty="0">
                    <a:cs typeface="Times New Roman" pitchFamily="18" charset="0"/>
                  </a:rPr>
                  <a:t> </a:t>
                </a:r>
                <a14:m>
                  <m:oMath xmlns:m="http://schemas.openxmlformats.org/officeDocument/2006/math">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𝑣</m:t>
                        </m:r>
                      </m:e>
                      <m:sub>
                        <m:r>
                          <a:rPr lang="en-US" i="1">
                            <a:latin typeface="Cambria Math"/>
                            <a:cs typeface="Times New Roman" pitchFamily="18" charset="0"/>
                          </a:rPr>
                          <m:t>0</m:t>
                        </m:r>
                        <m:r>
                          <a:rPr lang="en-US" i="1">
                            <a:latin typeface="Cambria Math"/>
                            <a:cs typeface="Times New Roman" pitchFamily="18" charset="0"/>
                          </a:rPr>
                          <m:t>𝑥</m:t>
                        </m:r>
                      </m:sub>
                    </m:sSub>
                    <m:r>
                      <a:rPr lang="en-US" i="1">
                        <a:latin typeface="Cambria Math"/>
                        <a:cs typeface="Times New Roman" pitchFamily="18" charset="0"/>
                      </a:rPr>
                      <m:t>=32</m:t>
                    </m:r>
                    <m:f>
                      <m:fPr>
                        <m:ctrlPr>
                          <a:rPr lang="en-US" i="1">
                            <a:latin typeface="Cambria Math" panose="02040503050406030204" pitchFamily="18" charset="0"/>
                            <a:cs typeface="Times New Roman" pitchFamily="18" charset="0"/>
                          </a:rPr>
                        </m:ctrlPr>
                      </m:fPr>
                      <m:num>
                        <m:r>
                          <a:rPr lang="en-US" i="1">
                            <a:latin typeface="Cambria Math"/>
                            <a:cs typeface="Times New Roman" pitchFamily="18" charset="0"/>
                          </a:rPr>
                          <m:t>𝑚</m:t>
                        </m:r>
                      </m:num>
                      <m:den>
                        <m:r>
                          <a:rPr lang="en-US" i="1">
                            <a:latin typeface="Cambria Math"/>
                            <a:cs typeface="Times New Roman" pitchFamily="18" charset="0"/>
                          </a:rPr>
                          <m:t>𝑠</m:t>
                        </m:r>
                      </m:den>
                    </m:f>
                    <m:func>
                      <m:funcPr>
                        <m:ctrlPr>
                          <a:rPr lang="en-US" i="1">
                            <a:latin typeface="Cambria Math" panose="02040503050406030204" pitchFamily="18" charset="0"/>
                            <a:cs typeface="Times New Roman" pitchFamily="18" charset="0"/>
                          </a:rPr>
                        </m:ctrlPr>
                      </m:funcPr>
                      <m:fName>
                        <m:r>
                          <m:rPr>
                            <m:sty m:val="p"/>
                          </m:rPr>
                          <a:rPr lang="en-US">
                            <a:latin typeface="Cambria Math"/>
                            <a:cs typeface="Times New Roman" pitchFamily="18" charset="0"/>
                          </a:rPr>
                          <m:t>cos</m:t>
                        </m:r>
                      </m:fName>
                      <m:e>
                        <m:r>
                          <a:rPr lang="en-US" i="1">
                            <a:latin typeface="Cambria Math"/>
                            <a:cs typeface="Times New Roman" pitchFamily="18" charset="0"/>
                          </a:rPr>
                          <m:t>35°</m:t>
                        </m:r>
                      </m:e>
                    </m:func>
                    <m:r>
                      <a:rPr lang="en-US" i="1">
                        <a:latin typeface="Cambria Math"/>
                        <a:cs typeface="Times New Roman" pitchFamily="18" charset="0"/>
                      </a:rPr>
                      <m:t>=26.2</m:t>
                    </m:r>
                    <m:f>
                      <m:fPr>
                        <m:ctrlPr>
                          <a:rPr lang="en-US" i="1">
                            <a:latin typeface="Cambria Math" panose="02040503050406030204" pitchFamily="18" charset="0"/>
                            <a:cs typeface="Times New Roman" pitchFamily="18" charset="0"/>
                          </a:rPr>
                        </m:ctrlPr>
                      </m:fPr>
                      <m:num>
                        <m:r>
                          <a:rPr lang="en-US" i="1">
                            <a:latin typeface="Cambria Math"/>
                            <a:cs typeface="Times New Roman" pitchFamily="18" charset="0"/>
                          </a:rPr>
                          <m:t>𝑚</m:t>
                        </m:r>
                      </m:num>
                      <m:den>
                        <m:r>
                          <a:rPr lang="en-US" i="1">
                            <a:latin typeface="Cambria Math"/>
                            <a:cs typeface="Times New Roman" pitchFamily="18" charset="0"/>
                          </a:rPr>
                          <m:t>𝑠</m:t>
                        </m:r>
                      </m:den>
                    </m:f>
                    <m:r>
                      <a:rPr lang="en-US">
                        <a:latin typeface="Cambria Math"/>
                        <a:cs typeface="Times New Roman" pitchFamily="18" charset="0"/>
                      </a:rPr>
                      <m:t>,</m:t>
                    </m:r>
                  </m:oMath>
                </a14:m>
                <a:r>
                  <a:rPr lang="en-US" dirty="0">
                    <a:latin typeface="Cambria Math"/>
                    <a:cs typeface="Times New Roman" pitchFamily="18" charset="0"/>
                  </a:rPr>
                  <a:t> </a:t>
                </a:r>
                <a14:m>
                  <m:oMath xmlns:m="http://schemas.openxmlformats.org/officeDocument/2006/math">
                    <m:r>
                      <a:rPr lang="en-US" i="1">
                        <a:latin typeface="Cambria Math"/>
                        <a:cs typeface="Times New Roman" pitchFamily="18" charset="0"/>
                      </a:rPr>
                      <m:t>𝑡</m:t>
                    </m:r>
                    <m:r>
                      <a:rPr lang="en-US" i="1">
                        <a:latin typeface="Cambria Math"/>
                        <a:cs typeface="Times New Roman" pitchFamily="18" charset="0"/>
                      </a:rPr>
                      <m:t>=3.8 </m:t>
                    </m:r>
                    <m:r>
                      <a:rPr lang="en-US" i="1">
                        <a:latin typeface="Cambria Math"/>
                        <a:cs typeface="Times New Roman" pitchFamily="18" charset="0"/>
                      </a:rPr>
                      <m:t>𝑠</m:t>
                    </m:r>
                    <m:r>
                      <a:rPr lang="en-US" i="1">
                        <a:latin typeface="Cambria Math"/>
                        <a:cs typeface="Times New Roman" pitchFamily="18" charset="0"/>
                      </a:rPr>
                      <m:t>, </m:t>
                    </m:r>
                    <m:r>
                      <a:rPr lang="en-US" i="1">
                        <a:latin typeface="Cambria Math"/>
                        <a:cs typeface="Times New Roman" pitchFamily="18" charset="0"/>
                      </a:rPr>
                      <m:t>𝑥</m:t>
                    </m:r>
                    <m:r>
                      <a:rPr lang="en-US" i="1">
                        <a:latin typeface="Cambria Math"/>
                        <a:cs typeface="Times New Roman" pitchFamily="18" charset="0"/>
                      </a:rPr>
                      <m:t>= ?</m:t>
                    </m:r>
                  </m:oMath>
                </a14:m>
                <a:endParaRPr lang="en-US" dirty="0">
                  <a:cs typeface="Times New Roman" pitchFamily="18" charset="0"/>
                </a:endParaRPr>
              </a:p>
              <a:p>
                <a:r>
                  <a:rPr lang="en-US" u="sng" dirty="0"/>
                  <a:t>x-direction</a:t>
                </a:r>
                <a:r>
                  <a:rPr lang="en-US" dirty="0"/>
                  <a:t>:</a:t>
                </a:r>
              </a:p>
              <a:p>
                <a:pPr/>
                <a14:m>
                  <m:oMathPara xmlns:m="http://schemas.openxmlformats.org/officeDocument/2006/math">
                    <m:oMathParaPr>
                      <m:jc m:val="centerGroup"/>
                    </m:oMathParaPr>
                    <m:oMath xmlns:m="http://schemas.openxmlformats.org/officeDocument/2006/math">
                      <m:r>
                        <a:rPr lang="en-US" i="1">
                          <a:latin typeface="Cambria Math"/>
                          <a:cs typeface="Times New Roman" pitchFamily="18" charset="0"/>
                        </a:rPr>
                        <m:t>𝑥</m:t>
                      </m:r>
                      <m:r>
                        <a:rPr lang="en-US" i="1">
                          <a:latin typeface="Cambria Math"/>
                          <a:cs typeface="Times New Roman" pitchFamily="18" charset="0"/>
                        </a:rPr>
                        <m:t>=</m:t>
                      </m:r>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𝑣</m:t>
                          </m:r>
                        </m:e>
                        <m:sub>
                          <m:r>
                            <a:rPr lang="en-US" i="1">
                              <a:latin typeface="Cambria Math"/>
                              <a:cs typeface="Times New Roman" pitchFamily="18" charset="0"/>
                            </a:rPr>
                            <m:t>0</m:t>
                          </m:r>
                          <m:r>
                            <a:rPr lang="en-US" i="1">
                              <a:latin typeface="Cambria Math"/>
                              <a:cs typeface="Times New Roman" pitchFamily="18" charset="0"/>
                            </a:rPr>
                            <m:t>𝑥</m:t>
                          </m:r>
                        </m:sub>
                      </m:sSub>
                      <m:r>
                        <a:rPr lang="en-US" i="1">
                          <a:latin typeface="Cambria Math"/>
                          <a:cs typeface="Times New Roman" pitchFamily="18" charset="0"/>
                        </a:rPr>
                        <m:t>𝑡</m:t>
                      </m:r>
                      <m:r>
                        <a:rPr lang="en-US" b="0" i="1" smtClean="0">
                          <a:latin typeface="Cambria Math" panose="02040503050406030204" pitchFamily="18" charset="0"/>
                          <a:cs typeface="Times New Roman" pitchFamily="18" charset="0"/>
                        </a:rPr>
                        <m:t>+</m:t>
                      </m:r>
                      <m:sSub>
                        <m:sSubPr>
                          <m:ctrlPr>
                            <a:rPr lang="en-US" i="1" smtClean="0">
                              <a:latin typeface="Cambria Math" panose="02040503050406030204" pitchFamily="18" charset="0"/>
                              <a:cs typeface="Times New Roman" pitchFamily="18" charset="0"/>
                            </a:rPr>
                          </m:ctrlPr>
                        </m:sSubPr>
                        <m:e>
                          <m:r>
                            <a:rPr lang="en-US" i="1">
                              <a:latin typeface="Cambria Math"/>
                              <a:cs typeface="Times New Roman" pitchFamily="18" charset="0"/>
                            </a:rPr>
                            <m:t>𝑥</m:t>
                          </m:r>
                        </m:e>
                        <m:sub>
                          <m:r>
                            <a:rPr lang="en-US" i="1">
                              <a:latin typeface="Cambria Math"/>
                              <a:cs typeface="Times New Roman" pitchFamily="18" charset="0"/>
                            </a:rPr>
                            <m:t>0</m:t>
                          </m:r>
                        </m:sub>
                      </m:sSub>
                    </m:oMath>
                  </m:oMathPara>
                </a14:m>
                <a:endParaRPr lang="en-US" dirty="0">
                  <a:cs typeface="Times New Roman" pitchFamily="18" charset="0"/>
                </a:endParaRPr>
              </a:p>
              <a:p>
                <a:pPr/>
                <a14:m>
                  <m:oMathPara xmlns:m="http://schemas.openxmlformats.org/officeDocument/2006/math">
                    <m:oMathParaPr>
                      <m:jc m:val="centerGroup"/>
                    </m:oMathParaPr>
                    <m:oMath xmlns:m="http://schemas.openxmlformats.org/officeDocument/2006/math">
                      <m:r>
                        <a:rPr lang="en-US" i="1">
                          <a:latin typeface="Cambria Math"/>
                          <a:cs typeface="Times New Roman" pitchFamily="18" charset="0"/>
                        </a:rPr>
                        <m:t>𝑥</m:t>
                      </m:r>
                      <m:r>
                        <a:rPr lang="en-US" i="1">
                          <a:latin typeface="Cambria Math"/>
                          <a:cs typeface="Times New Roman" pitchFamily="18" charset="0"/>
                        </a:rPr>
                        <m:t>=26.2</m:t>
                      </m:r>
                      <m:f>
                        <m:fPr>
                          <m:ctrlPr>
                            <a:rPr lang="en-US" i="1">
                              <a:latin typeface="Cambria Math" panose="02040503050406030204" pitchFamily="18" charset="0"/>
                              <a:cs typeface="Times New Roman" pitchFamily="18" charset="0"/>
                            </a:rPr>
                          </m:ctrlPr>
                        </m:fPr>
                        <m:num>
                          <m:r>
                            <a:rPr lang="en-US" i="1">
                              <a:latin typeface="Cambria Math"/>
                              <a:cs typeface="Times New Roman" pitchFamily="18" charset="0"/>
                            </a:rPr>
                            <m:t>𝑚</m:t>
                          </m:r>
                        </m:num>
                        <m:den>
                          <m:r>
                            <a:rPr lang="en-US" i="1">
                              <a:latin typeface="Cambria Math"/>
                              <a:cs typeface="Times New Roman" pitchFamily="18" charset="0"/>
                            </a:rPr>
                            <m:t>𝑠</m:t>
                          </m:r>
                        </m:den>
                      </m:f>
                      <m:d>
                        <m:dPr>
                          <m:ctrlPr>
                            <a:rPr lang="en-US" i="1">
                              <a:latin typeface="Cambria Math" panose="02040503050406030204" pitchFamily="18" charset="0"/>
                              <a:cs typeface="Times New Roman" pitchFamily="18" charset="0"/>
                            </a:rPr>
                          </m:ctrlPr>
                        </m:dPr>
                        <m:e>
                          <m:r>
                            <a:rPr lang="en-US" i="1">
                              <a:latin typeface="Cambria Math"/>
                              <a:cs typeface="Times New Roman" pitchFamily="18" charset="0"/>
                            </a:rPr>
                            <m:t>3.8 </m:t>
                          </m:r>
                          <m:r>
                            <a:rPr lang="en-US" i="1">
                              <a:latin typeface="Cambria Math"/>
                              <a:cs typeface="Times New Roman" pitchFamily="18" charset="0"/>
                            </a:rPr>
                            <m:t>𝑠</m:t>
                          </m:r>
                        </m:e>
                      </m:d>
                      <m:r>
                        <a:rPr lang="en-US" i="1" smtClean="0">
                          <a:latin typeface="Cambria Math"/>
                          <a:cs typeface="Times New Roman" pitchFamily="18" charset="0"/>
                        </a:rPr>
                        <m:t>+0 </m:t>
                      </m:r>
                      <m:r>
                        <a:rPr lang="en-US" i="1" smtClean="0">
                          <a:latin typeface="Cambria Math"/>
                          <a:cs typeface="Times New Roman" pitchFamily="18" charset="0"/>
                        </a:rPr>
                        <m:t>𝑚</m:t>
                      </m:r>
                    </m:oMath>
                  </m:oMathPara>
                </a14:m>
                <a:endParaRPr lang="en-US" dirty="0">
                  <a:cs typeface="Times New Roman" pitchFamily="18" charset="0"/>
                </a:endParaRPr>
              </a:p>
              <a:p>
                <a:pPr/>
                <a14:m>
                  <m:oMathPara xmlns:m="http://schemas.openxmlformats.org/officeDocument/2006/math">
                    <m:oMathParaPr>
                      <m:jc m:val="centerGroup"/>
                    </m:oMathParaPr>
                    <m:oMath xmlns:m="http://schemas.openxmlformats.org/officeDocument/2006/math">
                      <m:r>
                        <a:rPr lang="en-US" i="1">
                          <a:latin typeface="Cambria Math"/>
                          <a:cs typeface="Times New Roman" pitchFamily="18" charset="0"/>
                        </a:rPr>
                        <m:t>𝑥</m:t>
                      </m:r>
                      <m:r>
                        <a:rPr lang="en-US" i="1">
                          <a:latin typeface="Cambria Math"/>
                          <a:cs typeface="Times New Roman" pitchFamily="18" charset="0"/>
                        </a:rPr>
                        <m:t>=98 </m:t>
                      </m:r>
                      <m:r>
                        <a:rPr lang="en-US" i="1">
                          <a:latin typeface="Cambria Math"/>
                          <a:cs typeface="Times New Roman" pitchFamily="18" charset="0"/>
                        </a:rPr>
                        <m:t>𝑚</m:t>
                      </m:r>
                    </m:oMath>
                  </m:oMathPara>
                </a14:m>
                <a:endParaRPr lang="en-US" dirty="0">
                  <a:cs typeface="Times New Roman" pitchFamily="18" charset="0"/>
                </a:endParaRPr>
              </a:p>
              <a:p>
                <a:endParaRPr lang="en-US" dirty="0"/>
              </a:p>
            </p:txBody>
          </p:sp>
        </mc:Choice>
        <mc:Fallback xmlns="">
          <p:sp>
            <p:nvSpPr>
              <p:cNvPr id="3" name="Notes Placeholder 2"/>
              <p:cNvSpPr>
                <a:spLocks noGrp="1"/>
              </p:cNvSpPr>
              <p:nvPr>
                <p:ph type="body" idx="1"/>
              </p:nvPr>
            </p:nvSpPr>
            <p:spPr/>
            <p:txBody>
              <a:bodyPr/>
              <a:lstStyle/>
              <a:p>
                <a:pPr defTabSz="931774"/>
                <a:r>
                  <a:rPr lang="en-US" u="sng" dirty="0">
                    <a:cs typeface="Times New Roman" pitchFamily="18" charset="0"/>
                  </a:rPr>
                  <a:t>x:</a:t>
                </a:r>
                <a:r>
                  <a:rPr lang="en-US" dirty="0">
                    <a:cs typeface="Times New Roman" pitchFamily="18" charset="0"/>
                  </a:rPr>
                  <a:t> </a:t>
                </a:r>
                <a:r>
                  <a:rPr lang="en-US" i="0">
                    <a:latin typeface="Cambria Math"/>
                    <a:cs typeface="Times New Roman" pitchFamily="18" charset="0"/>
                  </a:rPr>
                  <a:t>𝑣</a:t>
                </a:r>
                <a:r>
                  <a:rPr lang="en-US" i="0">
                    <a:latin typeface="Cambria Math" panose="02040503050406030204" pitchFamily="18" charset="0"/>
                    <a:cs typeface="Times New Roman" pitchFamily="18" charset="0"/>
                  </a:rPr>
                  <a:t>_</a:t>
                </a:r>
                <a:r>
                  <a:rPr lang="en-US" i="0">
                    <a:latin typeface="Cambria Math"/>
                    <a:cs typeface="Times New Roman" pitchFamily="18" charset="0"/>
                  </a:rPr>
                  <a:t>0𝑥=32 𝑚</a:t>
                </a:r>
                <a:r>
                  <a:rPr lang="en-US" i="0">
                    <a:latin typeface="Cambria Math" panose="02040503050406030204" pitchFamily="18" charset="0"/>
                    <a:cs typeface="Times New Roman" pitchFamily="18" charset="0"/>
                  </a:rPr>
                  <a:t>/</a:t>
                </a:r>
                <a:r>
                  <a:rPr lang="en-US" i="0">
                    <a:latin typeface="Cambria Math"/>
                    <a:cs typeface="Times New Roman" pitchFamily="18" charset="0"/>
                  </a:rPr>
                  <a:t>𝑠</a:t>
                </a:r>
                <a:r>
                  <a:rPr lang="en-US" i="0">
                    <a:latin typeface="Cambria Math" panose="02040503050406030204" pitchFamily="18" charset="0"/>
                    <a:cs typeface="Times New Roman" pitchFamily="18" charset="0"/>
                  </a:rPr>
                  <a:t> </a:t>
                </a:r>
                <a:r>
                  <a:rPr lang="en-US" i="0">
                    <a:latin typeface="Cambria Math"/>
                    <a:cs typeface="Times New Roman" pitchFamily="18" charset="0"/>
                  </a:rPr>
                  <a:t> cos</a:t>
                </a:r>
                <a:r>
                  <a:rPr lang="en-US" i="0">
                    <a:latin typeface="Cambria Math" panose="02040503050406030204" pitchFamily="18" charset="0"/>
                    <a:cs typeface="Times New Roman" pitchFamily="18" charset="0"/>
                  </a:rPr>
                  <a:t>⁡〖</a:t>
                </a:r>
                <a:r>
                  <a:rPr lang="en-US" i="0">
                    <a:latin typeface="Cambria Math"/>
                    <a:cs typeface="Times New Roman" pitchFamily="18" charset="0"/>
                  </a:rPr>
                  <a:t>35°</a:t>
                </a:r>
                <a:r>
                  <a:rPr lang="en-US" i="0">
                    <a:latin typeface="Cambria Math" panose="02040503050406030204" pitchFamily="18" charset="0"/>
                    <a:cs typeface="Times New Roman" pitchFamily="18" charset="0"/>
                  </a:rPr>
                  <a:t>〗</a:t>
                </a:r>
                <a:r>
                  <a:rPr lang="en-US" i="0">
                    <a:latin typeface="Cambria Math"/>
                    <a:cs typeface="Times New Roman" pitchFamily="18" charset="0"/>
                  </a:rPr>
                  <a:t>=26.2 𝑚</a:t>
                </a:r>
                <a:r>
                  <a:rPr lang="en-US" i="0">
                    <a:latin typeface="Cambria Math" panose="02040503050406030204" pitchFamily="18" charset="0"/>
                    <a:cs typeface="Times New Roman" pitchFamily="18" charset="0"/>
                  </a:rPr>
                  <a:t>/</a:t>
                </a:r>
                <a:r>
                  <a:rPr lang="en-US" i="0">
                    <a:latin typeface="Cambria Math"/>
                    <a:cs typeface="Times New Roman" pitchFamily="18" charset="0"/>
                  </a:rPr>
                  <a:t>𝑠,</a:t>
                </a:r>
                <a:r>
                  <a:rPr lang="en-US" dirty="0">
                    <a:latin typeface="Cambria Math"/>
                    <a:cs typeface="Times New Roman" pitchFamily="18" charset="0"/>
                  </a:rPr>
                  <a:t> </a:t>
                </a:r>
                <a:r>
                  <a:rPr lang="en-US" i="0">
                    <a:latin typeface="Cambria Math"/>
                    <a:cs typeface="Times New Roman" pitchFamily="18" charset="0"/>
                  </a:rPr>
                  <a:t>𝑡=3.8 𝑠, 𝑥= ?</a:t>
                </a:r>
                <a:endParaRPr lang="en-US" dirty="0">
                  <a:cs typeface="Times New Roman" pitchFamily="18" charset="0"/>
                </a:endParaRPr>
              </a:p>
              <a:p>
                <a:r>
                  <a:rPr lang="en-US" u="sng" dirty="0"/>
                  <a:t>x-direction</a:t>
                </a:r>
                <a:r>
                  <a:rPr lang="en-US" dirty="0"/>
                  <a:t>:</a:t>
                </a:r>
              </a:p>
              <a:p>
                <a:r>
                  <a:rPr lang="en-US" i="0">
                    <a:latin typeface="Cambria Math"/>
                    <a:cs typeface="Times New Roman" pitchFamily="18" charset="0"/>
                  </a:rPr>
                  <a:t>𝑥=𝑥</a:t>
                </a:r>
                <a:r>
                  <a:rPr lang="en-US" i="0">
                    <a:latin typeface="Cambria Math" panose="02040503050406030204" pitchFamily="18" charset="0"/>
                    <a:cs typeface="Times New Roman" pitchFamily="18" charset="0"/>
                  </a:rPr>
                  <a:t>_</a:t>
                </a:r>
                <a:r>
                  <a:rPr lang="en-US" i="0">
                    <a:latin typeface="Cambria Math"/>
                    <a:cs typeface="Times New Roman" pitchFamily="18" charset="0"/>
                  </a:rPr>
                  <a:t>0+𝑣</a:t>
                </a:r>
                <a:r>
                  <a:rPr lang="en-US" i="0">
                    <a:latin typeface="Cambria Math" panose="02040503050406030204" pitchFamily="18" charset="0"/>
                    <a:cs typeface="Times New Roman" pitchFamily="18" charset="0"/>
                  </a:rPr>
                  <a:t>_</a:t>
                </a:r>
                <a:r>
                  <a:rPr lang="en-US" i="0">
                    <a:latin typeface="Cambria Math"/>
                    <a:cs typeface="Times New Roman" pitchFamily="18" charset="0"/>
                  </a:rPr>
                  <a:t>0𝑥 𝑡</a:t>
                </a:r>
                <a:endParaRPr lang="en-US" dirty="0">
                  <a:cs typeface="Times New Roman" pitchFamily="18" charset="0"/>
                </a:endParaRPr>
              </a:p>
              <a:p>
                <a:r>
                  <a:rPr lang="en-US" i="0">
                    <a:latin typeface="Cambria Math"/>
                    <a:cs typeface="Times New Roman" pitchFamily="18" charset="0"/>
                  </a:rPr>
                  <a:t>𝑥=0 𝑚+26.2 𝑚</a:t>
                </a:r>
                <a:r>
                  <a:rPr lang="en-US" i="0">
                    <a:latin typeface="Cambria Math" panose="02040503050406030204" pitchFamily="18" charset="0"/>
                    <a:cs typeface="Times New Roman" pitchFamily="18" charset="0"/>
                  </a:rPr>
                  <a:t>/</a:t>
                </a:r>
                <a:r>
                  <a:rPr lang="en-US" i="0">
                    <a:latin typeface="Cambria Math"/>
                    <a:cs typeface="Times New Roman" pitchFamily="18" charset="0"/>
                  </a:rPr>
                  <a:t>𝑠</a:t>
                </a:r>
                <a:r>
                  <a:rPr lang="en-US" i="0">
                    <a:latin typeface="Cambria Math" panose="02040503050406030204" pitchFamily="18" charset="0"/>
                    <a:cs typeface="Times New Roman" pitchFamily="18" charset="0"/>
                  </a:rPr>
                  <a:t> (</a:t>
                </a:r>
                <a:r>
                  <a:rPr lang="en-US" i="0">
                    <a:latin typeface="Cambria Math"/>
                    <a:cs typeface="Times New Roman" pitchFamily="18" charset="0"/>
                  </a:rPr>
                  <a:t>3.8 𝑠</a:t>
                </a:r>
                <a:r>
                  <a:rPr lang="en-US" i="0">
                    <a:latin typeface="Cambria Math" panose="02040503050406030204" pitchFamily="18" charset="0"/>
                    <a:cs typeface="Times New Roman" pitchFamily="18" charset="0"/>
                  </a:rPr>
                  <a:t>)</a:t>
                </a:r>
                <a:endParaRPr lang="en-US" dirty="0">
                  <a:cs typeface="Times New Roman" pitchFamily="18" charset="0"/>
                </a:endParaRPr>
              </a:p>
              <a:p>
                <a:r>
                  <a:rPr lang="en-US" i="0">
                    <a:latin typeface="Cambria Math"/>
                    <a:cs typeface="Times New Roman" pitchFamily="18" charset="0"/>
                  </a:rPr>
                  <a:t>𝑥=98 𝑚</a:t>
                </a:r>
                <a:endParaRPr lang="en-US" dirty="0">
                  <a:cs typeface="Times New Roman" pitchFamily="18" charset="0"/>
                </a:endParaRPr>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89</a:t>
            </a:fld>
            <a:endParaRPr lang="en-US"/>
          </a:p>
        </p:txBody>
      </p:sp>
    </p:spTree>
    <p:extLst>
      <p:ext uri="{BB962C8B-B14F-4D97-AF65-F5344CB8AC3E}">
        <p14:creationId xmlns:p14="http://schemas.microsoft.com/office/powerpoint/2010/main" val="21215861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𝑡</m:t>
                      </m:r>
                    </m:oMath>
                  </m:oMathPara>
                </a14:m>
                <a:endParaRPr lang="en-US" b="0" dirty="0"/>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m:rPr>
                                  <m:sty m:val="p"/>
                                </m:rPr>
                                <a:rPr lang="en-US" b="0" i="0" smtClean="0">
                                  <a:latin typeface="Cambria Math" panose="02040503050406030204" pitchFamily="18" charset="0"/>
                                  <a:ea typeface="Cambria Math" panose="02040503050406030204" pitchFamily="18" charset="0"/>
                                </a:rPr>
                                <m:t>θ</m:t>
                              </m:r>
                            </m:e>
                          </m:func>
                        </m:e>
                      </m:d>
                      <m:r>
                        <a:rPr lang="en-US" b="0" i="1" smtClean="0">
                          <a:latin typeface="Cambria Math" panose="02040503050406030204" pitchFamily="18" charset="0"/>
                        </a:rPr>
                        <m:t>𝑡</m:t>
                      </m:r>
                    </m:oMath>
                  </m:oMathPara>
                </a14:m>
                <a:endParaRPr lang="en-US" b="0" dirty="0"/>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9.38 </m:t>
                      </m:r>
                      <m:r>
                        <a:rPr lang="en-US" b="0" i="1" smtClean="0">
                          <a:latin typeface="Cambria Math" panose="02040503050406030204" pitchFamily="18" charset="0"/>
                        </a:rPr>
                        <m:t>𝑚</m:t>
                      </m:r>
                      <m:r>
                        <a:rPr lang="en-US" b="0" i="1" smtClean="0">
                          <a:latin typeface="Cambria Math" panose="02040503050406030204" pitchFamily="18" charset="0"/>
                        </a:rPr>
                        <m:t>=11</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𝜃</m:t>
                              </m:r>
                            </m:e>
                          </m:func>
                        </m:e>
                      </m:d>
                      <m:r>
                        <a:rPr lang="en-US" b="0" i="1" smtClean="0">
                          <a:latin typeface="Cambria Math" panose="02040503050406030204" pitchFamily="18" charset="0"/>
                        </a:rPr>
                        <m:t>𝑡</m:t>
                      </m:r>
                    </m:oMath>
                  </m:oMathPara>
                </a14:m>
                <a:endParaRPr lang="en-US" b="0" dirty="0"/>
              </a:p>
              <a:p>
                <a:pPr algn="ctr"/>
                <a:endParaRPr lang="en-US" dirty="0"/>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𝑎</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0</m:t>
                          </m:r>
                        </m:sub>
                      </m:sSub>
                    </m:oMath>
                  </m:oMathPara>
                </a14:m>
                <a:endParaRPr lang="en-US" b="0" dirty="0"/>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r>
                            <a:rPr lang="en-US" b="0" i="1" smtClean="0">
                              <a:latin typeface="Cambria Math" panose="02040503050406030204" pitchFamily="18" charset="0"/>
                            </a:rPr>
                            <m:t>−9.8</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den>
                          </m:f>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11</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e>
                      </m:d>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𝜃</m:t>
                              </m:r>
                            </m:e>
                          </m:func>
                        </m:e>
                      </m:d>
                      <m:r>
                        <a:rPr lang="en-US" b="0" i="1" smtClean="0">
                          <a:latin typeface="Cambria Math" panose="02040503050406030204" pitchFamily="18" charset="0"/>
                        </a:rPr>
                        <m:t>𝑡</m:t>
                      </m:r>
                      <m:r>
                        <a:rPr lang="en-US" b="0" i="1" smtClean="0">
                          <a:latin typeface="Cambria Math" panose="02040503050406030204" pitchFamily="18" charset="0"/>
                        </a:rPr>
                        <m:t>+0</m:t>
                      </m:r>
                    </m:oMath>
                  </m:oMathPara>
                </a14:m>
                <a:endParaRPr lang="en-US" b="0" dirty="0"/>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0=−4.9</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r>
                        <a:rPr lang="en-US" b="0" i="1" smtClean="0">
                          <a:latin typeface="Cambria Math" panose="02040503050406030204" pitchFamily="18" charset="0"/>
                        </a:rPr>
                        <m:t>+11</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m:rPr>
                                  <m:sty m:val="p"/>
                                </m:rPr>
                                <a:rPr lang="en-US" b="0" i="0" smtClean="0">
                                  <a:latin typeface="Cambria Math" panose="02040503050406030204" pitchFamily="18" charset="0"/>
                                </a:rPr>
                                <m:t>θ</m:t>
                              </m:r>
                            </m:e>
                          </m:func>
                        </m:e>
                      </m:d>
                      <m:r>
                        <m:rPr>
                          <m:sty m:val="p"/>
                        </m:rPr>
                        <a:rPr lang="en-US" b="0" i="0" smtClean="0">
                          <a:latin typeface="Cambria Math" panose="02040503050406030204" pitchFamily="18" charset="0"/>
                        </a:rPr>
                        <m:t>t</m:t>
                      </m:r>
                      <m:r>
                        <a:rPr lang="en-US" b="0" i="0" smtClean="0">
                          <a:latin typeface="Cambria Math" panose="02040503050406030204" pitchFamily="18" charset="0"/>
                        </a:rPr>
                        <m:t>−2</m:t>
                      </m:r>
                    </m:oMath>
                  </m:oMathPara>
                </a14:m>
                <a:endParaRPr lang="en-US" b="0" dirty="0"/>
              </a:p>
              <a:p>
                <a:pPr algn="ctr"/>
                <a:endParaRPr lang="en-US" b="0" dirty="0"/>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𝑡</m:t>
                      </m:r>
                    </m:oMath>
                  </m:oMathPara>
                </a14:m>
                <a:endParaRPr lang="en-US" b="0" dirty="0"/>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9.38 </m:t>
                      </m:r>
                      <m:r>
                        <a:rPr lang="en-US" b="0" i="1" smtClean="0">
                          <a:latin typeface="Cambria Math" panose="02040503050406030204" pitchFamily="18" charset="0"/>
                        </a:rPr>
                        <m:t>𝑚</m:t>
                      </m:r>
                      <m:r>
                        <a:rPr lang="en-US" b="0" i="1" smtClean="0">
                          <a:latin typeface="Cambria Math" panose="02040503050406030204" pitchFamily="18" charset="0"/>
                        </a:rPr>
                        <m:t>=11</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𝜃</m:t>
                              </m:r>
                            </m:e>
                          </m:func>
                        </m:e>
                      </m:d>
                      <m:r>
                        <a:rPr lang="en-US" b="0" i="1" smtClean="0">
                          <a:latin typeface="Cambria Math" panose="02040503050406030204" pitchFamily="18" charset="0"/>
                        </a:rPr>
                        <m:t>𝑡</m:t>
                      </m:r>
                    </m:oMath>
                  </m:oMathPara>
                </a14:m>
                <a:endParaRPr lang="en-US" b="0" dirty="0"/>
              </a:p>
              <a:p>
                <a:pPr algn="ct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9.38 </m:t>
                          </m:r>
                          <m:r>
                            <a:rPr lang="en-US" b="0" i="1" smtClean="0">
                              <a:latin typeface="Cambria Math" panose="02040503050406030204" pitchFamily="18" charset="0"/>
                            </a:rPr>
                            <m:t>𝑠</m:t>
                          </m:r>
                        </m:num>
                        <m:den>
                          <m:r>
                            <a:rPr lang="en-US" b="0" i="1" smtClean="0">
                              <a:latin typeface="Cambria Math" panose="02040503050406030204" pitchFamily="18" charset="0"/>
                            </a:rPr>
                            <m:t>11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𝜃</m:t>
                              </m:r>
                            </m:e>
                          </m:func>
                        </m:den>
                      </m:f>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b="0" dirty="0"/>
              </a:p>
              <a:p>
                <a:pPr algn="l"/>
                <a:r>
                  <a:rPr lang="en-US" b="0" dirty="0"/>
                  <a:t>Substitute (and drop units for convenience)</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0=−4.9</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9.38</m:t>
                                  </m:r>
                                </m:num>
                                <m:den>
                                  <m:r>
                                    <a:rPr lang="en-US" b="0" i="1" smtClean="0">
                                      <a:latin typeface="Cambria Math" panose="02040503050406030204" pitchFamily="18" charset="0"/>
                                    </a:rPr>
                                    <m:t>11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𝜃</m:t>
                                      </m:r>
                                    </m:e>
                                  </m:func>
                                </m:den>
                              </m:f>
                            </m:e>
                          </m:d>
                        </m:e>
                        <m:sup>
                          <m:r>
                            <a:rPr lang="en-US" b="0" i="1" smtClean="0">
                              <a:latin typeface="Cambria Math" panose="02040503050406030204" pitchFamily="18" charset="0"/>
                            </a:rPr>
                            <m:t>2</m:t>
                          </m:r>
                        </m:sup>
                      </m:sSup>
                      <m:r>
                        <a:rPr lang="en-US" b="0" i="1" smtClean="0">
                          <a:latin typeface="Cambria Math" panose="02040503050406030204" pitchFamily="18" charset="0"/>
                        </a:rPr>
                        <m:t>+11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𝜃</m:t>
                          </m:r>
                        </m:e>
                      </m:func>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9.38</m:t>
                              </m:r>
                            </m:num>
                            <m:den>
                              <m:r>
                                <a:rPr lang="en-US" b="0" i="1" smtClean="0">
                                  <a:latin typeface="Cambria Math" panose="02040503050406030204" pitchFamily="18" charset="0"/>
                                </a:rPr>
                                <m:t>11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𝜃</m:t>
                                  </m:r>
                                </m:e>
                              </m:func>
                            </m:den>
                          </m:f>
                        </m:e>
                      </m:d>
                      <m:r>
                        <a:rPr lang="en-US" b="0" i="1" smtClean="0">
                          <a:latin typeface="Cambria Math" panose="02040503050406030204" pitchFamily="18" charset="0"/>
                        </a:rPr>
                        <m:t>−2</m:t>
                      </m:r>
                    </m:oMath>
                  </m:oMathPara>
                </a14:m>
                <a:endParaRPr lang="en-US" b="0" dirty="0"/>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0=−3.563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sec</m:t>
                          </m:r>
                        </m:e>
                        <m:sup>
                          <m:r>
                            <a:rPr lang="en-US" b="0" i="0" smtClean="0">
                              <a:latin typeface="Cambria Math" panose="02040503050406030204" pitchFamily="18" charset="0"/>
                            </a:rPr>
                            <m:t>2</m:t>
                          </m:r>
                        </m:sup>
                      </m:sSup>
                      <m:r>
                        <m:rPr>
                          <m:sty m:val="p"/>
                        </m:rPr>
                        <a:rPr lang="en-US" b="0" i="0" smtClean="0">
                          <a:latin typeface="Cambria Math" panose="02040503050406030204" pitchFamily="18" charset="0"/>
                        </a:rPr>
                        <m:t>θ</m:t>
                      </m:r>
                      <m:r>
                        <a:rPr lang="en-US" b="0" i="0" smtClean="0">
                          <a:latin typeface="Cambria Math" panose="02040503050406030204" pitchFamily="18" charset="0"/>
                        </a:rPr>
                        <m:t>+9.38 </m:t>
                      </m:r>
                      <m:r>
                        <m:rPr>
                          <m:sty m:val="p"/>
                        </m:rPr>
                        <a:rPr lang="en-US" b="0" i="0" smtClean="0">
                          <a:latin typeface="Cambria Math" panose="02040503050406030204" pitchFamily="18" charset="0"/>
                        </a:rPr>
                        <m:t>tan</m:t>
                      </m:r>
                      <m:r>
                        <a:rPr lang="en-US" b="0" i="0" smtClean="0">
                          <a:latin typeface="Cambria Math" panose="02040503050406030204" pitchFamily="18" charset="0"/>
                        </a:rPr>
                        <m:t> </m:t>
                      </m:r>
                      <m:r>
                        <m:rPr>
                          <m:sty m:val="p"/>
                        </m:rPr>
                        <a:rPr lang="en-US" b="0" i="0" smtClean="0">
                          <a:latin typeface="Cambria Math" panose="02040503050406030204" pitchFamily="18" charset="0"/>
                        </a:rPr>
                        <m:t>θ</m:t>
                      </m:r>
                      <m:r>
                        <a:rPr lang="en-US" b="0" i="0" smtClean="0">
                          <a:latin typeface="Cambria Math" panose="02040503050406030204" pitchFamily="18" charset="0"/>
                        </a:rPr>
                        <m:t>−2</m:t>
                      </m:r>
                    </m:oMath>
                  </m:oMathPara>
                </a14:m>
                <a:endParaRPr lang="en-US" b="0" dirty="0"/>
              </a:p>
              <a:p>
                <a:pPr algn="l"/>
                <a:r>
                  <a:rPr lang="en-US" b="0" dirty="0"/>
                  <a:t>sec</a:t>
                </a:r>
                <a:r>
                  <a:rPr lang="en-US" b="0" baseline="30000" dirty="0"/>
                  <a:t>2</a:t>
                </a:r>
                <a:r>
                  <a:rPr lang="en-US" b="0" baseline="0" dirty="0"/>
                  <a:t> θ = 1 + tan</a:t>
                </a:r>
                <a:r>
                  <a:rPr lang="en-US" b="0" baseline="30000" dirty="0"/>
                  <a:t>2</a:t>
                </a:r>
                <a:r>
                  <a:rPr lang="en-US" b="0" baseline="0" dirty="0"/>
                  <a:t> θ</a:t>
                </a:r>
              </a:p>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0=−3.563</m:t>
                      </m:r>
                      <m:d>
                        <m:dPr>
                          <m:ctrlPr>
                            <a:rPr lang="en-US" b="0" i="1" smtClean="0">
                              <a:latin typeface="Cambria Math" panose="02040503050406030204" pitchFamily="18" charset="0"/>
                            </a:rPr>
                          </m:ctrlPr>
                        </m:dPr>
                        <m:e>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tan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𝜃</m:t>
                              </m:r>
                            </m:e>
                          </m:func>
                        </m:e>
                      </m:d>
                      <m:r>
                        <a:rPr lang="en-US" b="0" i="1" smtClean="0">
                          <a:latin typeface="Cambria Math" panose="02040503050406030204" pitchFamily="18" charset="0"/>
                        </a:rPr>
                        <m:t>+9.38</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m:t>
                          </m:r>
                        </m:fName>
                        <m:e>
                          <m:r>
                            <a:rPr lang="en-US" b="0" i="1" smtClean="0">
                              <a:latin typeface="Cambria Math" panose="02040503050406030204" pitchFamily="18" charset="0"/>
                            </a:rPr>
                            <m:t>𝜃</m:t>
                          </m:r>
                        </m:e>
                      </m:func>
                      <m:r>
                        <a:rPr lang="en-US" b="0" i="1" smtClean="0">
                          <a:latin typeface="Cambria Math" panose="02040503050406030204" pitchFamily="18" charset="0"/>
                        </a:rPr>
                        <m:t>−2</m:t>
                      </m:r>
                    </m:oMath>
                  </m:oMathPara>
                </a14:m>
                <a:endParaRPr lang="en-US" b="0" dirty="0"/>
              </a:p>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0=−3.563−3.563</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tan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𝜃</m:t>
                          </m:r>
                        </m:e>
                      </m:func>
                      <m:r>
                        <a:rPr lang="en-US" b="0" i="1" smtClean="0">
                          <a:latin typeface="Cambria Math" panose="02040503050406030204" pitchFamily="18" charset="0"/>
                        </a:rPr>
                        <m:t>+9.38</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m:t>
                          </m:r>
                        </m:fName>
                        <m:e>
                          <m:r>
                            <a:rPr lang="en-US" b="0" i="1" smtClean="0">
                              <a:latin typeface="Cambria Math" panose="02040503050406030204" pitchFamily="18" charset="0"/>
                            </a:rPr>
                            <m:t>𝜃</m:t>
                          </m:r>
                        </m:e>
                      </m:func>
                      <m:r>
                        <a:rPr lang="en-US" b="0" i="1" smtClean="0">
                          <a:latin typeface="Cambria Math" panose="02040503050406030204" pitchFamily="18" charset="0"/>
                        </a:rPr>
                        <m:t>−2</m:t>
                      </m:r>
                    </m:oMath>
                  </m:oMathPara>
                </a14:m>
                <a:endParaRPr lang="en-US" b="0" dirty="0"/>
              </a:p>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0=−3.563</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tan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𝜃</m:t>
                          </m:r>
                        </m:e>
                      </m:func>
                      <m:r>
                        <a:rPr lang="en-US" b="0" i="1" smtClean="0">
                          <a:latin typeface="Cambria Math" panose="02040503050406030204" pitchFamily="18" charset="0"/>
                        </a:rPr>
                        <m:t>+9.38</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m:t>
                          </m:r>
                        </m:fName>
                        <m:e>
                          <m:r>
                            <a:rPr lang="en-US" b="0" i="1" smtClean="0">
                              <a:latin typeface="Cambria Math" panose="02040503050406030204" pitchFamily="18" charset="0"/>
                            </a:rPr>
                            <m:t>𝜃</m:t>
                          </m:r>
                        </m:e>
                      </m:func>
                      <m:r>
                        <a:rPr lang="en-US" b="0" i="1" smtClean="0">
                          <a:latin typeface="Cambria Math" panose="02040503050406030204" pitchFamily="18" charset="0"/>
                        </a:rPr>
                        <m:t>−5.563</m:t>
                      </m:r>
                    </m:oMath>
                  </m:oMathPara>
                </a14:m>
                <a:endParaRPr lang="en-US" b="0" dirty="0"/>
              </a:p>
              <a:p>
                <a:pPr algn="l"/>
                <a:r>
                  <a:rPr lang="en-US" b="0" dirty="0"/>
                  <a:t>Solve to tan θ with the quadratic formula</a:t>
                </a:r>
              </a:p>
              <a:p>
                <a:pPr algn="l"/>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m:t>
                          </m:r>
                        </m:fName>
                        <m:e>
                          <m:r>
                            <a:rPr lang="en-US" b="0" i="1" smtClean="0">
                              <a:latin typeface="Cambria Math" panose="02040503050406030204" pitchFamily="18" charset="0"/>
                            </a:rPr>
                            <m:t>𝜃</m:t>
                          </m:r>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−9.38±</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9.38</m:t>
                                  </m:r>
                                </m:e>
                                <m:sup>
                                  <m:r>
                                    <a:rPr lang="en-US" b="0" i="1" smtClean="0">
                                      <a:latin typeface="Cambria Math" panose="02040503050406030204" pitchFamily="18" charset="0"/>
                                    </a:rPr>
                                    <m:t>2</m:t>
                                  </m:r>
                                </m:sup>
                              </m:sSup>
                              <m:r>
                                <a:rPr lang="en-US" b="0" i="1" smtClean="0">
                                  <a:latin typeface="Cambria Math" panose="02040503050406030204" pitchFamily="18" charset="0"/>
                                </a:rPr>
                                <m:t>−4</m:t>
                              </m:r>
                              <m:d>
                                <m:dPr>
                                  <m:ctrlPr>
                                    <a:rPr lang="en-US" b="0" i="1" smtClean="0">
                                      <a:latin typeface="Cambria Math" panose="02040503050406030204" pitchFamily="18" charset="0"/>
                                    </a:rPr>
                                  </m:ctrlPr>
                                </m:dPr>
                                <m:e>
                                  <m:r>
                                    <a:rPr lang="en-US" b="0" i="1" smtClean="0">
                                      <a:latin typeface="Cambria Math" panose="02040503050406030204" pitchFamily="18" charset="0"/>
                                    </a:rPr>
                                    <m:t>−3.563</m:t>
                                  </m:r>
                                </m:e>
                              </m:d>
                              <m:d>
                                <m:dPr>
                                  <m:ctrlPr>
                                    <a:rPr lang="en-US" b="0" i="1" smtClean="0">
                                      <a:latin typeface="Cambria Math" panose="02040503050406030204" pitchFamily="18" charset="0"/>
                                    </a:rPr>
                                  </m:ctrlPr>
                                </m:dPr>
                                <m:e>
                                  <m:r>
                                    <a:rPr lang="en-US" b="0" i="1" smtClean="0">
                                      <a:latin typeface="Cambria Math" panose="02040503050406030204" pitchFamily="18" charset="0"/>
                                    </a:rPr>
                                    <m:t>−5.563</m:t>
                                  </m:r>
                                </m:e>
                              </m:d>
                            </m:e>
                          </m:rad>
                        </m:num>
                        <m:den>
                          <m:r>
                            <a:rPr lang="en-US" b="0" i="1" smtClean="0">
                              <a:latin typeface="Cambria Math" panose="02040503050406030204" pitchFamily="18" charset="0"/>
                            </a:rPr>
                            <m:t>2</m:t>
                          </m:r>
                          <m:d>
                            <m:dPr>
                              <m:ctrlPr>
                                <a:rPr lang="en-US" b="0" i="1" smtClean="0">
                                  <a:latin typeface="Cambria Math" panose="02040503050406030204" pitchFamily="18" charset="0"/>
                                </a:rPr>
                              </m:ctrlPr>
                            </m:dPr>
                            <m:e>
                              <m:r>
                                <a:rPr lang="en-US" b="0" i="1" smtClean="0">
                                  <a:latin typeface="Cambria Math" panose="02040503050406030204" pitchFamily="18" charset="0"/>
                                </a:rPr>
                                <m:t>−3.563</m:t>
                              </m:r>
                            </m:e>
                          </m:d>
                        </m:den>
                      </m:f>
                    </m:oMath>
                  </m:oMathPara>
                </a14:m>
                <a:endParaRPr lang="en-US" b="0" dirty="0"/>
              </a:p>
              <a:p>
                <a:pPr algn="l"/>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m:t>
                          </m:r>
                        </m:fName>
                        <m:e>
                          <m:r>
                            <a:rPr lang="en-US" b="0" i="1" smtClean="0">
                              <a:latin typeface="Cambria Math" panose="02040503050406030204" pitchFamily="18" charset="0"/>
                            </a:rPr>
                            <m:t>𝜃</m:t>
                          </m:r>
                        </m:e>
                      </m:func>
                      <m:r>
                        <a:rPr lang="en-US" b="0" i="1" smtClean="0">
                          <a:latin typeface="Cambria Math" panose="02040503050406030204" pitchFamily="18" charset="0"/>
                        </a:rPr>
                        <m:t>=1.73024</m:t>
                      </m:r>
                    </m:oMath>
                  </m:oMathPara>
                </a14:m>
                <a:endParaRPr lang="en-US" b="0" dirty="0"/>
              </a:p>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=60.0°</m:t>
                      </m:r>
                    </m:oMath>
                  </m:oMathPara>
                </a14:m>
                <a:endParaRPr lang="en-US" b="0"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𝑥=𝑣_0 𝑡</a:t>
                </a:r>
                <a:endParaRPr lang="en-US" b="0" dirty="0"/>
              </a:p>
              <a:p>
                <a:pPr algn="ctr"/>
                <a:r>
                  <a:rPr lang="en-US" b="0" i="0">
                    <a:latin typeface="Cambria Math" panose="02040503050406030204" pitchFamily="18" charset="0"/>
                  </a:rPr>
                  <a:t>𝑥=𝑣_0 (cos⁡</a:t>
                </a:r>
                <a:r>
                  <a:rPr lang="en-US" b="0" i="0">
                    <a:latin typeface="Cambria Math" panose="02040503050406030204" pitchFamily="18" charset="0"/>
                    <a:ea typeface="Cambria Math" panose="02040503050406030204" pitchFamily="18" charset="0"/>
                  </a:rPr>
                  <a:t>θ )</a:t>
                </a:r>
                <a:r>
                  <a:rPr lang="en-US" b="0" i="0">
                    <a:latin typeface="Cambria Math" panose="02040503050406030204" pitchFamily="18" charset="0"/>
                  </a:rPr>
                  <a:t>𝑡</a:t>
                </a:r>
                <a:endParaRPr lang="en-US" b="0" dirty="0"/>
              </a:p>
              <a:p>
                <a:pPr algn="ctr"/>
                <a:r>
                  <a:rPr lang="en-US" b="0" i="0">
                    <a:latin typeface="Cambria Math" panose="02040503050406030204" pitchFamily="18" charset="0"/>
                  </a:rPr>
                  <a:t>20 𝑚=11 𝑚/𝑠 (cos⁡</a:t>
                </a:r>
                <a:r>
                  <a:rPr lang="en-US" b="0" i="0">
                    <a:latin typeface="Cambria Math" panose="02040503050406030204" pitchFamily="18" charset="0"/>
                    <a:ea typeface="Cambria Math" panose="02040503050406030204" pitchFamily="18" charset="0"/>
                  </a:rPr>
                  <a:t>𝜃 )</a:t>
                </a:r>
                <a:r>
                  <a:rPr lang="en-US" b="0" i="0">
                    <a:latin typeface="Cambria Math" panose="02040503050406030204" pitchFamily="18" charset="0"/>
                  </a:rPr>
                  <a:t>𝑡</a:t>
                </a:r>
                <a:endParaRPr lang="en-US" b="0" dirty="0"/>
              </a:p>
              <a:p>
                <a:pPr algn="ctr"/>
                <a:endParaRPr lang="en-US" dirty="0"/>
              </a:p>
              <a:p>
                <a:pPr algn="ctr"/>
                <a:r>
                  <a:rPr lang="en-US" b="0" i="0">
                    <a:latin typeface="Cambria Math" panose="02040503050406030204" pitchFamily="18" charset="0"/>
                  </a:rPr>
                  <a:t>𝑦=1/2 𝑎𝑡^2+𝑣_0 𝑡+𝑦_0</a:t>
                </a:r>
                <a:endParaRPr lang="en-US" b="0" dirty="0"/>
              </a:p>
              <a:p>
                <a:pPr algn="ctr"/>
                <a:r>
                  <a:rPr lang="en-US" b="0" i="0">
                    <a:latin typeface="Cambria Math" panose="02040503050406030204" pitchFamily="18" charset="0"/>
                  </a:rPr>
                  <a:t>2=1/2 (−9.8 𝑚/𝑠^2 ) 𝑡^2+(11 𝑚/𝑠)(sin⁡</a:t>
                </a:r>
                <a:r>
                  <a:rPr lang="en-US" b="0" i="0">
                    <a:latin typeface="Cambria Math" panose="02040503050406030204" pitchFamily="18" charset="0"/>
                    <a:ea typeface="Cambria Math" panose="02040503050406030204" pitchFamily="18" charset="0"/>
                  </a:rPr>
                  <a:t>𝜃 )</a:t>
                </a:r>
                <a:r>
                  <a:rPr lang="en-US" b="0" i="0">
                    <a:latin typeface="Cambria Math" panose="02040503050406030204" pitchFamily="18" charset="0"/>
                  </a:rPr>
                  <a:t>𝑡+0</a:t>
                </a:r>
                <a:endParaRPr lang="en-US" b="0" dirty="0"/>
              </a:p>
              <a:p>
                <a:pPr algn="ctr"/>
                <a:endParaRPr lang="en-US" dirty="0"/>
              </a:p>
            </p:txBody>
          </p:sp>
        </mc:Fallback>
      </mc:AlternateContent>
      <p:sp>
        <p:nvSpPr>
          <p:cNvPr id="4" name="Slide Number Placeholder 3"/>
          <p:cNvSpPr>
            <a:spLocks noGrp="1"/>
          </p:cNvSpPr>
          <p:nvPr>
            <p:ph type="sldNum" sz="quarter" idx="5"/>
          </p:nvPr>
        </p:nvSpPr>
        <p:spPr/>
        <p:txBody>
          <a:bodyPr/>
          <a:lstStyle/>
          <a:p>
            <a:fld id="{D56B13DA-43A4-4A2A-82AA-A705ACEEC1E6}" type="slidenum">
              <a:rPr lang="en-US" smtClean="0"/>
              <a:t>90</a:t>
            </a:fld>
            <a:endParaRPr lang="en-US"/>
          </a:p>
        </p:txBody>
      </p:sp>
    </p:spTree>
    <p:extLst>
      <p:ext uri="{BB962C8B-B14F-4D97-AF65-F5344CB8AC3E}">
        <p14:creationId xmlns:p14="http://schemas.microsoft.com/office/powerpoint/2010/main" val="836101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9</a:t>
            </a:fld>
            <a:endParaRPr lang="en-US"/>
          </a:p>
        </p:txBody>
      </p:sp>
    </p:spTree>
    <p:extLst>
      <p:ext uri="{BB962C8B-B14F-4D97-AF65-F5344CB8AC3E}">
        <p14:creationId xmlns:p14="http://schemas.microsoft.com/office/powerpoint/2010/main" val="2832193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BC32E3-AF73-4946-889D-0358DF3AD196}"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B772F-1EBC-491A-B8C8-D2FD4232CF08}" type="slidenum">
              <a:rPr lang="en-US" smtClean="0"/>
              <a:t>‹#›</a:t>
            </a:fld>
            <a:endParaRPr lang="en-US"/>
          </a:p>
        </p:txBody>
      </p:sp>
    </p:spTree>
    <p:extLst>
      <p:ext uri="{BB962C8B-B14F-4D97-AF65-F5344CB8AC3E}">
        <p14:creationId xmlns:p14="http://schemas.microsoft.com/office/powerpoint/2010/main" val="2094623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46400" y="2717800"/>
            <a:ext cx="7112000" cy="1422400"/>
          </a:xfrm>
          <a:prstGeom prst="rect">
            <a:avLst/>
          </a:prstGeom>
          <a:effectLst>
            <a:softEdge rad="63500"/>
          </a:effec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BC32E3-AF73-4946-889D-0358DF3AD196}"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B772F-1EBC-491A-B8C8-D2FD4232CF08}" type="slidenum">
              <a:rPr lang="en-US" smtClean="0"/>
              <a:t>‹#›</a:t>
            </a:fld>
            <a:endParaRPr lang="en-US"/>
          </a:p>
        </p:txBody>
      </p:sp>
    </p:spTree>
    <p:extLst>
      <p:ext uri="{BB962C8B-B14F-4D97-AF65-F5344CB8AC3E}">
        <p14:creationId xmlns:p14="http://schemas.microsoft.com/office/powerpoint/2010/main" val="4217648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46400" y="2717800"/>
            <a:ext cx="7112000" cy="1422400"/>
          </a:xfrm>
          <a:prstGeom prst="rect">
            <a:avLst/>
          </a:prstGeom>
          <a:effectLst>
            <a:softEdge rad="63500"/>
          </a:effectLst>
        </p:spPr>
      </p:pic>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BC32E3-AF73-4946-889D-0358DF3AD196}"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B772F-1EBC-491A-B8C8-D2FD4232CF08}" type="slidenum">
              <a:rPr lang="en-US" smtClean="0"/>
              <a:t>‹#›</a:t>
            </a:fld>
            <a:endParaRPr lang="en-US"/>
          </a:p>
        </p:txBody>
      </p:sp>
    </p:spTree>
    <p:extLst>
      <p:ext uri="{BB962C8B-B14F-4D97-AF65-F5344CB8AC3E}">
        <p14:creationId xmlns:p14="http://schemas.microsoft.com/office/powerpoint/2010/main" val="2473370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6389C7"/>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99" y="5562600"/>
            <a:ext cx="12395200" cy="1422400"/>
          </a:xfrm>
          <a:prstGeom prst="rect">
            <a:avLst/>
          </a:prstGeom>
          <a:effectLst>
            <a:softEdge rad="63500"/>
          </a:effectLst>
        </p:spPr>
      </p:pic>
      <p:sp>
        <p:nvSpPr>
          <p:cNvPr id="2" name="Title 1"/>
          <p:cNvSpPr>
            <a:spLocks noGrp="1"/>
          </p:cNvSpPr>
          <p:nvPr>
            <p:ph type="title"/>
          </p:nvPr>
        </p:nvSpPr>
        <p:spPr/>
        <p:txBody>
          <a:bodyPr>
            <a:normAutofit/>
          </a:bodyPr>
          <a:lstStyle>
            <a:lvl1pPr>
              <a:defRPr sz="4267"/>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BC32E3-AF73-4946-889D-0358DF3AD196}"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B772F-1EBC-491A-B8C8-D2FD4232CF08}" type="slidenum">
              <a:rPr lang="en-US" smtClean="0"/>
              <a:t>‹#›</a:t>
            </a:fld>
            <a:endParaRPr lang="en-US"/>
          </a:p>
        </p:txBody>
      </p:sp>
    </p:spTree>
    <p:extLst>
      <p:ext uri="{BB962C8B-B14F-4D97-AF65-F5344CB8AC3E}">
        <p14:creationId xmlns:p14="http://schemas.microsoft.com/office/powerpoint/2010/main" val="215480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9143"/>
            <a:ext cx="10515600" cy="1101344"/>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1092201"/>
            <a:ext cx="10515600" cy="5264149"/>
          </a:xfrm>
        </p:spPr>
        <p:txBody>
          <a:bodyPr/>
          <a:lstStyle>
            <a:lvl1pPr marL="0" indent="0">
              <a:buNone/>
              <a:defRPr sz="32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BC32E3-AF73-4946-889D-0358DF3AD196}"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B772F-1EBC-491A-B8C8-D2FD4232CF08}" type="slidenum">
              <a:rPr lang="en-US" smtClean="0"/>
              <a:t>‹#›</a:t>
            </a:fld>
            <a:endParaRPr lang="en-US"/>
          </a:p>
        </p:txBody>
      </p:sp>
    </p:spTree>
    <p:extLst>
      <p:ext uri="{BB962C8B-B14F-4D97-AF65-F5344CB8AC3E}">
        <p14:creationId xmlns:p14="http://schemas.microsoft.com/office/powerpoint/2010/main" val="1454635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99" y="5562600"/>
            <a:ext cx="12395200" cy="1422400"/>
          </a:xfrm>
          <a:prstGeom prst="rect">
            <a:avLst/>
          </a:prstGeom>
          <a:effectLst>
            <a:softEdge rad="63500"/>
          </a:effectLst>
        </p:spPr>
      </p:pic>
      <p:sp>
        <p:nvSpPr>
          <p:cNvPr id="2" name="Title 1"/>
          <p:cNvSpPr>
            <a:spLocks noGrp="1"/>
          </p:cNvSpPr>
          <p:nvPr>
            <p:ph type="title"/>
          </p:nvPr>
        </p:nvSpPr>
        <p:spPr/>
        <p:txBody>
          <a:bodyPr>
            <a:normAutofit/>
          </a:bodyPr>
          <a:lstStyle>
            <a:lvl1pPr>
              <a:defRPr sz="4267"/>
            </a:lvl1pPr>
          </a:lstStyle>
          <a:p>
            <a:r>
              <a:rPr lang="en-US"/>
              <a:t>Click to edit Master title style</a:t>
            </a:r>
            <a:endParaRPr lang="en-US" dirty="0"/>
          </a:p>
        </p:txBody>
      </p:sp>
      <p:sp>
        <p:nvSpPr>
          <p:cNvPr id="3" name="Content Placeholder 2"/>
          <p:cNvSpPr>
            <a:spLocks noGrp="1"/>
          </p:cNvSpPr>
          <p:nvPr>
            <p:ph sz="half" idx="1"/>
          </p:nvPr>
        </p:nvSpPr>
        <p:spPr>
          <a:xfrm>
            <a:off x="0" y="1504951"/>
            <a:ext cx="6019800" cy="46720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04951"/>
            <a:ext cx="6019800" cy="46720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BC32E3-AF73-4946-889D-0358DF3AD196}"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B772F-1EBC-491A-B8C8-D2FD4232CF08}" type="slidenum">
              <a:rPr lang="en-US" smtClean="0"/>
              <a:t>‹#›</a:t>
            </a:fld>
            <a:endParaRPr lang="en-US"/>
          </a:p>
        </p:txBody>
      </p:sp>
    </p:spTree>
    <p:extLst>
      <p:ext uri="{BB962C8B-B14F-4D97-AF65-F5344CB8AC3E}">
        <p14:creationId xmlns:p14="http://schemas.microsoft.com/office/powerpoint/2010/main" val="338117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99" y="5562600"/>
            <a:ext cx="12395200" cy="1422400"/>
          </a:xfrm>
          <a:prstGeom prst="rect">
            <a:avLst/>
          </a:prstGeom>
          <a:effectLst>
            <a:softEdge rad="63500"/>
          </a:effectLst>
        </p:spPr>
      </p:pic>
      <p:sp>
        <p:nvSpPr>
          <p:cNvPr id="2" name="Title 1"/>
          <p:cNvSpPr>
            <a:spLocks noGrp="1"/>
          </p:cNvSpPr>
          <p:nvPr>
            <p:ph type="title"/>
          </p:nvPr>
        </p:nvSpPr>
        <p:spPr>
          <a:xfrm>
            <a:off x="0" y="1"/>
            <a:ext cx="121920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0" y="1417639"/>
            <a:ext cx="5997576"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0" y="2241552"/>
            <a:ext cx="5997576" cy="3948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417639"/>
            <a:ext cx="601980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241552"/>
            <a:ext cx="6019800" cy="3948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BC32E3-AF73-4946-889D-0358DF3AD196}"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B772F-1EBC-491A-B8C8-D2FD4232CF08}" type="slidenum">
              <a:rPr lang="en-US" smtClean="0"/>
              <a:t>‹#›</a:t>
            </a:fld>
            <a:endParaRPr lang="en-US"/>
          </a:p>
        </p:txBody>
      </p:sp>
    </p:spTree>
    <p:extLst>
      <p:ext uri="{BB962C8B-B14F-4D97-AF65-F5344CB8AC3E}">
        <p14:creationId xmlns:p14="http://schemas.microsoft.com/office/powerpoint/2010/main" val="2417370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99" y="5562600"/>
            <a:ext cx="12395200" cy="1422400"/>
          </a:xfrm>
          <a:prstGeom prst="rect">
            <a:avLst/>
          </a:prstGeom>
          <a:effectLst>
            <a:softEdge rad="63500"/>
          </a:effectLst>
        </p:spPr>
      </p:pic>
      <p:sp>
        <p:nvSpPr>
          <p:cNvPr id="2" name="Title 1"/>
          <p:cNvSpPr>
            <a:spLocks noGrp="1"/>
          </p:cNvSpPr>
          <p:nvPr>
            <p:ph type="title"/>
          </p:nvPr>
        </p:nvSpPr>
        <p:spPr/>
        <p:txBody>
          <a:bodyPr>
            <a:normAutofit/>
          </a:bodyPr>
          <a:lstStyle>
            <a:lvl1pPr>
              <a:defRPr sz="4267"/>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BC32E3-AF73-4946-889D-0358DF3AD196}"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B772F-1EBC-491A-B8C8-D2FD4232CF08}" type="slidenum">
              <a:rPr lang="en-US" smtClean="0"/>
              <a:t>‹#›</a:t>
            </a:fld>
            <a:endParaRPr lang="en-US"/>
          </a:p>
        </p:txBody>
      </p:sp>
    </p:spTree>
    <p:extLst>
      <p:ext uri="{BB962C8B-B14F-4D97-AF65-F5344CB8AC3E}">
        <p14:creationId xmlns:p14="http://schemas.microsoft.com/office/powerpoint/2010/main" val="256250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99" y="5562600"/>
            <a:ext cx="12395200" cy="1422400"/>
          </a:xfrm>
          <a:prstGeom prst="rect">
            <a:avLst/>
          </a:prstGeom>
          <a:effectLst>
            <a:softEdge rad="63500"/>
          </a:effectLst>
        </p:spPr>
      </p:pic>
      <p:sp>
        <p:nvSpPr>
          <p:cNvPr id="2" name="Date Placeholder 1"/>
          <p:cNvSpPr>
            <a:spLocks noGrp="1"/>
          </p:cNvSpPr>
          <p:nvPr>
            <p:ph type="dt" sz="half" idx="10"/>
          </p:nvPr>
        </p:nvSpPr>
        <p:spPr/>
        <p:txBody>
          <a:bodyPr/>
          <a:lstStyle/>
          <a:p>
            <a:fld id="{68BC32E3-AF73-4946-889D-0358DF3AD196}"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B772F-1EBC-491A-B8C8-D2FD4232CF08}" type="slidenum">
              <a:rPr lang="en-US" smtClean="0"/>
              <a:t>‹#›</a:t>
            </a:fld>
            <a:endParaRPr lang="en-US"/>
          </a:p>
        </p:txBody>
      </p:sp>
    </p:spTree>
    <p:extLst>
      <p:ext uri="{BB962C8B-B14F-4D97-AF65-F5344CB8AC3E}">
        <p14:creationId xmlns:p14="http://schemas.microsoft.com/office/powerpoint/2010/main" val="1635459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99" y="5562600"/>
            <a:ext cx="12395200" cy="1422400"/>
          </a:xfrm>
          <a:prstGeom prst="rect">
            <a:avLst/>
          </a:prstGeom>
          <a:effectLst>
            <a:softEdge rad="63500"/>
          </a:effec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BC32E3-AF73-4946-889D-0358DF3AD196}"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B772F-1EBC-491A-B8C8-D2FD4232CF08}" type="slidenum">
              <a:rPr lang="en-US" smtClean="0"/>
              <a:t>‹#›</a:t>
            </a:fld>
            <a:endParaRPr lang="en-US"/>
          </a:p>
        </p:txBody>
      </p:sp>
    </p:spTree>
    <p:extLst>
      <p:ext uri="{BB962C8B-B14F-4D97-AF65-F5344CB8AC3E}">
        <p14:creationId xmlns:p14="http://schemas.microsoft.com/office/powerpoint/2010/main" val="1957769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99" y="5562600"/>
            <a:ext cx="12395200" cy="1422400"/>
          </a:xfrm>
          <a:prstGeom prst="rect">
            <a:avLst/>
          </a:prstGeom>
          <a:effectLst>
            <a:softEdge rad="63500"/>
          </a:effec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BC32E3-AF73-4946-889D-0358DF3AD196}"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B772F-1EBC-491A-B8C8-D2FD4232CF08}" type="slidenum">
              <a:rPr lang="en-US" smtClean="0"/>
              <a:t>‹#›</a:t>
            </a:fld>
            <a:endParaRPr lang="en-US"/>
          </a:p>
        </p:txBody>
      </p:sp>
    </p:spTree>
    <p:extLst>
      <p:ext uri="{BB962C8B-B14F-4D97-AF65-F5344CB8AC3E}">
        <p14:creationId xmlns:p14="http://schemas.microsoft.com/office/powerpoint/2010/main" val="3760551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389C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0" y="1397002"/>
            <a:ext cx="12192000" cy="477996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bg1"/>
                </a:solidFill>
              </a:defRPr>
            </a:lvl1pPr>
          </a:lstStyle>
          <a:p>
            <a:fld id="{68BC32E3-AF73-4946-889D-0358DF3AD196}" type="datetimeFigureOut">
              <a:rPr lang="en-US" smtClean="0"/>
              <a:t>9/9/2024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defRPr>
            </a:lvl1pPr>
          </a:lstStyle>
          <a:p>
            <a:fld id="{20CB772F-1EBC-491A-B8C8-D2FD4232CF08}" type="slidenum">
              <a:rPr lang="en-US" smtClean="0"/>
              <a:t>‹#›</a:t>
            </a:fld>
            <a:endParaRPr lang="en-US"/>
          </a:p>
        </p:txBody>
      </p:sp>
    </p:spTree>
    <p:extLst>
      <p:ext uri="{BB962C8B-B14F-4D97-AF65-F5344CB8AC3E}">
        <p14:creationId xmlns:p14="http://schemas.microsoft.com/office/powerpoint/2010/main" val="2740553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54" rtl="0" eaLnBrk="1" latinLnBrk="0" hangingPunct="1">
        <a:lnSpc>
          <a:spcPct val="90000"/>
        </a:lnSpc>
        <a:spcBef>
          <a:spcPct val="0"/>
        </a:spcBef>
        <a:buNone/>
        <a:defRPr sz="4267" kern="1200">
          <a:solidFill>
            <a:schemeClr val="tx1"/>
          </a:solidFill>
          <a:effectLst>
            <a:outerShdw blurRad="50800" dist="38100" dir="2700000" algn="tl" rotWithShape="0">
              <a:prstClr val="black">
                <a:alpha val="40000"/>
              </a:prstClr>
            </a:outerShdw>
          </a:effectLst>
          <a:latin typeface="+mn-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3200" kern="1200">
          <a:solidFill>
            <a:schemeClr val="bg1"/>
          </a:solidFill>
          <a:latin typeface="Cambria" panose="02040503050406030204"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3200" kern="1200">
          <a:solidFill>
            <a:schemeClr val="bg1"/>
          </a:solidFill>
          <a:latin typeface="Cambria" panose="02040503050406030204"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3200" kern="1200">
          <a:solidFill>
            <a:schemeClr val="bg1"/>
          </a:solidFill>
          <a:latin typeface="Cambria" panose="02040503050406030204"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3200" kern="1200">
          <a:solidFill>
            <a:schemeClr val="bg1"/>
          </a:solidFill>
          <a:latin typeface="Cambria" panose="02040503050406030204"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3200" kern="1200">
          <a:solidFill>
            <a:schemeClr val="bg1"/>
          </a:solidFill>
          <a:latin typeface="Cambria" panose="02040503050406030204"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rwright@andrews.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openstax.org/details/books/physic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7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10.gif"/><Relationship Id="rId4" Type="http://schemas.openxmlformats.org/officeDocument/2006/relationships/image" Target="../media/image21.emf"/></Relationships>
</file>

<file path=ppt/slides/_rels/slide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pexels.com/photo/black-horse-running-on-grass-field-with-flowers-634613/"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31.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56.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56.png"/><Relationship Id="rId4"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7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7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30.png"/><Relationship Id="rId7"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47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0.png"/><Relationship Id="rId4" Type="http://schemas.openxmlformats.org/officeDocument/2006/relationships/notesSlide" Target="../notesSlides/notesSlide8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F6DD5-1207-4194-BB05-039B20092C4E}"/>
              </a:ext>
            </a:extLst>
          </p:cNvPr>
          <p:cNvSpPr>
            <a:spLocks noGrp="1"/>
          </p:cNvSpPr>
          <p:nvPr>
            <p:ph type="ctrTitle"/>
          </p:nvPr>
        </p:nvSpPr>
        <p:spPr/>
        <p:txBody>
          <a:bodyPr/>
          <a:lstStyle/>
          <a:p>
            <a:r>
              <a:rPr lang="en-US" dirty="0"/>
              <a:t>Introduction and 1-D Kinematics</a:t>
            </a:r>
          </a:p>
        </p:txBody>
      </p:sp>
      <p:sp>
        <p:nvSpPr>
          <p:cNvPr id="3" name="Subtitle 2">
            <a:extLst>
              <a:ext uri="{FF2B5EF4-FFF2-40B4-BE49-F238E27FC236}">
                <a16:creationId xmlns:a16="http://schemas.microsoft.com/office/drawing/2014/main" id="{3D7E4B9E-3079-4914-9A78-31666F3DA981}"/>
              </a:ext>
            </a:extLst>
          </p:cNvPr>
          <p:cNvSpPr>
            <a:spLocks noGrp="1"/>
          </p:cNvSpPr>
          <p:nvPr>
            <p:ph type="subTitle" idx="1"/>
          </p:nvPr>
        </p:nvSpPr>
        <p:spPr/>
        <p:txBody>
          <a:bodyPr/>
          <a:lstStyle/>
          <a:p>
            <a:r>
              <a:rPr lang="en-US" dirty="0"/>
              <a:t>OpenStax High School Physics</a:t>
            </a:r>
          </a:p>
          <a:p>
            <a:r>
              <a:rPr lang="en-US" dirty="0"/>
              <a:t>Unit 1</a:t>
            </a:r>
          </a:p>
        </p:txBody>
      </p:sp>
    </p:spTree>
    <p:extLst>
      <p:ext uri="{BB962C8B-B14F-4D97-AF65-F5344CB8AC3E}">
        <p14:creationId xmlns:p14="http://schemas.microsoft.com/office/powerpoint/2010/main" val="2135027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1-01 Introduction, Units, and Uncertainty</a:t>
            </a:r>
            <a:endParaRPr lang="en-US" sz="4800"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r>
                  <a:rPr lang="en-US" dirty="0"/>
                  <a:t>Unit conversions</a:t>
                </a:r>
              </a:p>
              <a:p>
                <a:r>
                  <a:rPr lang="en-US" dirty="0"/>
                  <a:t>Multiply by conversion factors so that the unwanted unit cancels out</a:t>
                </a:r>
              </a:p>
              <a:p>
                <a:endParaRPr lang="en-US" dirty="0"/>
              </a:p>
              <a:p>
                <a:r>
                  <a:rPr lang="en-US" dirty="0"/>
                  <a:t>Convert 20 </a:t>
                </a:r>
                <a:r>
                  <a:rPr lang="en-US" dirty="0" err="1"/>
                  <a:t>Gm</a:t>
                </a:r>
                <a:r>
                  <a:rPr lang="en-US" dirty="0"/>
                  <a:t> to m</a:t>
                </a:r>
              </a:p>
              <a:p>
                <a:pPr lvl="1"/>
                <a14:m>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20 </m:t>
                        </m:r>
                        <m:r>
                          <a:rPr lang="en-US" b="0" i="1" smtClean="0">
                            <a:latin typeface="Cambria Math"/>
                          </a:rPr>
                          <m:t>𝐺𝑚</m:t>
                        </m:r>
                      </m:num>
                      <m:den/>
                    </m:f>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1×</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9</m:t>
                                </m:r>
                              </m:sup>
                            </m:sSup>
                            <m:r>
                              <a:rPr lang="en-US" b="0" i="1" smtClean="0">
                                <a:latin typeface="Cambria Math"/>
                              </a:rPr>
                              <m:t> </m:t>
                            </m:r>
                            <m:r>
                              <a:rPr lang="en-US" b="0" i="1" smtClean="0">
                                <a:latin typeface="Cambria Math"/>
                              </a:rPr>
                              <m:t>𝑚</m:t>
                            </m:r>
                          </m:num>
                          <m:den>
                            <m:r>
                              <a:rPr lang="en-US" b="0" i="1" smtClean="0">
                                <a:latin typeface="Cambria Math"/>
                              </a:rPr>
                              <m:t>1 </m:t>
                            </m:r>
                            <m:r>
                              <a:rPr lang="en-US" b="0" i="1" smtClean="0">
                                <a:latin typeface="Cambria Math"/>
                              </a:rPr>
                              <m:t>𝐺𝑚</m:t>
                            </m:r>
                          </m:den>
                        </m:f>
                      </m:e>
                    </m:d>
                  </m:oMath>
                </a14:m>
                <a:endParaRPr lang="en-US" b="0" dirty="0"/>
              </a:p>
              <a:p>
                <a:pPr lvl="1"/>
                <a14:m>
                  <m:oMath xmlns:m="http://schemas.openxmlformats.org/officeDocument/2006/math">
                    <m:r>
                      <a:rPr lang="en-US" b="0" i="1" smtClean="0">
                        <a:latin typeface="Cambria Math"/>
                      </a:rPr>
                      <m:t>2×</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10</m:t>
                        </m:r>
                      </m:sup>
                    </m:sSup>
                    <m:r>
                      <a:rPr lang="en-US" b="0" i="1" smtClean="0">
                        <a:latin typeface="Cambria Math"/>
                      </a:rPr>
                      <m:t> </m:t>
                    </m:r>
                    <m:r>
                      <a:rPr lang="en-US" b="0" i="1" smtClean="0">
                        <a:latin typeface="Cambria Math"/>
                      </a:rPr>
                      <m:t>𝑚</m:t>
                    </m:r>
                  </m:oMath>
                </a14:m>
                <a:endParaRPr lang="en-US" dirty="0"/>
              </a:p>
              <a:p>
                <a:endParaRPr lang="en-US" dirty="0"/>
              </a:p>
              <a:p>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3"/>
                <a:stretch>
                  <a:fillRect l="-867" t="-1361"/>
                </a:stretch>
              </a:blipFill>
            </p:spPr>
            <p:txBody>
              <a:bodyPr/>
              <a:lstStyle/>
              <a:p>
                <a:r>
                  <a:rPr lang="en-US">
                    <a:noFill/>
                  </a:rPr>
                  <a:t> </a:t>
                </a:r>
              </a:p>
            </p:txBody>
          </p:sp>
        </mc:Fallback>
      </mc:AlternateContent>
      <p:cxnSp>
        <p:nvCxnSpPr>
          <p:cNvPr id="4" name="Straight Connector 3"/>
          <p:cNvCxnSpPr/>
          <p:nvPr/>
        </p:nvCxnSpPr>
        <p:spPr>
          <a:xfrm flipV="1">
            <a:off x="1184476" y="4518307"/>
            <a:ext cx="609600" cy="152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2653175" y="4913132"/>
            <a:ext cx="609600" cy="152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86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1-01 Introduction, Units, and Uncertainty</a:t>
            </a:r>
            <a:endParaRPr lang="en-US" sz="4800" dirty="0"/>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lstStyle/>
              <a:p>
                <a:r>
                  <a:rPr lang="en-US" dirty="0"/>
                  <a:t>Convert 5 cg to kg</a:t>
                </a:r>
              </a:p>
              <a:p>
                <a:pPr lvl="1"/>
                <a14:m>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5 </m:t>
                        </m:r>
                        <m:r>
                          <a:rPr lang="en-US" b="0" i="1" smtClean="0">
                            <a:latin typeface="Cambria Math"/>
                          </a:rPr>
                          <m:t>𝑐𝑔</m:t>
                        </m:r>
                      </m:num>
                      <m:den/>
                    </m:f>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1×</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−2</m:t>
                                </m:r>
                              </m:sup>
                            </m:sSup>
                            <m:r>
                              <a:rPr lang="en-US" b="0" i="1" smtClean="0">
                                <a:latin typeface="Cambria Math"/>
                              </a:rPr>
                              <m:t> </m:t>
                            </m:r>
                            <m:r>
                              <a:rPr lang="en-US" b="0" i="1" smtClean="0">
                                <a:latin typeface="Cambria Math"/>
                              </a:rPr>
                              <m:t>𝑔</m:t>
                            </m:r>
                          </m:num>
                          <m:den>
                            <m:r>
                              <a:rPr lang="en-US" b="0" i="1" smtClean="0">
                                <a:latin typeface="Cambria Math"/>
                              </a:rPr>
                              <m:t>1 </m:t>
                            </m:r>
                            <m:r>
                              <a:rPr lang="en-US" b="0" i="1" smtClean="0">
                                <a:latin typeface="Cambria Math"/>
                              </a:rPr>
                              <m:t>𝑐𝑔</m:t>
                            </m:r>
                          </m:den>
                        </m:f>
                      </m:e>
                    </m:d>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1 </m:t>
                            </m:r>
                            <m:r>
                              <a:rPr lang="en-US" b="0" i="1" smtClean="0">
                                <a:latin typeface="Cambria Math"/>
                              </a:rPr>
                              <m:t>𝑘𝑔</m:t>
                            </m:r>
                          </m:num>
                          <m:den>
                            <m:r>
                              <a:rPr lang="en-US" b="0" i="1" smtClean="0">
                                <a:latin typeface="Cambria Math"/>
                              </a:rPr>
                              <m:t>1×</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3</m:t>
                                </m:r>
                              </m:sup>
                            </m:sSup>
                            <m:r>
                              <a:rPr lang="en-US" b="0" i="1" smtClean="0">
                                <a:latin typeface="Cambria Math"/>
                              </a:rPr>
                              <m:t> </m:t>
                            </m:r>
                            <m:r>
                              <a:rPr lang="en-US" b="0" i="1" smtClean="0">
                                <a:latin typeface="Cambria Math"/>
                              </a:rPr>
                              <m:t>𝑔</m:t>
                            </m:r>
                          </m:den>
                        </m:f>
                      </m:e>
                    </m:d>
                  </m:oMath>
                </a14:m>
                <a:endParaRPr lang="en-US" b="0" dirty="0"/>
              </a:p>
              <a:p>
                <a:pPr lvl="1"/>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m:t>
                            </m:r>
                          </m:sup>
                        </m:sSup>
                        <m:r>
                          <a:rPr lang="en-US" b="0" i="1" smtClean="0">
                            <a:latin typeface="Cambria Math"/>
                          </a:rPr>
                          <m:t> </m:t>
                        </m:r>
                        <m:r>
                          <a:rPr lang="en-US" b="0" i="1" smtClean="0">
                            <a:latin typeface="Cambria Math"/>
                          </a:rPr>
                          <m:t>𝑘𝑔</m:t>
                        </m:r>
                      </m:num>
                      <m:den>
                        <m:r>
                          <a:rPr lang="en-US" b="0" i="1" smtClean="0">
                            <a:latin typeface="Cambria Math"/>
                          </a:rPr>
                          <m:t>1×</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3</m:t>
                            </m:r>
                          </m:sup>
                        </m:sSup>
                      </m:den>
                    </m:f>
                  </m:oMath>
                </a14:m>
                <a:endParaRPr lang="en-US" b="0" i="1" dirty="0">
                  <a:latin typeface="Cambria Math"/>
                </a:endParaRPr>
              </a:p>
              <a:p>
                <a:pPr lvl="1"/>
                <a14:m>
                  <m:oMath xmlns:m="http://schemas.openxmlformats.org/officeDocument/2006/math">
                    <m:r>
                      <a:rPr lang="en-US" b="0" i="1" smtClean="0">
                        <a:latin typeface="Cambria Math"/>
                      </a:rPr>
                      <m:t>5×</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m:t>
                        </m:r>
                        <m:r>
                          <a:rPr lang="en-US" b="0" i="1" smtClean="0">
                            <a:latin typeface="Cambria Math" panose="02040503050406030204" pitchFamily="18" charset="0"/>
                          </a:rPr>
                          <m:t>5</m:t>
                        </m:r>
                      </m:sup>
                    </m:sSup>
                    <m:r>
                      <a:rPr lang="en-US" b="0" i="1" smtClean="0">
                        <a:latin typeface="Cambria Math"/>
                      </a:rPr>
                      <m:t> </m:t>
                    </m:r>
                    <m:r>
                      <a:rPr lang="en-US" b="0" i="1" smtClean="0">
                        <a:latin typeface="Cambria Math"/>
                      </a:rPr>
                      <m:t>𝑘𝑔</m:t>
                    </m:r>
                  </m:oMath>
                </a14:m>
                <a:endParaRPr lang="en-US" b="0" dirty="0"/>
              </a:p>
              <a:p>
                <a:endParaRPr lang="en-US" dirty="0"/>
              </a:p>
              <a:p>
                <a:endParaRPr lang="en-US" dirty="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blipFill>
                <a:blip r:embed="rId3"/>
                <a:stretch>
                  <a:fillRect l="-867" t="-1361"/>
                </a:stretch>
              </a:blipFill>
            </p:spPr>
            <p:txBody>
              <a:bodyPr/>
              <a:lstStyle/>
              <a:p>
                <a:r>
                  <a:rPr lang="en-US">
                    <a:noFill/>
                  </a:rPr>
                  <a:t> </a:t>
                </a:r>
              </a:p>
            </p:txBody>
          </p:sp>
        </mc:Fallback>
      </mc:AlternateContent>
      <p:cxnSp>
        <p:nvCxnSpPr>
          <p:cNvPr id="4" name="Straight Connector 3"/>
          <p:cNvCxnSpPr/>
          <p:nvPr/>
        </p:nvCxnSpPr>
        <p:spPr>
          <a:xfrm flipV="1">
            <a:off x="923403" y="2148013"/>
            <a:ext cx="609600" cy="152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2471480" y="2563792"/>
            <a:ext cx="609600" cy="152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799551" y="2119985"/>
            <a:ext cx="609600" cy="152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716131" y="2565400"/>
            <a:ext cx="609600" cy="152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31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1-01 Introduction, Units, and Uncertainty</a:t>
            </a:r>
            <a:endParaRPr lang="en-US" sz="4800"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p:txBody>
              <a:bodyPr/>
              <a:lstStyle/>
              <a:p>
                <a:r>
                  <a:rPr lang="en-US" dirty="0"/>
                  <a:t>Convert 25 km/h to m/s</a:t>
                </a:r>
              </a:p>
              <a:p>
                <a:pPr lvl="1"/>
                <a14:m>
                  <m:oMath xmlns:m="http://schemas.openxmlformats.org/officeDocument/2006/math">
                    <m:f>
                      <m:fPr>
                        <m:ctrlPr>
                          <a:rPr lang="en-US" i="1">
                            <a:latin typeface="Cambria Math" panose="02040503050406030204" pitchFamily="18" charset="0"/>
                          </a:rPr>
                        </m:ctrlPr>
                      </m:fPr>
                      <m:num>
                        <m:r>
                          <a:rPr lang="en-US" i="1">
                            <a:latin typeface="Cambria Math"/>
                          </a:rPr>
                          <m:t>25 </m:t>
                        </m:r>
                        <m:r>
                          <a:rPr lang="en-US" i="1">
                            <a:latin typeface="Cambria Math"/>
                          </a:rPr>
                          <m:t>𝑘𝑚</m:t>
                        </m:r>
                      </m:num>
                      <m:den>
                        <m:r>
                          <a:rPr lang="en-US" i="1">
                            <a:latin typeface="Cambria Math"/>
                          </a:rPr>
                          <m:t>1 </m:t>
                        </m:r>
                        <m:r>
                          <a:rPr lang="en-US" i="1">
                            <a:latin typeface="Cambria Math"/>
                          </a:rPr>
                          <m:t>h</m:t>
                        </m:r>
                      </m:den>
                    </m:f>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sSup>
                              <m:sSupPr>
                                <m:ctrlPr>
                                  <a:rPr lang="en-US" i="1">
                                    <a:latin typeface="Cambria Math" panose="02040503050406030204" pitchFamily="18" charset="0"/>
                                  </a:rPr>
                                </m:ctrlPr>
                              </m:sSupPr>
                              <m:e>
                                <m:r>
                                  <a:rPr lang="en-US" i="1">
                                    <a:latin typeface="Cambria Math"/>
                                  </a:rPr>
                                  <m:t>10</m:t>
                                </m:r>
                              </m:e>
                              <m:sup>
                                <m:r>
                                  <a:rPr lang="en-US" i="1">
                                    <a:latin typeface="Cambria Math"/>
                                  </a:rPr>
                                  <m:t>3</m:t>
                                </m:r>
                              </m:sup>
                            </m:sSup>
                            <m:r>
                              <a:rPr lang="en-US" i="1">
                                <a:latin typeface="Cambria Math"/>
                              </a:rPr>
                              <m:t> </m:t>
                            </m:r>
                            <m:r>
                              <a:rPr lang="en-US" i="1">
                                <a:latin typeface="Cambria Math"/>
                              </a:rPr>
                              <m:t>𝑚</m:t>
                            </m:r>
                          </m:num>
                          <m:den>
                            <m:r>
                              <a:rPr lang="en-US" i="1">
                                <a:latin typeface="Cambria Math"/>
                              </a:rPr>
                              <m:t>1 </m:t>
                            </m:r>
                            <m:r>
                              <a:rPr lang="en-US" i="1">
                                <a:latin typeface="Cambria Math"/>
                              </a:rPr>
                              <m:t>𝑘𝑚</m:t>
                            </m:r>
                          </m:den>
                        </m:f>
                      </m:e>
                    </m:d>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1 </m:t>
                            </m:r>
                            <m:r>
                              <a:rPr lang="en-US" i="1">
                                <a:latin typeface="Cambria Math"/>
                              </a:rPr>
                              <m:t>h</m:t>
                            </m:r>
                          </m:num>
                          <m:den>
                            <m:r>
                              <a:rPr lang="en-US" i="1">
                                <a:latin typeface="Cambria Math"/>
                              </a:rPr>
                              <m:t>60 </m:t>
                            </m:r>
                            <m:r>
                              <a:rPr lang="en-US" i="1">
                                <a:latin typeface="Cambria Math"/>
                              </a:rPr>
                              <m:t>𝑚𝑖𝑛</m:t>
                            </m:r>
                          </m:den>
                        </m:f>
                      </m:e>
                    </m:d>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1 </m:t>
                            </m:r>
                            <m:r>
                              <a:rPr lang="en-US" i="1">
                                <a:latin typeface="Cambria Math"/>
                              </a:rPr>
                              <m:t>𝑚𝑖𝑛</m:t>
                            </m:r>
                          </m:num>
                          <m:den>
                            <m:r>
                              <a:rPr lang="en-US" i="1">
                                <a:latin typeface="Cambria Math"/>
                              </a:rPr>
                              <m:t>60 </m:t>
                            </m:r>
                            <m:r>
                              <a:rPr lang="en-US" i="1">
                                <a:latin typeface="Cambria Math"/>
                              </a:rPr>
                              <m:t>𝑠</m:t>
                            </m:r>
                          </m:den>
                        </m:f>
                      </m:e>
                    </m:d>
                  </m:oMath>
                </a14:m>
                <a:endParaRPr lang="en-US" dirty="0"/>
              </a:p>
              <a:p>
                <a:pPr lvl="1"/>
                <a14:m>
                  <m:oMath xmlns:m="http://schemas.openxmlformats.org/officeDocument/2006/math">
                    <m:f>
                      <m:fPr>
                        <m:ctrlPr>
                          <a:rPr lang="en-US" i="1">
                            <a:latin typeface="Cambria Math" panose="02040503050406030204" pitchFamily="18" charset="0"/>
                          </a:rPr>
                        </m:ctrlPr>
                      </m:fPr>
                      <m:num>
                        <m:r>
                          <a:rPr lang="en-US" i="1">
                            <a:latin typeface="Cambria Math"/>
                          </a:rPr>
                          <m:t>2.5×</m:t>
                        </m:r>
                        <m:sSup>
                          <m:sSupPr>
                            <m:ctrlPr>
                              <a:rPr lang="en-US" i="1">
                                <a:latin typeface="Cambria Math" panose="02040503050406030204" pitchFamily="18" charset="0"/>
                              </a:rPr>
                            </m:ctrlPr>
                          </m:sSupPr>
                          <m:e>
                            <m:r>
                              <a:rPr lang="en-US" i="1">
                                <a:latin typeface="Cambria Math"/>
                              </a:rPr>
                              <m:t>10</m:t>
                            </m:r>
                          </m:e>
                          <m:sup>
                            <m:r>
                              <a:rPr lang="en-US" i="1">
                                <a:latin typeface="Cambria Math"/>
                              </a:rPr>
                              <m:t>4</m:t>
                            </m:r>
                          </m:sup>
                        </m:sSup>
                        <m:r>
                          <a:rPr lang="en-US" i="1">
                            <a:latin typeface="Cambria Math"/>
                          </a:rPr>
                          <m:t> </m:t>
                        </m:r>
                        <m:r>
                          <a:rPr lang="en-US" i="1">
                            <a:latin typeface="Cambria Math"/>
                          </a:rPr>
                          <m:t>𝑚</m:t>
                        </m:r>
                      </m:num>
                      <m:den>
                        <m:r>
                          <a:rPr lang="en-US" i="1">
                            <a:latin typeface="Cambria Math"/>
                          </a:rPr>
                          <m:t>3600 </m:t>
                        </m:r>
                        <m:r>
                          <a:rPr lang="en-US" i="1">
                            <a:latin typeface="Cambria Math"/>
                          </a:rPr>
                          <m:t>𝑠</m:t>
                        </m:r>
                      </m:den>
                    </m:f>
                  </m:oMath>
                </a14:m>
                <a:endParaRPr lang="en-US" dirty="0"/>
              </a:p>
              <a:p>
                <a:pPr lvl="1"/>
                <a14:m>
                  <m:oMath xmlns:m="http://schemas.openxmlformats.org/officeDocument/2006/math">
                    <m:r>
                      <a:rPr lang="en-US" i="1">
                        <a:latin typeface="Cambria Math"/>
                      </a:rPr>
                      <m:t>6.94 </m:t>
                    </m:r>
                    <m:r>
                      <a:rPr lang="en-US" i="1">
                        <a:latin typeface="Cambria Math"/>
                      </a:rPr>
                      <m:t>𝑚</m:t>
                    </m:r>
                    <m:r>
                      <a:rPr lang="en-US" i="1">
                        <a:latin typeface="Cambria Math"/>
                      </a:rPr>
                      <m:t>/</m:t>
                    </m:r>
                    <m:r>
                      <a:rPr lang="en-US" i="1">
                        <a:latin typeface="Cambria Math"/>
                      </a:rPr>
                      <m:t>𝑠</m:t>
                    </m:r>
                  </m:oMath>
                </a14:m>
                <a:endParaRPr lang="en-US" dirty="0"/>
              </a:p>
              <a:p>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blipFill>
                <a:blip r:embed="rId3"/>
                <a:stretch>
                  <a:fillRect l="-867" t="-1361"/>
                </a:stretch>
              </a:blipFill>
            </p:spPr>
            <p:txBody>
              <a:bodyPr/>
              <a:lstStyle/>
              <a:p>
                <a:r>
                  <a:rPr lang="en-US">
                    <a:noFill/>
                  </a:rPr>
                  <a:t> </a:t>
                </a:r>
              </a:p>
            </p:txBody>
          </p:sp>
        </mc:Fallback>
      </mc:AlternateContent>
      <p:cxnSp>
        <p:nvCxnSpPr>
          <p:cNvPr id="5" name="Straight Connector 4"/>
          <p:cNvCxnSpPr/>
          <p:nvPr/>
        </p:nvCxnSpPr>
        <p:spPr>
          <a:xfrm flipV="1">
            <a:off x="1219200" y="2108200"/>
            <a:ext cx="609600" cy="152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743200" y="2503212"/>
            <a:ext cx="609600" cy="152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219200" y="2552337"/>
            <a:ext cx="609600" cy="152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096000" y="2108200"/>
            <a:ext cx="609600" cy="152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572000" y="2552337"/>
            <a:ext cx="609600" cy="152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572000" y="2108200"/>
            <a:ext cx="609600" cy="152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06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1-01 Introduction, Units, and Uncertainty</a:t>
            </a:r>
            <a:endParaRPr lang="en-US" sz="4800" dirty="0"/>
          </a:p>
        </p:txBody>
      </p:sp>
      <p:sp>
        <p:nvSpPr>
          <p:cNvPr id="4" name="Content Placeholder 3"/>
          <p:cNvSpPr>
            <a:spLocks noGrp="1"/>
          </p:cNvSpPr>
          <p:nvPr>
            <p:ph idx="1"/>
          </p:nvPr>
        </p:nvSpPr>
        <p:spPr/>
        <p:txBody>
          <a:bodyPr/>
          <a:lstStyle/>
          <a:p>
            <a:r>
              <a:rPr lang="en-US" dirty="0"/>
              <a:t>Accuracy is how close a measurement is to the correct value for that measurement.</a:t>
            </a:r>
          </a:p>
          <a:p>
            <a:r>
              <a:rPr lang="en-US" dirty="0"/>
              <a:t>Precision of a measurement system is refers to how close the agreement is between repeated measurements.</a:t>
            </a:r>
          </a:p>
          <a:p>
            <a:endParaRPr lang="en-US" dirty="0"/>
          </a:p>
        </p:txBody>
      </p:sp>
    </p:spTree>
    <p:extLst>
      <p:ext uri="{BB962C8B-B14F-4D97-AF65-F5344CB8AC3E}">
        <p14:creationId xmlns:p14="http://schemas.microsoft.com/office/powerpoint/2010/main" val="68922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1-01 Introduction, Units, and Uncertainty</a:t>
            </a:r>
            <a:endParaRPr lang="en-US" sz="4800" dirty="0"/>
          </a:p>
        </p:txBody>
      </p:sp>
      <p:sp>
        <p:nvSpPr>
          <p:cNvPr id="5" name="Text Placeholder 4"/>
          <p:cNvSpPr>
            <a:spLocks noGrp="1"/>
          </p:cNvSpPr>
          <p:nvPr>
            <p:ph type="body" idx="1"/>
          </p:nvPr>
        </p:nvSpPr>
        <p:spPr/>
        <p:txBody>
          <a:bodyPr>
            <a:noAutofit/>
          </a:bodyPr>
          <a:lstStyle/>
          <a:p>
            <a:pPr algn="ctr"/>
            <a:r>
              <a:rPr lang="en-US" sz="3733" dirty="0"/>
              <a:t>Accurate but not precise</a:t>
            </a:r>
          </a:p>
        </p:txBody>
      </p:sp>
      <p:sp>
        <p:nvSpPr>
          <p:cNvPr id="6" name="Text Placeholder 5"/>
          <p:cNvSpPr>
            <a:spLocks noGrp="1"/>
          </p:cNvSpPr>
          <p:nvPr>
            <p:ph type="body" sz="quarter" idx="3"/>
          </p:nvPr>
        </p:nvSpPr>
        <p:spPr/>
        <p:txBody>
          <a:bodyPr>
            <a:noAutofit/>
          </a:bodyPr>
          <a:lstStyle/>
          <a:p>
            <a:pPr algn="ctr"/>
            <a:r>
              <a:rPr lang="en-US" sz="3733" dirty="0"/>
              <a:t>Precise but not accurate</a:t>
            </a:r>
          </a:p>
        </p:txBody>
      </p:sp>
      <p:pic>
        <p:nvPicPr>
          <p:cNvPr id="9"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1131764" y="2333629"/>
            <a:ext cx="3734051" cy="3632929"/>
          </a:xfrm>
          <a:prstGeom prst="rect">
            <a:avLst/>
          </a:prstGeom>
          <a:noFill/>
          <a:ln w="9525">
            <a:noFill/>
            <a:miter lim="800000"/>
            <a:headEnd/>
            <a:tailEnd/>
          </a:ln>
        </p:spPr>
      </p:pic>
      <p:pic>
        <p:nvPicPr>
          <p:cNvPr id="10"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bwMode="auto">
          <a:xfrm>
            <a:off x="7388977" y="2333629"/>
            <a:ext cx="3586249" cy="3632929"/>
          </a:xfrm>
          <a:prstGeom prst="rect">
            <a:avLst/>
          </a:prstGeom>
          <a:noFill/>
          <a:ln w="9525">
            <a:noFill/>
            <a:miter lim="800000"/>
            <a:headEnd/>
            <a:tailEnd/>
          </a:ln>
        </p:spPr>
      </p:pic>
    </p:spTree>
    <p:extLst>
      <p:ext uri="{BB962C8B-B14F-4D97-AF65-F5344CB8AC3E}">
        <p14:creationId xmlns:p14="http://schemas.microsoft.com/office/powerpoint/2010/main" val="336929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1-01 Introduction, Units, and Uncertainty</a:t>
            </a:r>
            <a:endParaRPr lang="en-US" sz="4800" dirty="0"/>
          </a:p>
        </p:txBody>
      </p:sp>
      <p:sp>
        <p:nvSpPr>
          <p:cNvPr id="4" name="Content Placeholder 3"/>
          <p:cNvSpPr>
            <a:spLocks noGrp="1"/>
          </p:cNvSpPr>
          <p:nvPr>
            <p:ph idx="1"/>
          </p:nvPr>
        </p:nvSpPr>
        <p:spPr/>
        <p:txBody>
          <a:bodyPr/>
          <a:lstStyle/>
          <a:p>
            <a:r>
              <a:rPr lang="en-US" dirty="0"/>
              <a:t>The accuracy and precision of a measuring system leads to uncertainty.</a:t>
            </a:r>
          </a:p>
          <a:p>
            <a:endParaRPr lang="en-US" dirty="0"/>
          </a:p>
          <a:p>
            <a:r>
              <a:rPr lang="en-US" dirty="0"/>
              <a:t>A device can repeated get the same measurement (precise), but always be wrong (not accurate).</a:t>
            </a:r>
          </a:p>
          <a:p>
            <a:endParaRPr lang="en-US" dirty="0"/>
          </a:p>
        </p:txBody>
      </p:sp>
    </p:spTree>
    <p:extLst>
      <p:ext uri="{BB962C8B-B14F-4D97-AF65-F5344CB8AC3E}">
        <p14:creationId xmlns:p14="http://schemas.microsoft.com/office/powerpoint/2010/main" val="267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7B58F-C3F9-4C81-85A9-756C6D93D36A}"/>
              </a:ext>
            </a:extLst>
          </p:cNvPr>
          <p:cNvSpPr>
            <a:spLocks noGrp="1"/>
          </p:cNvSpPr>
          <p:nvPr>
            <p:ph type="title"/>
          </p:nvPr>
        </p:nvSpPr>
        <p:spPr/>
        <p:txBody>
          <a:bodyPr/>
          <a:lstStyle/>
          <a:p>
            <a:r>
              <a:rPr lang="en-US" sz="4000" dirty="0"/>
              <a:t>1-01 Introduction, Units, and Uncertainty</a:t>
            </a:r>
            <a:endParaRPr lang="en-US" dirty="0"/>
          </a:p>
        </p:txBody>
      </p:sp>
      <p:sp>
        <p:nvSpPr>
          <p:cNvPr id="3" name="Content Placeholder 2">
            <a:extLst>
              <a:ext uri="{FF2B5EF4-FFF2-40B4-BE49-F238E27FC236}">
                <a16:creationId xmlns:a16="http://schemas.microsoft.com/office/drawing/2014/main" id="{5B673AAD-E6FD-4809-A1F6-53794684ED3B}"/>
              </a:ext>
            </a:extLst>
          </p:cNvPr>
          <p:cNvSpPr>
            <a:spLocks noGrp="1"/>
          </p:cNvSpPr>
          <p:nvPr>
            <p:ph idx="1"/>
          </p:nvPr>
        </p:nvSpPr>
        <p:spPr/>
        <p:txBody>
          <a:bodyPr/>
          <a:lstStyle/>
          <a:p>
            <a:r>
              <a:rPr lang="en-US" dirty="0"/>
              <a:t>Measurement lab</a:t>
            </a:r>
          </a:p>
        </p:txBody>
      </p:sp>
    </p:spTree>
    <p:extLst>
      <p:ext uri="{BB962C8B-B14F-4D97-AF65-F5344CB8AC3E}">
        <p14:creationId xmlns:p14="http://schemas.microsoft.com/office/powerpoint/2010/main" val="2227802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FCC5F-E94D-4F5B-92B0-AF9547663933}"/>
              </a:ext>
            </a:extLst>
          </p:cNvPr>
          <p:cNvSpPr>
            <a:spLocks noGrp="1"/>
          </p:cNvSpPr>
          <p:nvPr>
            <p:ph type="title"/>
          </p:nvPr>
        </p:nvSpPr>
        <p:spPr/>
        <p:txBody>
          <a:bodyPr>
            <a:noAutofit/>
          </a:bodyPr>
          <a:lstStyle/>
          <a:p>
            <a:r>
              <a:rPr lang="en-US" sz="4000" dirty="0"/>
              <a:t>1-02 Relative Motion, Distance, and Displacement</a:t>
            </a:r>
          </a:p>
        </p:txBody>
      </p:sp>
      <p:sp>
        <p:nvSpPr>
          <p:cNvPr id="3" name="Text Placeholder 2">
            <a:extLst>
              <a:ext uri="{FF2B5EF4-FFF2-40B4-BE49-F238E27FC236}">
                <a16:creationId xmlns:a16="http://schemas.microsoft.com/office/drawing/2014/main" id="{9D19852F-4395-4C32-88CE-CADEEB3093EE}"/>
              </a:ext>
            </a:extLst>
          </p:cNvPr>
          <p:cNvSpPr>
            <a:spLocks noGrp="1"/>
          </p:cNvSpPr>
          <p:nvPr>
            <p:ph type="body" idx="1"/>
          </p:nvPr>
        </p:nvSpPr>
        <p:spPr/>
        <p:txBody>
          <a:bodyPr>
            <a:normAutofit/>
          </a:bodyPr>
          <a:lstStyle/>
          <a:p>
            <a:r>
              <a:rPr lang="en-US" dirty="0"/>
              <a:t>In this lesson you will…</a:t>
            </a:r>
          </a:p>
          <a:p>
            <a:r>
              <a:rPr lang="en-US" dirty="0"/>
              <a:t>• Describe motion in different reference frames</a:t>
            </a:r>
          </a:p>
          <a:p>
            <a:r>
              <a:rPr lang="en-US" dirty="0"/>
              <a:t>• Define distance and displacement, and distinguish between the two</a:t>
            </a:r>
          </a:p>
          <a:p>
            <a:r>
              <a:rPr lang="en-US" dirty="0"/>
              <a:t>• Solve problems involving distance and displacement</a:t>
            </a:r>
          </a:p>
          <a:p>
            <a:endParaRPr lang="en-US" dirty="0"/>
          </a:p>
          <a:p>
            <a:r>
              <a:rPr lang="en-US" dirty="0"/>
              <a:t>Standards</a:t>
            </a:r>
          </a:p>
          <a:p>
            <a:pPr marL="457200" indent="-457200">
              <a:buFont typeface="Arial" panose="020B0604020202020204" pitchFamily="34" charset="0"/>
              <a:buChar char="•"/>
            </a:pPr>
            <a:r>
              <a:rPr lang="en-US" dirty="0"/>
              <a:t>M1: Use vector analysis to characterize change in position and motion</a:t>
            </a:r>
          </a:p>
        </p:txBody>
      </p:sp>
    </p:spTree>
    <p:extLst>
      <p:ext uri="{BB962C8B-B14F-4D97-AF65-F5344CB8AC3E}">
        <p14:creationId xmlns:p14="http://schemas.microsoft.com/office/powerpoint/2010/main" val="932509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1-02 Relative Motion, Distance, and Displacement</a:t>
            </a:r>
          </a:p>
        </p:txBody>
      </p:sp>
      <p:sp>
        <p:nvSpPr>
          <p:cNvPr id="7" name="Content Placeholder 2"/>
          <p:cNvSpPr>
            <a:spLocks noGrp="1"/>
          </p:cNvSpPr>
          <p:nvPr>
            <p:ph sz="half" idx="1"/>
          </p:nvPr>
        </p:nvSpPr>
        <p:spPr/>
        <p:txBody>
          <a:bodyPr>
            <a:normAutofit/>
          </a:bodyPr>
          <a:lstStyle/>
          <a:p>
            <a:r>
              <a:rPr lang="en-US" dirty="0"/>
              <a:t>Kinematics studies motion without thinking about its cause</a:t>
            </a:r>
          </a:p>
          <a:p>
            <a:endParaRPr lang="en-US" dirty="0"/>
          </a:p>
          <a:p>
            <a:r>
              <a:rPr lang="en-US" dirty="0"/>
              <a:t>Position</a:t>
            </a:r>
          </a:p>
          <a:p>
            <a:pPr lvl="1"/>
            <a:r>
              <a:rPr lang="en-US" dirty="0"/>
              <a:t>The location where something is relative to a coordinate system called a frame of reference</a:t>
            </a:r>
          </a:p>
        </p:txBody>
      </p:sp>
      <p:sp>
        <p:nvSpPr>
          <p:cNvPr id="8" name="Content Placeholder 3"/>
          <p:cNvSpPr>
            <a:spLocks noGrp="1"/>
          </p:cNvSpPr>
          <p:nvPr>
            <p:ph sz="half" idx="2"/>
          </p:nvPr>
        </p:nvSpPr>
        <p:spPr/>
        <p:txBody>
          <a:bodyPr>
            <a:normAutofit/>
          </a:bodyPr>
          <a:lstStyle/>
          <a:p>
            <a:r>
              <a:rPr lang="en-US" dirty="0"/>
              <a:t>Position is relative to a reference frame</a:t>
            </a:r>
          </a:p>
          <a:p>
            <a:pPr lvl="1"/>
            <a:r>
              <a:rPr lang="en-US" dirty="0"/>
              <a:t>Earth is the most common reference frame, but it could be something else</a:t>
            </a:r>
          </a:p>
          <a:p>
            <a:r>
              <a:rPr lang="en-US" dirty="0"/>
              <a:t>Most common coordinate system is </a:t>
            </a:r>
            <a:r>
              <a:rPr lang="en-US" i="1" dirty="0"/>
              <a:t>x-y</a:t>
            </a:r>
            <a:r>
              <a:rPr lang="en-US" dirty="0"/>
              <a:t> coordinate system</a:t>
            </a:r>
          </a:p>
        </p:txBody>
      </p:sp>
    </p:spTree>
    <p:extLst>
      <p:ext uri="{BB962C8B-B14F-4D97-AF65-F5344CB8AC3E}">
        <p14:creationId xmlns:p14="http://schemas.microsoft.com/office/powerpoint/2010/main" val="195282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692774-6319-49DD-A07E-6BD2ADC24756}"/>
              </a:ext>
            </a:extLst>
          </p:cNvPr>
          <p:cNvSpPr>
            <a:spLocks noGrp="1"/>
          </p:cNvSpPr>
          <p:nvPr>
            <p:ph type="title"/>
          </p:nvPr>
        </p:nvSpPr>
        <p:spPr/>
        <p:txBody>
          <a:bodyPr/>
          <a:lstStyle/>
          <a:p>
            <a:r>
              <a:rPr lang="en-US" dirty="0"/>
              <a:t>1-02 Relative Motion, Distance, and Displacement</a:t>
            </a:r>
          </a:p>
        </p:txBody>
      </p:sp>
      <p:sp>
        <p:nvSpPr>
          <p:cNvPr id="3" name="Content Placeholder 2">
            <a:extLst>
              <a:ext uri="{FF2B5EF4-FFF2-40B4-BE49-F238E27FC236}">
                <a16:creationId xmlns:a16="http://schemas.microsoft.com/office/drawing/2014/main" id="{2BE45505-607A-4609-B35B-E258905CE081}"/>
              </a:ext>
            </a:extLst>
          </p:cNvPr>
          <p:cNvSpPr>
            <a:spLocks noGrp="1"/>
          </p:cNvSpPr>
          <p:nvPr>
            <p:ph idx="1"/>
          </p:nvPr>
        </p:nvSpPr>
        <p:spPr/>
        <p:txBody>
          <a:bodyPr/>
          <a:lstStyle/>
          <a:p>
            <a:r>
              <a:rPr lang="en-US" dirty="0"/>
              <a:t>Relative motion is how to describe the motion of an object based on different reference frames.</a:t>
            </a:r>
          </a:p>
          <a:p>
            <a:r>
              <a:rPr lang="en-US" dirty="0"/>
              <a:t>Think of sitting in your car next to a big tractor-trailer truck.</a:t>
            </a:r>
          </a:p>
          <a:p>
            <a:r>
              <a:rPr lang="en-US" dirty="0"/>
              <a:t>The truck starts to move, but you stay still.</a:t>
            </a:r>
          </a:p>
          <a:p>
            <a:r>
              <a:rPr lang="en-US" dirty="0"/>
              <a:t>What to you feel?</a:t>
            </a:r>
          </a:p>
        </p:txBody>
      </p:sp>
    </p:spTree>
    <p:extLst>
      <p:ext uri="{BB962C8B-B14F-4D97-AF65-F5344CB8AC3E}">
        <p14:creationId xmlns:p14="http://schemas.microsoft.com/office/powerpoint/2010/main" val="3522071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Credits</a:t>
            </a:r>
          </a:p>
        </p:txBody>
      </p:sp>
      <p:sp>
        <p:nvSpPr>
          <p:cNvPr id="4" name="Rectangle 3"/>
          <p:cNvSpPr/>
          <p:nvPr/>
        </p:nvSpPr>
        <p:spPr bwMode="auto">
          <a:xfrm>
            <a:off x="6400800" y="5532876"/>
            <a:ext cx="5791200" cy="13208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121920" tIns="60960" rIns="121920" bIns="60960" numCol="1" rtlCol="0" anchor="t" anchorCtr="0" compatLnSpc="1">
            <a:prstTxWarp prst="textNoShape">
              <a:avLst/>
            </a:prstTxWarp>
          </a:bodyPr>
          <a:lstStyle/>
          <a:p>
            <a:r>
              <a:rPr lang="en-US" sz="2400" dirty="0"/>
              <a:t>Slides created by </a:t>
            </a:r>
          </a:p>
          <a:p>
            <a:r>
              <a:rPr lang="en-US" sz="2400" dirty="0"/>
              <a:t>Richard Wright, Andrews Academy </a:t>
            </a:r>
          </a:p>
          <a:p>
            <a:pPr defTabSz="1219140" eaLnBrk="0" fontAlgn="base" hangingPunct="0">
              <a:spcBef>
                <a:spcPct val="0"/>
              </a:spcBef>
              <a:spcAft>
                <a:spcPct val="0"/>
              </a:spcAft>
            </a:pPr>
            <a:r>
              <a:rPr lang="en-US" sz="2400" dirty="0">
                <a:solidFill>
                  <a:schemeClr val="tx1"/>
                </a:solidFill>
                <a:latin typeface="Comic Sans MS" pitchFamily="66" charset="0"/>
                <a:hlinkClick r:id="rId3"/>
              </a:rPr>
              <a:t>rwright@andrews.edu</a:t>
            </a:r>
            <a:r>
              <a:rPr lang="en-US" sz="2400" dirty="0">
                <a:solidFill>
                  <a:schemeClr val="tx1"/>
                </a:solidFill>
                <a:latin typeface="Comic Sans MS" pitchFamily="66" charset="0"/>
              </a:rPr>
              <a:t> </a:t>
            </a:r>
          </a:p>
        </p:txBody>
      </p:sp>
      <p:sp>
        <p:nvSpPr>
          <p:cNvPr id="7" name="Content Placeholder 2"/>
          <p:cNvSpPr>
            <a:spLocks noGrp="1"/>
          </p:cNvSpPr>
          <p:nvPr>
            <p:ph idx="1"/>
          </p:nvPr>
        </p:nvSpPr>
        <p:spPr>
          <a:prstGeom prst="rect">
            <a:avLst/>
          </a:prstGeom>
        </p:spPr>
        <p:txBody>
          <a:bodyPr>
            <a:normAutofit/>
          </a:bodyPr>
          <a:lstStyle/>
          <a:p>
            <a:r>
              <a:rPr lang="en-US" sz="2667" dirty="0"/>
              <a:t>This Slideshow was developed to accompany the textbook</a:t>
            </a:r>
          </a:p>
          <a:p>
            <a:pPr lvl="1"/>
            <a:r>
              <a:rPr lang="en-US" sz="2667" i="1" dirty="0"/>
              <a:t>OpenStax High School Physics</a:t>
            </a:r>
          </a:p>
          <a:p>
            <a:pPr lvl="2"/>
            <a:r>
              <a:rPr lang="en-US" sz="2667" i="1" dirty="0"/>
              <a:t>Available for free at </a:t>
            </a:r>
            <a:r>
              <a:rPr lang="en-US" sz="2667" i="1" dirty="0">
                <a:hlinkClick r:id="rId4"/>
              </a:rPr>
              <a:t>https://openstax.org/details/books/physics</a:t>
            </a:r>
            <a:endParaRPr lang="en-US" i="1" dirty="0"/>
          </a:p>
          <a:p>
            <a:pPr lvl="2"/>
            <a:r>
              <a:rPr lang="en-US" sz="2667" i="1" dirty="0"/>
              <a:t>By Paul Peter </a:t>
            </a:r>
            <a:r>
              <a:rPr lang="en-US" sz="2667" i="1" dirty="0" err="1"/>
              <a:t>Urone</a:t>
            </a:r>
            <a:r>
              <a:rPr lang="en-US" sz="2667" i="1" dirty="0"/>
              <a:t> and Roger Hinrichs</a:t>
            </a:r>
          </a:p>
          <a:p>
            <a:pPr lvl="2"/>
            <a:r>
              <a:rPr lang="en-US" sz="2667" i="1" dirty="0"/>
              <a:t>2020 edition</a:t>
            </a:r>
          </a:p>
          <a:p>
            <a:r>
              <a:rPr lang="en-US" sz="2667" dirty="0"/>
              <a:t>Some examples and diagrams are taken from the </a:t>
            </a:r>
            <a:r>
              <a:rPr lang="en-US" sz="2667" i="1" dirty="0"/>
              <a:t>OpenStax College Physics, Physics, </a:t>
            </a:r>
            <a:r>
              <a:rPr lang="en-US" sz="2667" dirty="0"/>
              <a:t>and </a:t>
            </a:r>
            <a:r>
              <a:rPr lang="en-US" sz="2667" i="1" dirty="0" err="1"/>
              <a:t>Cutnell</a:t>
            </a:r>
            <a:r>
              <a:rPr lang="en-US" sz="2667" i="1" dirty="0"/>
              <a:t> &amp; Johnson Physics</a:t>
            </a:r>
            <a:r>
              <a:rPr lang="en-US" sz="2667" dirty="0"/>
              <a:t> 6</a:t>
            </a:r>
            <a:r>
              <a:rPr lang="en-US" sz="2667" baseline="30000" dirty="0"/>
              <a:t>th</a:t>
            </a:r>
            <a:r>
              <a:rPr lang="en-US" sz="2667" dirty="0"/>
              <a:t> ed.</a:t>
            </a:r>
          </a:p>
        </p:txBody>
      </p:sp>
    </p:spTree>
    <p:extLst>
      <p:ext uri="{BB962C8B-B14F-4D97-AF65-F5344CB8AC3E}">
        <p14:creationId xmlns:p14="http://schemas.microsoft.com/office/powerpoint/2010/main" val="82693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A2026B-49BC-973E-88F7-A0BA05C80B3D}"/>
              </a:ext>
            </a:extLst>
          </p:cNvPr>
          <p:cNvSpPr>
            <a:spLocks noGrp="1"/>
          </p:cNvSpPr>
          <p:nvPr>
            <p:ph type="title"/>
          </p:nvPr>
        </p:nvSpPr>
        <p:spPr/>
        <p:txBody>
          <a:bodyPr/>
          <a:lstStyle/>
          <a:p>
            <a:endParaRPr lang="en-US"/>
          </a:p>
        </p:txBody>
      </p:sp>
      <p:pic>
        <p:nvPicPr>
          <p:cNvPr id="8" name="Content Placeholder 7" descr="A video game screen with trees and water">
            <a:extLst>
              <a:ext uri="{FF2B5EF4-FFF2-40B4-BE49-F238E27FC236}">
                <a16:creationId xmlns:a16="http://schemas.microsoft.com/office/drawing/2014/main" id="{0E8658E9-5892-3791-6BCA-0A0077CA63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7296544" cy="6857999"/>
          </a:xfrm>
        </p:spPr>
      </p:pic>
      <p:pic>
        <p:nvPicPr>
          <p:cNvPr id="10" name="Picture 9" descr="A yellow dog with a collar&#10;&#10;Description automatically generated">
            <a:extLst>
              <a:ext uri="{FF2B5EF4-FFF2-40B4-BE49-F238E27FC236}">
                <a16:creationId xmlns:a16="http://schemas.microsoft.com/office/drawing/2014/main" id="{59AC5766-43C6-07B4-E1BE-426F0F1E7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04" y="3000374"/>
            <a:ext cx="2025015" cy="2025015"/>
          </a:xfrm>
          <a:prstGeom prst="rect">
            <a:avLst/>
          </a:prstGeom>
        </p:spPr>
      </p:pic>
    </p:spTree>
    <p:extLst>
      <p:ext uri="{BB962C8B-B14F-4D97-AF65-F5344CB8AC3E}">
        <p14:creationId xmlns:p14="http://schemas.microsoft.com/office/powerpoint/2010/main" val="58363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fill="hold" nodeType="clickEffect">
                                  <p:stCondLst>
                                    <p:cond delay="0"/>
                                  </p:stCondLst>
                                  <p:childTnLst>
                                    <p:animMotion origin="layout" path="M -3.33333E-6 0 L -2.79961 0 " pathEditMode="fixed" rAng="0" ptsTypes="AA">
                                      <p:cBhvr>
                                        <p:cTn id="6" dur="5000" fill="hold"/>
                                        <p:tgtEl>
                                          <p:spTgt spid="8"/>
                                        </p:tgtEl>
                                        <p:attrNameLst>
                                          <p:attrName>ppt_x</p:attrName>
                                          <p:attrName>ppt_y</p:attrName>
                                        </p:attrNameLst>
                                      </p:cBhvr>
                                      <p:rCtr x="-139987" y="0"/>
                                    </p:animMotion>
                                  </p:childTnLst>
                                </p:cTn>
                              </p:par>
                            </p:childTnLst>
                          </p:cTn>
                        </p:par>
                        <p:par>
                          <p:cTn id="7" fill="hold">
                            <p:stCondLst>
                              <p:cond delay="5000"/>
                            </p:stCondLst>
                            <p:childTnLst>
                              <p:par>
                                <p:cTn id="8" presetID="63" presetClass="path" presetSubtype="0" fill="hold" nodeType="afterEffect">
                                  <p:stCondLst>
                                    <p:cond delay="0"/>
                                  </p:stCondLst>
                                  <p:childTnLst>
                                    <p:animMotion origin="layout" path="M -3.125E-6 4.81481E-6 L 1.00052 4.81481E-6 " pathEditMode="relative" rAng="0" ptsTypes="AA">
                                      <p:cBhvr>
                                        <p:cTn id="9" dur="2000" fill="hold"/>
                                        <p:tgtEl>
                                          <p:spTgt spid="10"/>
                                        </p:tgtEl>
                                        <p:attrNameLst>
                                          <p:attrName>ppt_x</p:attrName>
                                          <p:attrName>ppt_y</p:attrName>
                                        </p:attrNameLst>
                                      </p:cBhvr>
                                      <p:rCtr x="500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265A3-6D76-49D2-AB35-10701DD415F9}"/>
              </a:ext>
            </a:extLst>
          </p:cNvPr>
          <p:cNvSpPr>
            <a:spLocks noGrp="1"/>
          </p:cNvSpPr>
          <p:nvPr>
            <p:ph type="title"/>
          </p:nvPr>
        </p:nvSpPr>
        <p:spPr/>
        <p:txBody>
          <a:bodyPr/>
          <a:lstStyle/>
          <a:p>
            <a:endParaRPr lang="en-US"/>
          </a:p>
        </p:txBody>
      </p:sp>
      <p:pic>
        <p:nvPicPr>
          <p:cNvPr id="4" name="Relative Motion Clip (trimmed)">
            <a:hlinkClick r:id="" action="ppaction://media"/>
            <a:extLst>
              <a:ext uri="{FF2B5EF4-FFF2-40B4-BE49-F238E27FC236}">
                <a16:creationId xmlns:a16="http://schemas.microsoft.com/office/drawing/2014/main" id="{B04BFA20-B3B7-4A3C-BC61-6E9C6AEDA93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0" y="0"/>
            <a:ext cx="12192250" cy="6858000"/>
          </a:xfrm>
        </p:spPr>
      </p:pic>
    </p:spTree>
    <p:extLst>
      <p:ext uri="{BB962C8B-B14F-4D97-AF65-F5344CB8AC3E}">
        <p14:creationId xmlns:p14="http://schemas.microsoft.com/office/powerpoint/2010/main" val="63295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1-02 Relative Motion, Distance, and Displacement</a:t>
            </a:r>
          </a:p>
        </p:txBody>
      </p:sp>
      <mc:AlternateContent xmlns:mc="http://schemas.openxmlformats.org/markup-compatibility/2006" xmlns:a14="http://schemas.microsoft.com/office/drawing/2010/main">
        <mc:Choice Requires="a14">
          <p:sp>
            <p:nvSpPr>
              <p:cNvPr id="7" name="Content Placeholder 2"/>
              <p:cNvSpPr>
                <a:spLocks noGrp="1"/>
              </p:cNvSpPr>
              <p:nvPr>
                <p:ph sz="half" idx="1"/>
              </p:nvPr>
            </p:nvSpPr>
            <p:spPr/>
            <p:txBody>
              <a:bodyPr>
                <a:normAutofit fontScale="92500" lnSpcReduction="10000"/>
              </a:bodyPr>
              <a:lstStyle/>
              <a:p>
                <a:r>
                  <a:rPr lang="en-US" dirty="0"/>
                  <a:t>Displacement</a:t>
                </a:r>
              </a:p>
              <a:p>
                <a:pPr lvl="1"/>
                <a:r>
                  <a:rPr lang="en-US" dirty="0"/>
                  <a:t>Change in position relative to a reference frame</a:t>
                </a:r>
              </a:p>
              <a:p>
                <a:pPr lvl="1"/>
                <a:endParaRPr lang="en-US" dirty="0"/>
              </a:p>
              <a:p>
                <a:pPr lvl="1"/>
                <a14:m>
                  <m:oMath xmlns:m="http://schemas.openxmlformats.org/officeDocument/2006/math">
                    <m:r>
                      <m:rPr>
                        <m:sty m:val="p"/>
                      </m:rPr>
                      <a:rPr lang="en-US" b="0" i="0" smtClean="0">
                        <a:latin typeface="Cambria Math"/>
                      </a:rPr>
                      <m:t>Δ</m:t>
                    </m:r>
                    <m:r>
                      <a:rPr lang="en-US" b="0" i="1" smtClean="0">
                        <a:latin typeface="Cambria Math" panose="02040503050406030204" pitchFamily="18" charset="0"/>
                      </a:rPr>
                      <m:t>𝑑</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a:rPr>
                          <m:t>𝑓</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a:rPr>
                          <m:t>0</m:t>
                        </m:r>
                      </m:sub>
                    </m:sSub>
                  </m:oMath>
                </a14:m>
                <a:endParaRPr lang="en-US" dirty="0"/>
              </a:p>
              <a:p>
                <a:pPr lvl="1"/>
                <a:r>
                  <a:rPr lang="en-US" dirty="0"/>
                  <a:t>Vector</a:t>
                </a:r>
              </a:p>
              <a:p>
                <a:pPr lvl="2"/>
                <a:r>
                  <a:rPr lang="en-US" dirty="0"/>
                  <a:t>Has direction and magnitude</a:t>
                </a:r>
              </a:p>
              <a:p>
                <a:pPr lvl="1"/>
                <a:r>
                  <a:rPr lang="en-US" dirty="0"/>
                  <a:t>Path does not matter</a:t>
                </a:r>
              </a:p>
              <a:p>
                <a:pPr lvl="1"/>
                <a:r>
                  <a:rPr lang="en-US" dirty="0"/>
                  <a:t>Only depends on final and initial position</a:t>
                </a:r>
              </a:p>
            </p:txBody>
          </p:sp>
        </mc:Choice>
        <mc:Fallback xmlns="">
          <p:sp>
            <p:nvSpPr>
              <p:cNvPr id="7" name="Content Placeholder 2"/>
              <p:cNvSpPr>
                <a:spLocks noGrp="1" noRot="1" noChangeAspect="1" noMove="1" noResize="1" noEditPoints="1" noAdjustHandles="1" noChangeArrowheads="1" noChangeShapeType="1" noTextEdit="1"/>
              </p:cNvSpPr>
              <p:nvPr>
                <p:ph sz="half" idx="1"/>
              </p:nvPr>
            </p:nvSpPr>
            <p:spPr>
              <a:blipFill>
                <a:blip r:embed="rId3"/>
                <a:stretch>
                  <a:fillRect l="-2024" t="-3655" r="-1316" b="-3394"/>
                </a:stretch>
              </a:blipFill>
            </p:spPr>
            <p:txBody>
              <a:bodyPr/>
              <a:lstStyle/>
              <a:p>
                <a:r>
                  <a:rPr lang="en-US">
                    <a:noFill/>
                  </a:rPr>
                  <a:t> </a:t>
                </a:r>
              </a:p>
            </p:txBody>
          </p:sp>
        </mc:Fallback>
      </mc:AlternateContent>
      <p:pic>
        <p:nvPicPr>
          <p:cNvPr id="8" name="Picture Placeholder 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2621527" y="322807"/>
            <a:ext cx="5730240" cy="4551680"/>
          </a:xfrm>
          <a:prstGeom prst="rect">
            <a:avLst/>
          </a:prstGeom>
        </p:spPr>
      </p:pic>
      <p:pic>
        <p:nvPicPr>
          <p:cNvPr id="4" name="Picture 3" descr="A cartoon of a cat&#10;&#10;Description automatically generated">
            <a:extLst>
              <a:ext uri="{FF2B5EF4-FFF2-40B4-BE49-F238E27FC236}">
                <a16:creationId xmlns:a16="http://schemas.microsoft.com/office/drawing/2014/main" id="{9E784371-7A79-0EBB-4AF0-450D46856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6090" y="2207518"/>
            <a:ext cx="1428750" cy="1428750"/>
          </a:xfrm>
          <a:prstGeom prst="rect">
            <a:avLst/>
          </a:prstGeom>
        </p:spPr>
      </p:pic>
      <p:pic>
        <p:nvPicPr>
          <p:cNvPr id="6" name="Picture 5">
            <a:extLst>
              <a:ext uri="{FF2B5EF4-FFF2-40B4-BE49-F238E27FC236}">
                <a16:creationId xmlns:a16="http://schemas.microsoft.com/office/drawing/2014/main" id="{113C5F81-2CEF-D40C-8EF4-7694543289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8286" y="3429000"/>
            <a:ext cx="10435389" cy="675049"/>
          </a:xfrm>
          <a:prstGeom prst="rect">
            <a:avLst/>
          </a:prstGeom>
        </p:spPr>
      </p:pic>
      <p:sp>
        <p:nvSpPr>
          <p:cNvPr id="9" name="Oval 8">
            <a:extLst>
              <a:ext uri="{FF2B5EF4-FFF2-40B4-BE49-F238E27FC236}">
                <a16:creationId xmlns:a16="http://schemas.microsoft.com/office/drawing/2014/main" id="{5D2C8D27-FD57-69F7-CB18-B441F976D049}"/>
              </a:ext>
            </a:extLst>
          </p:cNvPr>
          <p:cNvSpPr/>
          <p:nvPr/>
        </p:nvSpPr>
        <p:spPr>
          <a:xfrm>
            <a:off x="7129849" y="3543846"/>
            <a:ext cx="185351" cy="18535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A41938C-C45D-BFFB-5BD1-B5278BD89EDF}"/>
              </a:ext>
            </a:extLst>
          </p:cNvPr>
          <p:cNvSpPr/>
          <p:nvPr/>
        </p:nvSpPr>
        <p:spPr>
          <a:xfrm>
            <a:off x="10366233" y="3543846"/>
            <a:ext cx="185351" cy="18535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5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2.5E-6 2.59259E-6 L 0.26523 2.59259E-6 " pathEditMode="relative" rAng="0" ptsTypes="AA">
                                      <p:cBhvr>
                                        <p:cTn id="48" dur="2000" fill="hold"/>
                                        <p:tgtEl>
                                          <p:spTgt spid="4"/>
                                        </p:tgtEl>
                                        <p:attrNameLst>
                                          <p:attrName>ppt_x</p:attrName>
                                          <p:attrName>ppt_y</p:attrName>
                                        </p:attrNameLst>
                                      </p:cBhvr>
                                      <p:rCtr x="13255" y="0"/>
                                    </p:animMotion>
                                  </p:childTnLst>
                                </p:cTn>
                              </p:par>
                            </p:childTnLst>
                          </p:cTn>
                        </p:par>
                        <p:par>
                          <p:cTn id="49" fill="hold">
                            <p:stCondLst>
                              <p:cond delay="2000"/>
                            </p:stCondLst>
                            <p:childTnLst>
                              <p:par>
                                <p:cTn id="50" presetID="42"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xEl>
                                              <p:pRg st="6" end="6"/>
                                            </p:txEl>
                                          </p:spTgt>
                                        </p:tgtEl>
                                        <p:attrNameLst>
                                          <p:attrName>style.visibility</p:attrName>
                                        </p:attrNameLst>
                                      </p:cBhvr>
                                      <p:to>
                                        <p:strVal val="visible"/>
                                      </p:to>
                                    </p:set>
                                  </p:childTnLst>
                                </p:cTn>
                              </p:par>
                            </p:childTnLst>
                          </p:cTn>
                        </p:par>
                        <p:par>
                          <p:cTn id="67" fill="hold">
                            <p:stCondLst>
                              <p:cond delay="0"/>
                            </p:stCondLst>
                            <p:childTnLst>
                              <p:par>
                                <p:cTn id="68" presetID="35" presetClass="path" presetSubtype="0" accel="50000" decel="50000" fill="hold" nodeType="afterEffect">
                                  <p:stCondLst>
                                    <p:cond delay="0"/>
                                  </p:stCondLst>
                                  <p:childTnLst>
                                    <p:animMotion origin="layout" path="M 0.26523 2.59259E-6 L 2.91667E-6 -2.96296E-6 " pathEditMode="relative" rAng="0" ptsTypes="AA">
                                      <p:cBhvr>
                                        <p:cTn id="69" dur="2000" fill="hold"/>
                                        <p:tgtEl>
                                          <p:spTgt spid="4"/>
                                        </p:tgtEl>
                                        <p:attrNameLst>
                                          <p:attrName>ppt_x</p:attrName>
                                          <p:attrName>ppt_y</p:attrName>
                                        </p:attrNameLst>
                                      </p:cBhvr>
                                      <p:rCtr x="-13281" y="278"/>
                                    </p:animMotion>
                                  </p:childTnLst>
                                </p:cTn>
                              </p:par>
                            </p:childTnLst>
                          </p:cTn>
                        </p:par>
                      </p:childTnLst>
                    </p:cTn>
                  </p:par>
                  <p:par>
                    <p:cTn id="70" fill="hold">
                      <p:stCondLst>
                        <p:cond delay="indefinite"/>
                      </p:stCondLst>
                      <p:childTnLst>
                        <p:par>
                          <p:cTn id="71" fill="hold">
                            <p:stCondLst>
                              <p:cond delay="0"/>
                            </p:stCondLst>
                            <p:childTnLst>
                              <p:par>
                                <p:cTn id="72" presetID="61" presetClass="path" presetSubtype="0" accel="50000" decel="50000" fill="hold" nodeType="clickEffect">
                                  <p:stCondLst>
                                    <p:cond delay="0"/>
                                  </p:stCondLst>
                                  <p:childTnLst>
                                    <p:animMotion origin="layout" path="M 0.00547 2.59259E-6 C -0.00391 0.0081 -0.01472 0.01597 -0.0194 0.02592 C -0.02409 0.03703 -0.02643 0.05 -0.02891 0.06296 C -0.03125 0.07592 -0.02891 0.08703 -0.02643 0.09907 C -0.02409 0.10995 -0.02058 0.12199 -0.01224 0.13194 C -0.00521 0.1419 0.00677 0.15 0.01966 0.15602 C 0.03164 0.16203 0.04583 0.16597 0.06002 0.16805 C 0.07422 0.1699 0.08854 0.1699 0.10156 0.16805 C 0.11575 0.16597 0.1289 0.16111 0.13945 0.15301 C 0.15013 0.14606 0.15963 0.13703 0.16432 0.12592 C 0.17031 0.11597 0.17265 0.10208 0.17265 0.09097 C 0.17396 0.08009 0.17265 0.0669 0.16666 0.05602 C 0.1608 0.04606 0.15013 0.03796 0.13594 0.03403 C 0.12174 0.03102 0.10742 0.03495 0.09791 0.0419 C 0.08958 0.04907 0.08372 0.05995 0.08255 0.07291 C 0.08255 0.08611 0.08372 0.09791 0.08958 0.1081 C 0.0957 0.11805 0.0944 0.1199 0.11823 0.1331 C 0.13945 0.14699 0.1608 0.14305 0.17396 0.14398 C 0.18685 0.14398 0.19752 0.14004 0.21067 0.13611 C 0.22487 0.13102 0.23672 0.12199 0.24492 0.11389 C 0.25325 0.10602 0.25677 0.09606 0.26159 0.08009 C 0.26523 0.06389 0.26523 0.05602 0.26523 0.04398 C 0.26523 0.03194 0.26523 0.0199 0.26523 0.0081 " pathEditMode="relative" rAng="0" ptsTypes="AAAAAAAAAAAAAAAAAAAAAAA">
                                      <p:cBhvr>
                                        <p:cTn id="73" dur="2000" fill="hold"/>
                                        <p:tgtEl>
                                          <p:spTgt spid="4"/>
                                        </p:tgtEl>
                                        <p:attrNameLst>
                                          <p:attrName>ppt_x</p:attrName>
                                          <p:attrName>ppt_y</p:attrName>
                                        </p:attrNameLst>
                                      </p:cBhvr>
                                      <p:rCtr x="11211" y="8472"/>
                                    </p:animMotion>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1-02 Relative Motion, Distance, and Displacement</a:t>
            </a:r>
          </a:p>
        </p:txBody>
      </p:sp>
      <p:sp>
        <p:nvSpPr>
          <p:cNvPr id="17" name="Content Placeholder 1"/>
          <p:cNvSpPr>
            <a:spLocks noGrp="1"/>
          </p:cNvSpPr>
          <p:nvPr>
            <p:ph sz="half" idx="1"/>
          </p:nvPr>
        </p:nvSpPr>
        <p:spPr/>
        <p:txBody>
          <a:bodyPr/>
          <a:lstStyle/>
          <a:p>
            <a:r>
              <a:rPr lang="en-US" dirty="0"/>
              <a:t>What is the displacement of the path in the diagram?</a:t>
            </a:r>
          </a:p>
        </p:txBody>
      </p:sp>
      <p:grpSp>
        <p:nvGrpSpPr>
          <p:cNvPr id="32" name="Group 31"/>
          <p:cNvGrpSpPr/>
          <p:nvPr/>
        </p:nvGrpSpPr>
        <p:grpSpPr>
          <a:xfrm>
            <a:off x="6172200" y="1555159"/>
            <a:ext cx="6019800" cy="1930400"/>
            <a:chOff x="2971800" y="1885950"/>
            <a:chExt cx="4191000" cy="1219200"/>
          </a:xfrm>
        </p:grpSpPr>
        <p:sp>
          <p:nvSpPr>
            <p:cNvPr id="33" name="Rectangle 32"/>
            <p:cNvSpPr/>
            <p:nvPr/>
          </p:nvSpPr>
          <p:spPr>
            <a:xfrm>
              <a:off x="2971800" y="1885950"/>
              <a:ext cx="4191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4" name="Group 33"/>
            <p:cNvGrpSpPr/>
            <p:nvPr/>
          </p:nvGrpSpPr>
          <p:grpSpPr>
            <a:xfrm>
              <a:off x="3143250" y="2190750"/>
              <a:ext cx="3714750" cy="685800"/>
              <a:chOff x="0" y="0"/>
              <a:chExt cx="2857500" cy="609600"/>
            </a:xfrm>
            <a:solidFill>
              <a:schemeClr val="tx1"/>
            </a:solidFill>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2857500" cy="495300"/>
              </a:xfrm>
              <a:prstGeom prst="rect">
                <a:avLst/>
              </a:prstGeom>
              <a:grpFill/>
            </p:spPr>
          </p:pic>
          <p:grpSp>
            <p:nvGrpSpPr>
              <p:cNvPr id="36" name="Group 35"/>
              <p:cNvGrpSpPr/>
              <p:nvPr/>
            </p:nvGrpSpPr>
            <p:grpSpPr>
              <a:xfrm>
                <a:off x="657225" y="0"/>
                <a:ext cx="1857375" cy="228600"/>
                <a:chOff x="0" y="0"/>
                <a:chExt cx="1857375" cy="228600"/>
              </a:xfrm>
              <a:grpFill/>
            </p:grpSpPr>
            <p:cxnSp>
              <p:nvCxnSpPr>
                <p:cNvPr id="37" name="Curved Connector 36"/>
                <p:cNvCxnSpPr/>
                <p:nvPr/>
              </p:nvCxnSpPr>
              <p:spPr>
                <a:xfrm flipV="1">
                  <a:off x="0" y="114300"/>
                  <a:ext cx="1028700" cy="114300"/>
                </a:xfrm>
                <a:prstGeom prst="curvedConnector3">
                  <a:avLst>
                    <a:gd name="adj1" fmla="val 118519"/>
                  </a:avLst>
                </a:prstGeom>
                <a:grpFill/>
                <a:ln w="635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cxnSp>
              <p:nvCxnSpPr>
                <p:cNvPr id="38" name="Curved Connector 37"/>
                <p:cNvCxnSpPr/>
                <p:nvPr/>
              </p:nvCxnSpPr>
              <p:spPr>
                <a:xfrm flipV="1">
                  <a:off x="1028700" y="0"/>
                  <a:ext cx="828675" cy="114300"/>
                </a:xfrm>
                <a:prstGeom prst="curvedConnector3">
                  <a:avLst>
                    <a:gd name="adj1" fmla="val -46552"/>
                  </a:avLst>
                </a:prstGeom>
                <a:grpFill/>
                <a:ln w="635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grpSp>
    </p:spTree>
    <p:extLst>
      <p:ext uri="{BB962C8B-B14F-4D97-AF65-F5344CB8AC3E}">
        <p14:creationId xmlns:p14="http://schemas.microsoft.com/office/powerpoint/2010/main" val="1673113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1-02 Relative Motion, Distance, and Displacement</a:t>
            </a:r>
          </a:p>
        </p:txBody>
      </p:sp>
      <p:sp>
        <p:nvSpPr>
          <p:cNvPr id="5" name="Content Placeholder 2"/>
          <p:cNvSpPr>
            <a:spLocks noGrp="1"/>
          </p:cNvSpPr>
          <p:nvPr>
            <p:ph idx="1"/>
          </p:nvPr>
        </p:nvSpPr>
        <p:spPr/>
        <p:txBody>
          <a:bodyPr/>
          <a:lstStyle/>
          <a:p>
            <a:r>
              <a:rPr lang="en-US" dirty="0"/>
              <a:t>Distance</a:t>
            </a:r>
          </a:p>
          <a:p>
            <a:pPr lvl="1"/>
            <a:r>
              <a:rPr lang="en-US" dirty="0"/>
              <a:t>Total length of the path taken</a:t>
            </a:r>
          </a:p>
          <a:p>
            <a:pPr lvl="1"/>
            <a:r>
              <a:rPr lang="en-US" dirty="0"/>
              <a:t>Scalar</a:t>
            </a:r>
          </a:p>
          <a:p>
            <a:pPr lvl="2"/>
            <a:r>
              <a:rPr lang="en-US" dirty="0"/>
              <a:t>Only has magnitude</a:t>
            </a:r>
          </a:p>
        </p:txBody>
      </p:sp>
    </p:spTree>
    <p:extLst>
      <p:ext uri="{BB962C8B-B14F-4D97-AF65-F5344CB8AC3E}">
        <p14:creationId xmlns:p14="http://schemas.microsoft.com/office/powerpoint/2010/main" val="304173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1-02 Relative Motion, Distance, and Displacement</a:t>
            </a:r>
          </a:p>
        </p:txBody>
      </p:sp>
      <p:sp>
        <p:nvSpPr>
          <p:cNvPr id="6" name="Content Placeholder 2"/>
          <p:cNvSpPr>
            <a:spLocks noGrp="1"/>
          </p:cNvSpPr>
          <p:nvPr>
            <p:ph idx="1"/>
          </p:nvPr>
        </p:nvSpPr>
        <p:spPr/>
        <p:txBody>
          <a:bodyPr>
            <a:normAutofit/>
          </a:bodyPr>
          <a:lstStyle/>
          <a:p>
            <a:r>
              <a:rPr lang="en-US" dirty="0"/>
              <a:t>You drive 20 km east, then turn around and drive 15 km west. What is your displacement?</a:t>
            </a:r>
          </a:p>
          <a:p>
            <a:endParaRPr lang="en-US" dirty="0"/>
          </a:p>
          <a:p>
            <a:endParaRPr lang="en-US" dirty="0"/>
          </a:p>
          <a:p>
            <a:endParaRPr lang="en-US" dirty="0"/>
          </a:p>
          <a:p>
            <a:r>
              <a:rPr lang="en-US" dirty="0"/>
              <a:t>What is your distance traveled?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202" y="5327652"/>
            <a:ext cx="2348737" cy="153034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38149" b="48518"/>
          <a:stretch/>
        </p:blipFill>
        <p:spPr>
          <a:xfrm>
            <a:off x="4165600" y="2447925"/>
            <a:ext cx="8644893" cy="914400"/>
          </a:xfrm>
          <a:prstGeom prst="rect">
            <a:avLst/>
          </a:prstGeom>
        </p:spPr>
      </p:pic>
    </p:spTree>
    <p:extLst>
      <p:ext uri="{BB962C8B-B14F-4D97-AF65-F5344CB8AC3E}">
        <p14:creationId xmlns:p14="http://schemas.microsoft.com/office/powerpoint/2010/main" val="310090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58437-51DF-48B7-B7F3-D3A48F26DD37}"/>
              </a:ext>
            </a:extLst>
          </p:cNvPr>
          <p:cNvSpPr>
            <a:spLocks noGrp="1"/>
          </p:cNvSpPr>
          <p:nvPr>
            <p:ph type="title"/>
          </p:nvPr>
        </p:nvSpPr>
        <p:spPr/>
        <p:txBody>
          <a:bodyPr>
            <a:noAutofit/>
          </a:bodyPr>
          <a:lstStyle/>
          <a:p>
            <a:r>
              <a:rPr lang="en-US" sz="4800" dirty="0"/>
              <a:t>1-03 Speed and Velocity and Graphs</a:t>
            </a:r>
          </a:p>
        </p:txBody>
      </p:sp>
      <p:sp>
        <p:nvSpPr>
          <p:cNvPr id="3" name="Text Placeholder 2">
            <a:extLst>
              <a:ext uri="{FF2B5EF4-FFF2-40B4-BE49-F238E27FC236}">
                <a16:creationId xmlns:a16="http://schemas.microsoft.com/office/drawing/2014/main" id="{72245A34-D312-4DF8-AB6A-D32581A20C91}"/>
              </a:ext>
            </a:extLst>
          </p:cNvPr>
          <p:cNvSpPr>
            <a:spLocks noGrp="1"/>
          </p:cNvSpPr>
          <p:nvPr>
            <p:ph type="body" idx="1"/>
          </p:nvPr>
        </p:nvSpPr>
        <p:spPr/>
        <p:txBody>
          <a:bodyPr>
            <a:normAutofit fontScale="92500" lnSpcReduction="10000"/>
          </a:bodyPr>
          <a:lstStyle/>
          <a:p>
            <a:r>
              <a:rPr lang="en-US" dirty="0"/>
              <a:t>In this lesson you will…</a:t>
            </a:r>
          </a:p>
          <a:p>
            <a:r>
              <a:rPr lang="en-US" dirty="0"/>
              <a:t>• Calculate the average speed of an object</a:t>
            </a:r>
          </a:p>
          <a:p>
            <a:r>
              <a:rPr lang="en-US" dirty="0"/>
              <a:t>• Relate displacement and average velocity</a:t>
            </a:r>
          </a:p>
          <a:p>
            <a:r>
              <a:rPr lang="en-US" dirty="0"/>
              <a:t>• Explain the meaning of slope in position vs. time graphs</a:t>
            </a:r>
          </a:p>
          <a:p>
            <a:r>
              <a:rPr lang="en-US" dirty="0"/>
              <a:t>• Solve problems using position vs. time graphs</a:t>
            </a:r>
          </a:p>
          <a:p>
            <a:endParaRPr lang="en-US" dirty="0"/>
          </a:p>
          <a:p>
            <a:r>
              <a:rPr lang="en-US" dirty="0"/>
              <a:t>Standards</a:t>
            </a:r>
          </a:p>
          <a:p>
            <a:pPr marL="457200" indent="-457200">
              <a:buFont typeface="Arial" panose="020B0604020202020204" pitchFamily="34" charset="0"/>
              <a:buChar char="•"/>
            </a:pPr>
            <a:r>
              <a:rPr lang="en-US" dirty="0"/>
              <a:t>M1: Use vector analysis to characterize change in position and motion</a:t>
            </a:r>
          </a:p>
          <a:p>
            <a:pPr marL="457200" indent="-457200">
              <a:buFont typeface="Arial" panose="020B0604020202020204" pitchFamily="34" charset="0"/>
              <a:buChar char="•"/>
            </a:pPr>
            <a:r>
              <a:rPr lang="en-US" dirty="0"/>
              <a:t>M2: Use graphs to characterize change in position and motion</a:t>
            </a:r>
          </a:p>
        </p:txBody>
      </p:sp>
    </p:spTree>
    <p:extLst>
      <p:ext uri="{BB962C8B-B14F-4D97-AF65-F5344CB8AC3E}">
        <p14:creationId xmlns:p14="http://schemas.microsoft.com/office/powerpoint/2010/main" val="970170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D981F-012E-4158-8DF3-DB84FFB656C3}"/>
              </a:ext>
            </a:extLst>
          </p:cNvPr>
          <p:cNvSpPr>
            <a:spLocks noGrp="1"/>
          </p:cNvSpPr>
          <p:nvPr>
            <p:ph type="title"/>
          </p:nvPr>
        </p:nvSpPr>
        <p:spPr/>
        <p:txBody>
          <a:bodyPr/>
          <a:lstStyle/>
          <a:p>
            <a:r>
              <a:rPr lang="en-US" sz="4400" dirty="0"/>
              <a:t>1-03 Speed and Velocity and Graphs</a:t>
            </a:r>
            <a:endParaRPr lang="en-US" dirty="0"/>
          </a:p>
        </p:txBody>
      </p:sp>
      <p:sp>
        <p:nvSpPr>
          <p:cNvPr id="3" name="Content Placeholder 2">
            <a:extLst>
              <a:ext uri="{FF2B5EF4-FFF2-40B4-BE49-F238E27FC236}">
                <a16:creationId xmlns:a16="http://schemas.microsoft.com/office/drawing/2014/main" id="{56E5EBB7-E492-4960-80E0-2DF6924FC7AB}"/>
              </a:ext>
            </a:extLst>
          </p:cNvPr>
          <p:cNvSpPr>
            <a:spLocks noGrp="1"/>
          </p:cNvSpPr>
          <p:nvPr>
            <p:ph idx="1"/>
          </p:nvPr>
        </p:nvSpPr>
        <p:spPr/>
        <p:txBody>
          <a:bodyPr/>
          <a:lstStyle/>
          <a:p>
            <a:r>
              <a:rPr lang="en-US" dirty="0"/>
              <a:t>Motion graphs lab</a:t>
            </a:r>
          </a:p>
        </p:txBody>
      </p:sp>
    </p:spTree>
    <p:extLst>
      <p:ext uri="{BB962C8B-B14F-4D97-AF65-F5344CB8AC3E}">
        <p14:creationId xmlns:p14="http://schemas.microsoft.com/office/powerpoint/2010/main" val="3096556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670EE-ED4D-418A-9323-279D00CAE708}"/>
              </a:ext>
            </a:extLst>
          </p:cNvPr>
          <p:cNvSpPr>
            <a:spLocks noGrp="1"/>
          </p:cNvSpPr>
          <p:nvPr>
            <p:ph type="title"/>
          </p:nvPr>
        </p:nvSpPr>
        <p:spPr/>
        <p:txBody>
          <a:bodyPr/>
          <a:lstStyle/>
          <a:p>
            <a:r>
              <a:rPr lang="en-US" sz="4400" dirty="0"/>
              <a:t>1-03 Speed and Velocity and Graphs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A3DDB27-B59F-4F1E-9246-E525DDBC6179}"/>
                  </a:ext>
                </a:extLst>
              </p:cNvPr>
              <p:cNvSpPr>
                <a:spLocks noGrp="1"/>
              </p:cNvSpPr>
              <p:nvPr>
                <p:ph sz="half" idx="1"/>
              </p:nvPr>
            </p:nvSpPr>
            <p:spPr/>
            <p:txBody>
              <a:bodyPr/>
              <a:lstStyle/>
              <a:p>
                <a:r>
                  <a:rPr lang="en-US" dirty="0"/>
                  <a:t>Speed</a:t>
                </a:r>
              </a:p>
              <a:p>
                <a:pPr lvl="1"/>
                <a:r>
                  <a:rPr lang="en-US" dirty="0"/>
                  <a:t>Rate of change of distance</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𝑎𝑣𝑒</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𝑑𝑖𝑠𝑡𝑎𝑛𝑐𝑒</m:t>
                        </m:r>
                      </m:num>
                      <m:den>
                        <m:r>
                          <a:rPr lang="en-US" b="0" i="1" smtClean="0">
                            <a:latin typeface="Cambria Math" panose="02040503050406030204" pitchFamily="18" charset="0"/>
                          </a:rPr>
                          <m:t>𝑡𝑖𝑚𝑒</m:t>
                        </m:r>
                      </m:den>
                    </m:f>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𝑎𝑣𝑒</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𝑑𝑖𝑠𝑡</m:t>
                        </m:r>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oMath>
                </a14:m>
                <a:endParaRPr lang="en-US" dirty="0"/>
              </a:p>
              <a:p>
                <a:pPr lvl="1"/>
                <a:r>
                  <a:rPr lang="en-US" dirty="0"/>
                  <a:t>Scalar (no direction)</a:t>
                </a:r>
              </a:p>
              <a:p>
                <a:pPr lvl="1"/>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4A3DDB27-B59F-4F1E-9246-E525DDBC6179}"/>
                  </a:ext>
                </a:extLst>
              </p:cNvPr>
              <p:cNvSpPr>
                <a:spLocks noGrp="1" noRot="1" noChangeAspect="1" noMove="1" noResize="1" noEditPoints="1" noAdjustHandles="1" noChangeArrowheads="1" noChangeShapeType="1" noTextEdit="1"/>
              </p:cNvSpPr>
              <p:nvPr>
                <p:ph sz="half" idx="1"/>
              </p:nvPr>
            </p:nvSpPr>
            <p:spPr>
              <a:blipFill>
                <a:blip r:embed="rId3"/>
                <a:stretch>
                  <a:fillRect l="-2328" t="-27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F466DE56-5AED-4CA8-AD32-9FCC681CDF94}"/>
                  </a:ext>
                </a:extLst>
              </p:cNvPr>
              <p:cNvSpPr>
                <a:spLocks noGrp="1"/>
              </p:cNvSpPr>
              <p:nvPr>
                <p:ph sz="half" idx="2"/>
              </p:nvPr>
            </p:nvSpPr>
            <p:spPr>
              <a:xfrm>
                <a:off x="6172200" y="1537035"/>
                <a:ext cx="6019800" cy="4672015"/>
              </a:xfrm>
            </p:spPr>
            <p:txBody>
              <a:bodyPr/>
              <a:lstStyle/>
              <a:p>
                <a:r>
                  <a:rPr lang="en-US" dirty="0"/>
                  <a:t>Velocity</a:t>
                </a:r>
              </a:p>
              <a:p>
                <a:pPr lvl="1"/>
                <a:r>
                  <a:rPr lang="en-US" dirty="0"/>
                  <a:t>Rate of change of displacement</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𝑎𝑣𝑒</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𝑑𝑖𝑠𝑝𝑙𝑎𝑐𝑒𝑚𝑒𝑛𝑡</m:t>
                        </m:r>
                      </m:num>
                      <m:den>
                        <m:r>
                          <a:rPr lang="en-US" b="0" i="1" smtClean="0">
                            <a:latin typeface="Cambria Math" panose="02040503050406030204" pitchFamily="18" charset="0"/>
                          </a:rPr>
                          <m:t>𝑡𝑖𝑚𝑒</m:t>
                        </m:r>
                      </m:den>
                    </m:f>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𝑎𝑣𝑒</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r>
                          <a:rPr lang="en-US" b="0" i="1" smtClean="0">
                            <a:latin typeface="Cambria Math" panose="02040503050406030204" pitchFamily="18" charset="0"/>
                          </a:rPr>
                          <m:t>𝑑</m:t>
                        </m:r>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0</m:t>
                            </m:r>
                          </m:sub>
                        </m:sSub>
                      </m:den>
                    </m:f>
                  </m:oMath>
                </a14:m>
                <a:endParaRPr lang="en-US" dirty="0"/>
              </a:p>
              <a:p>
                <a:pPr lvl="1"/>
                <a:r>
                  <a:rPr lang="en-US" dirty="0"/>
                  <a:t>Vector</a:t>
                </a:r>
              </a:p>
            </p:txBody>
          </p:sp>
        </mc:Choice>
        <mc:Fallback xmlns="">
          <p:sp>
            <p:nvSpPr>
              <p:cNvPr id="4" name="Content Placeholder 3">
                <a:extLst>
                  <a:ext uri="{FF2B5EF4-FFF2-40B4-BE49-F238E27FC236}">
                    <a16:creationId xmlns:a16="http://schemas.microsoft.com/office/drawing/2014/main" id="{F466DE56-5AED-4CA8-AD32-9FCC681CDF94}"/>
                  </a:ext>
                </a:extLst>
              </p:cNvPr>
              <p:cNvSpPr>
                <a:spLocks noGrp="1" noRot="1" noChangeAspect="1" noMove="1" noResize="1" noEditPoints="1" noAdjustHandles="1" noChangeArrowheads="1" noChangeShapeType="1" noTextEdit="1"/>
              </p:cNvSpPr>
              <p:nvPr>
                <p:ph sz="half" idx="2"/>
              </p:nvPr>
            </p:nvSpPr>
            <p:spPr>
              <a:xfrm>
                <a:off x="6172200" y="1537035"/>
                <a:ext cx="6019800" cy="4672015"/>
              </a:xfrm>
              <a:blipFill>
                <a:blip r:embed="rId4"/>
                <a:stretch>
                  <a:fillRect l="-2330" t="-2738"/>
                </a:stretch>
              </a:blipFill>
            </p:spPr>
            <p:txBody>
              <a:bodyPr/>
              <a:lstStyle/>
              <a:p>
                <a:r>
                  <a:rPr lang="en-US">
                    <a:noFill/>
                  </a:rPr>
                  <a:t> </a:t>
                </a:r>
              </a:p>
            </p:txBody>
          </p:sp>
        </mc:Fallback>
      </mc:AlternateContent>
    </p:spTree>
    <p:extLst>
      <p:ext uri="{BB962C8B-B14F-4D97-AF65-F5344CB8AC3E}">
        <p14:creationId xmlns:p14="http://schemas.microsoft.com/office/powerpoint/2010/main" val="222728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119F8-6054-4EA4-9A32-D7B5C4C68CD5}"/>
              </a:ext>
            </a:extLst>
          </p:cNvPr>
          <p:cNvSpPr>
            <a:spLocks noGrp="1"/>
          </p:cNvSpPr>
          <p:nvPr>
            <p:ph type="title"/>
          </p:nvPr>
        </p:nvSpPr>
        <p:spPr/>
        <p:txBody>
          <a:bodyPr/>
          <a:lstStyle/>
          <a:p>
            <a:r>
              <a:rPr lang="en-US" sz="4400" dirty="0"/>
              <a:t>1-03 Speed and Velocity and Graphs</a:t>
            </a:r>
            <a:endParaRPr lang="en-US" dirty="0"/>
          </a:p>
        </p:txBody>
      </p:sp>
      <p:sp>
        <p:nvSpPr>
          <p:cNvPr id="3" name="Content Placeholder 2">
            <a:extLst>
              <a:ext uri="{FF2B5EF4-FFF2-40B4-BE49-F238E27FC236}">
                <a16:creationId xmlns:a16="http://schemas.microsoft.com/office/drawing/2014/main" id="{E93E81CA-69CA-4211-B683-3F6D6168A2FD}"/>
              </a:ext>
            </a:extLst>
          </p:cNvPr>
          <p:cNvSpPr>
            <a:spLocks noGrp="1"/>
          </p:cNvSpPr>
          <p:nvPr>
            <p:ph sz="half" idx="1"/>
          </p:nvPr>
        </p:nvSpPr>
        <p:spPr>
          <a:xfrm>
            <a:off x="0" y="1520993"/>
            <a:ext cx="6019800" cy="4672015"/>
          </a:xfrm>
        </p:spPr>
        <p:txBody>
          <a:bodyPr/>
          <a:lstStyle/>
          <a:p>
            <a:r>
              <a:rPr lang="en-US" dirty="0"/>
              <a:t>Instantaneous velocity</a:t>
            </a:r>
          </a:p>
          <a:p>
            <a:pPr lvl="1"/>
            <a:r>
              <a:rPr lang="en-US" dirty="0"/>
              <a:t>Exact velocity at a given moment</a:t>
            </a:r>
          </a:p>
        </p:txBody>
      </p:sp>
      <p:sp>
        <p:nvSpPr>
          <p:cNvPr id="4" name="Content Placeholder 3">
            <a:extLst>
              <a:ext uri="{FF2B5EF4-FFF2-40B4-BE49-F238E27FC236}">
                <a16:creationId xmlns:a16="http://schemas.microsoft.com/office/drawing/2014/main" id="{C2E4F5BE-DB53-48C8-9A43-35D368ABCFD9}"/>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922835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25B4E-A35D-4A86-BED8-A2454C1AB6D7}"/>
              </a:ext>
            </a:extLst>
          </p:cNvPr>
          <p:cNvSpPr>
            <a:spLocks noGrp="1"/>
          </p:cNvSpPr>
          <p:nvPr>
            <p:ph type="title"/>
          </p:nvPr>
        </p:nvSpPr>
        <p:spPr/>
        <p:txBody>
          <a:bodyPr>
            <a:noAutofit/>
          </a:bodyPr>
          <a:lstStyle/>
          <a:p>
            <a:r>
              <a:rPr lang="en-US" sz="4400" dirty="0"/>
              <a:t>1-01 Introduction, Units, and Uncertainty</a:t>
            </a:r>
          </a:p>
        </p:txBody>
      </p:sp>
      <p:sp>
        <p:nvSpPr>
          <p:cNvPr id="3" name="Text Placeholder 2">
            <a:extLst>
              <a:ext uri="{FF2B5EF4-FFF2-40B4-BE49-F238E27FC236}">
                <a16:creationId xmlns:a16="http://schemas.microsoft.com/office/drawing/2014/main" id="{81AFBF3F-AF3D-451F-96C9-6275ADB5BD55}"/>
              </a:ext>
            </a:extLst>
          </p:cNvPr>
          <p:cNvSpPr>
            <a:spLocks noGrp="1"/>
          </p:cNvSpPr>
          <p:nvPr>
            <p:ph type="body" idx="1"/>
          </p:nvPr>
        </p:nvSpPr>
        <p:spPr/>
        <p:txBody>
          <a:bodyPr/>
          <a:lstStyle/>
          <a:p>
            <a:r>
              <a:rPr lang="en-US" dirty="0"/>
              <a:t>In this lesson you will…</a:t>
            </a:r>
          </a:p>
          <a:p>
            <a:r>
              <a:rPr lang="en-US" dirty="0"/>
              <a:t>• Explain the difference between a model and a theory.</a:t>
            </a:r>
          </a:p>
          <a:p>
            <a:r>
              <a:rPr lang="en-US" dirty="0"/>
              <a:t>• Perform unit conversions both in the SI and English units.</a:t>
            </a:r>
          </a:p>
          <a:p>
            <a:r>
              <a:rPr lang="en-US" dirty="0"/>
              <a:t>• Explain the most common prefixes in the SI units and be able to write them in scientific notation.</a:t>
            </a:r>
          </a:p>
          <a:p>
            <a:r>
              <a:rPr lang="en-US" dirty="0"/>
              <a:t>• Determine the appropriate number of significant figures in both addition and subtraction, as well as multiplication and division calculations.</a:t>
            </a:r>
          </a:p>
          <a:p>
            <a:endParaRPr lang="en-US" dirty="0"/>
          </a:p>
        </p:txBody>
      </p:sp>
    </p:spTree>
    <p:extLst>
      <p:ext uri="{BB962C8B-B14F-4D97-AF65-F5344CB8AC3E}">
        <p14:creationId xmlns:p14="http://schemas.microsoft.com/office/powerpoint/2010/main" val="1073684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517F1-AB88-42E0-850C-C9E9B4955916}"/>
              </a:ext>
            </a:extLst>
          </p:cNvPr>
          <p:cNvSpPr>
            <a:spLocks noGrp="1"/>
          </p:cNvSpPr>
          <p:nvPr>
            <p:ph type="title"/>
          </p:nvPr>
        </p:nvSpPr>
        <p:spPr/>
        <p:txBody>
          <a:bodyPr/>
          <a:lstStyle/>
          <a:p>
            <a:r>
              <a:rPr lang="en-US" sz="4400" dirty="0"/>
              <a:t>1-03 Speed and Velocity and Graphs</a:t>
            </a:r>
            <a:endParaRPr lang="en-US" dirty="0"/>
          </a:p>
        </p:txBody>
      </p:sp>
      <p:sp>
        <p:nvSpPr>
          <p:cNvPr id="3" name="Content Placeholder 2">
            <a:extLst>
              <a:ext uri="{FF2B5EF4-FFF2-40B4-BE49-F238E27FC236}">
                <a16:creationId xmlns:a16="http://schemas.microsoft.com/office/drawing/2014/main" id="{7F67595E-DB4F-4C69-915D-1D65EA3C2C72}"/>
              </a:ext>
            </a:extLst>
          </p:cNvPr>
          <p:cNvSpPr>
            <a:spLocks noGrp="1"/>
          </p:cNvSpPr>
          <p:nvPr>
            <p:ph idx="1"/>
          </p:nvPr>
        </p:nvSpPr>
        <p:spPr/>
        <p:txBody>
          <a:bodyPr/>
          <a:lstStyle/>
          <a:p>
            <a:r>
              <a:rPr lang="en-US" dirty="0"/>
              <a:t>A coyote walks east 2 km, then turns around and walks back west 3 km. If this trip takes 1.5 hours, what is the coyote’s average speed?</a:t>
            </a:r>
          </a:p>
        </p:txBody>
      </p:sp>
      <p:pic>
        <p:nvPicPr>
          <p:cNvPr id="5" name="Picture 4" descr="A cartoon character of a rabbit&#10;&#10;Description automatically generated">
            <a:extLst>
              <a:ext uri="{FF2B5EF4-FFF2-40B4-BE49-F238E27FC236}">
                <a16:creationId xmlns:a16="http://schemas.microsoft.com/office/drawing/2014/main" id="{EC4468EE-DFCF-94D3-4C6E-F80FA9459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19" y="4884820"/>
            <a:ext cx="1527551" cy="1973179"/>
          </a:xfrm>
          <a:prstGeom prst="rect">
            <a:avLst/>
          </a:prstGeom>
        </p:spPr>
      </p:pic>
    </p:spTree>
    <p:extLst>
      <p:ext uri="{BB962C8B-B14F-4D97-AF65-F5344CB8AC3E}">
        <p14:creationId xmlns:p14="http://schemas.microsoft.com/office/powerpoint/2010/main" val="3578895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F6490-EEFA-4643-AEE0-24BEB7AAA61B}"/>
              </a:ext>
            </a:extLst>
          </p:cNvPr>
          <p:cNvSpPr>
            <a:spLocks noGrp="1"/>
          </p:cNvSpPr>
          <p:nvPr>
            <p:ph type="title"/>
          </p:nvPr>
        </p:nvSpPr>
        <p:spPr/>
        <p:txBody>
          <a:bodyPr/>
          <a:lstStyle/>
          <a:p>
            <a:r>
              <a:rPr lang="en-US" sz="4400" dirty="0"/>
              <a:t>1-03 Speed and Velocity and Graphs</a:t>
            </a:r>
            <a:endParaRPr lang="en-US" dirty="0"/>
          </a:p>
        </p:txBody>
      </p:sp>
      <p:sp>
        <p:nvSpPr>
          <p:cNvPr id="3" name="Content Placeholder 2">
            <a:extLst>
              <a:ext uri="{FF2B5EF4-FFF2-40B4-BE49-F238E27FC236}">
                <a16:creationId xmlns:a16="http://schemas.microsoft.com/office/drawing/2014/main" id="{440D2F84-9B52-4E14-BCA8-462DD9F569CF}"/>
              </a:ext>
            </a:extLst>
          </p:cNvPr>
          <p:cNvSpPr>
            <a:spLocks noGrp="1"/>
          </p:cNvSpPr>
          <p:nvPr>
            <p:ph idx="1"/>
          </p:nvPr>
        </p:nvSpPr>
        <p:spPr/>
        <p:txBody>
          <a:bodyPr/>
          <a:lstStyle/>
          <a:p>
            <a:r>
              <a:rPr lang="en-US" dirty="0"/>
              <a:t>A coyote walks east 2 km, then turns around and walks back west 3 km. If this trip takes 1.5 hours, what is the coyote’s average velocity?</a:t>
            </a:r>
          </a:p>
          <a:p>
            <a:endParaRPr lang="en-US" dirty="0"/>
          </a:p>
        </p:txBody>
      </p:sp>
      <p:pic>
        <p:nvPicPr>
          <p:cNvPr id="4" name="Picture 3" descr="A cartoon character of a rabbit&#10;&#10;Description automatically generated">
            <a:extLst>
              <a:ext uri="{FF2B5EF4-FFF2-40B4-BE49-F238E27FC236}">
                <a16:creationId xmlns:a16="http://schemas.microsoft.com/office/drawing/2014/main" id="{7229006C-ADB8-6CBE-B108-3DCFF5A4A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19" y="4884820"/>
            <a:ext cx="1527551" cy="1973179"/>
          </a:xfrm>
          <a:prstGeom prst="rect">
            <a:avLst/>
          </a:prstGeom>
        </p:spPr>
      </p:pic>
    </p:spTree>
    <p:extLst>
      <p:ext uri="{BB962C8B-B14F-4D97-AF65-F5344CB8AC3E}">
        <p14:creationId xmlns:p14="http://schemas.microsoft.com/office/powerpoint/2010/main" val="1696264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AB58-726C-4979-9157-9580B2629B2A}"/>
              </a:ext>
            </a:extLst>
          </p:cNvPr>
          <p:cNvSpPr>
            <a:spLocks noGrp="1"/>
          </p:cNvSpPr>
          <p:nvPr>
            <p:ph type="title"/>
          </p:nvPr>
        </p:nvSpPr>
        <p:spPr/>
        <p:txBody>
          <a:bodyPr/>
          <a:lstStyle/>
          <a:p>
            <a:r>
              <a:rPr lang="en-US" sz="4400" dirty="0"/>
              <a:t>1-03 Speed and Velocity and Graphs</a:t>
            </a:r>
            <a:endParaRPr lang="en-US" dirty="0"/>
          </a:p>
        </p:txBody>
      </p:sp>
      <p:sp>
        <p:nvSpPr>
          <p:cNvPr id="3" name="Content Placeholder 2">
            <a:extLst>
              <a:ext uri="{FF2B5EF4-FFF2-40B4-BE49-F238E27FC236}">
                <a16:creationId xmlns:a16="http://schemas.microsoft.com/office/drawing/2014/main" id="{6612910C-8FFC-4270-8DD7-BCEC16197052}"/>
              </a:ext>
            </a:extLst>
          </p:cNvPr>
          <p:cNvSpPr>
            <a:spLocks noGrp="1"/>
          </p:cNvSpPr>
          <p:nvPr>
            <p:ph idx="1"/>
          </p:nvPr>
        </p:nvSpPr>
        <p:spPr/>
        <p:txBody>
          <a:bodyPr/>
          <a:lstStyle/>
          <a:p>
            <a:r>
              <a:rPr lang="en-US" dirty="0"/>
              <a:t>A black bear at top speed can run about 13.5 m/s. If its friend is 50.0 m away, how much time does it have to prepare for a bear hug before the it gets there?</a:t>
            </a:r>
          </a:p>
        </p:txBody>
      </p:sp>
      <p:pic>
        <p:nvPicPr>
          <p:cNvPr id="5" name="Picture 4" descr="A cartoon of a person running&#10;&#10;Description automatically generated">
            <a:extLst>
              <a:ext uri="{FF2B5EF4-FFF2-40B4-BE49-F238E27FC236}">
                <a16:creationId xmlns:a16="http://schemas.microsoft.com/office/drawing/2014/main" id="{29CB7CD5-41ED-B19F-7287-38562816C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3434" y="5855151"/>
            <a:ext cx="1047259" cy="1058779"/>
          </a:xfrm>
          <a:prstGeom prst="rect">
            <a:avLst/>
          </a:prstGeom>
        </p:spPr>
      </p:pic>
      <p:pic>
        <p:nvPicPr>
          <p:cNvPr id="7" name="Picture 6" descr="A black bear on a black background&#10;&#10;Description automatically generated">
            <a:extLst>
              <a:ext uri="{FF2B5EF4-FFF2-40B4-BE49-F238E27FC236}">
                <a16:creationId xmlns:a16="http://schemas.microsoft.com/office/drawing/2014/main" id="{12F28613-A7C0-AD8A-3AC0-F6F6DA572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00" y="5884197"/>
            <a:ext cx="1882274" cy="1029733"/>
          </a:xfrm>
          <a:prstGeom prst="rect">
            <a:avLst/>
          </a:prstGeom>
        </p:spPr>
      </p:pic>
    </p:spTree>
    <p:extLst>
      <p:ext uri="{BB962C8B-B14F-4D97-AF65-F5344CB8AC3E}">
        <p14:creationId xmlns:p14="http://schemas.microsoft.com/office/powerpoint/2010/main" val="3886929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529B-177F-4B3E-B15D-C8A18015803A}"/>
              </a:ext>
            </a:extLst>
          </p:cNvPr>
          <p:cNvSpPr>
            <a:spLocks noGrp="1"/>
          </p:cNvSpPr>
          <p:nvPr>
            <p:ph type="title"/>
          </p:nvPr>
        </p:nvSpPr>
        <p:spPr/>
        <p:txBody>
          <a:bodyPr/>
          <a:lstStyle/>
          <a:p>
            <a:r>
              <a:rPr lang="en-US" sz="4400" dirty="0"/>
              <a:t>1-03 Speed and Velocity and Graphs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B2F633-92B0-4F84-B138-1DF0348BB8C6}"/>
                  </a:ext>
                </a:extLst>
              </p:cNvPr>
              <p:cNvSpPr>
                <a:spLocks noGrp="1"/>
              </p:cNvSpPr>
              <p:nvPr>
                <p:ph sz="half" idx="1"/>
              </p:nvPr>
            </p:nvSpPr>
            <p:spPr/>
            <p:txBody>
              <a:bodyPr/>
              <a:lstStyle/>
              <a:p>
                <a:r>
                  <a:rPr lang="en-US" dirty="0"/>
                  <a:t>Position vs. Time graph</a:t>
                </a:r>
              </a:p>
              <a:p>
                <a:pPr lvl="1"/>
                <a14:m>
                  <m:oMath xmlns:m="http://schemas.openxmlformats.org/officeDocument/2006/math">
                    <m:r>
                      <a:rPr lang="en-US" b="0" i="1" smtClean="0">
                        <a:latin typeface="Cambria Math" panose="02040503050406030204" pitchFamily="18" charset="0"/>
                      </a:rPr>
                      <m:t>𝑠𝑙𝑜𝑝𝑒</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𝑟𝑖𝑠𝑒</m:t>
                        </m:r>
                      </m:num>
                      <m:den>
                        <m:r>
                          <a:rPr lang="en-US" b="0" i="1" smtClean="0">
                            <a:latin typeface="Cambria Math" panose="02040503050406030204" pitchFamily="18" charset="0"/>
                          </a:rPr>
                          <m:t>𝑟𝑢𝑛</m:t>
                        </m:r>
                      </m:den>
                    </m:f>
                  </m:oMath>
                </a14:m>
                <a:endParaRPr lang="en-US" b="0" dirty="0"/>
              </a:p>
              <a:p>
                <a:pPr lvl="1"/>
                <a14:m>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r>
                          <a:rPr lang="en-US" b="0" i="1" smtClean="0">
                            <a:latin typeface="Cambria Math" panose="02040503050406030204" pitchFamily="18" charset="0"/>
                          </a:rPr>
                          <m:t>𝑑</m:t>
                        </m:r>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r>
                      <a:rPr lang="en-US" b="0" i="1" smtClean="0">
                        <a:latin typeface="Cambria Math" panose="02040503050406030204" pitchFamily="18" charset="0"/>
                      </a:rPr>
                      <m:t>=</m:t>
                    </m:r>
                    <m:r>
                      <a:rPr lang="en-US" b="0" i="1" smtClean="0">
                        <a:latin typeface="Cambria Math" panose="02040503050406030204" pitchFamily="18" charset="0"/>
                      </a:rPr>
                      <m:t>𝑣</m:t>
                    </m:r>
                  </m:oMath>
                </a14:m>
                <a:endParaRPr lang="en-US" b="0" dirty="0"/>
              </a:p>
              <a:p>
                <a:pPr lvl="1"/>
                <a:r>
                  <a:rPr lang="en-US" dirty="0"/>
                  <a:t>Slope of </a:t>
                </a:r>
                <a:r>
                  <a:rPr lang="en-US" i="1" dirty="0"/>
                  <a:t>d</a:t>
                </a:r>
                <a:r>
                  <a:rPr lang="en-US" dirty="0"/>
                  <a:t> vs. </a:t>
                </a:r>
                <a:r>
                  <a:rPr lang="en-US" i="1" dirty="0"/>
                  <a:t>t</a:t>
                </a:r>
                <a:r>
                  <a:rPr lang="en-US" dirty="0"/>
                  <a:t> is velocity</a:t>
                </a:r>
                <a:endParaRPr lang="en-US" i="1" dirty="0"/>
              </a:p>
            </p:txBody>
          </p:sp>
        </mc:Choice>
        <mc:Fallback xmlns="">
          <p:sp>
            <p:nvSpPr>
              <p:cNvPr id="3" name="Content Placeholder 2">
                <a:extLst>
                  <a:ext uri="{FF2B5EF4-FFF2-40B4-BE49-F238E27FC236}">
                    <a16:creationId xmlns:a16="http://schemas.microsoft.com/office/drawing/2014/main" id="{8FB2F633-92B0-4F84-B138-1DF0348BB8C6}"/>
                  </a:ext>
                </a:extLst>
              </p:cNvPr>
              <p:cNvSpPr>
                <a:spLocks noGrp="1" noRot="1" noChangeAspect="1" noMove="1" noResize="1" noEditPoints="1" noAdjustHandles="1" noChangeArrowheads="1" noChangeShapeType="1" noTextEdit="1"/>
              </p:cNvSpPr>
              <p:nvPr>
                <p:ph sz="half" idx="1"/>
              </p:nvPr>
            </p:nvSpPr>
            <p:spPr>
              <a:blipFill>
                <a:blip r:embed="rId3"/>
                <a:stretch>
                  <a:fillRect l="-2328" t="-2742"/>
                </a:stretch>
              </a:blipFill>
            </p:spPr>
            <p:txBody>
              <a:bodyPr/>
              <a:lstStyle/>
              <a:p>
                <a:r>
                  <a:rPr lang="en-US">
                    <a:noFill/>
                  </a:rPr>
                  <a:t> </a:t>
                </a:r>
              </a:p>
            </p:txBody>
          </p:sp>
        </mc:Fallback>
      </mc:AlternateContent>
      <p:pic>
        <p:nvPicPr>
          <p:cNvPr id="5" name="Content Placeholder 4">
            <a:extLst>
              <a:ext uri="{FF2B5EF4-FFF2-40B4-BE49-F238E27FC236}">
                <a16:creationId xmlns:a16="http://schemas.microsoft.com/office/drawing/2014/main" id="{9D3E938F-0232-4381-8131-303FD69C372A}"/>
              </a:ext>
            </a:extLst>
          </p:cNvPr>
          <p:cNvPicPr>
            <a:picLocks noGrp="1" noChangeAspect="1"/>
          </p:cNvPicPr>
          <p:nvPr>
            <p:ph sz="half" idx="2"/>
          </p:nvPr>
        </p:nvPicPr>
        <p:blipFill>
          <a:blip r:embed="rId4"/>
          <a:stretch>
            <a:fillRect/>
          </a:stretch>
        </p:blipFill>
        <p:spPr>
          <a:xfrm>
            <a:off x="6096001" y="1704176"/>
            <a:ext cx="6096000" cy="4327659"/>
          </a:xfrm>
          <a:prstGeom prst="rect">
            <a:avLst/>
          </a:prstGeom>
        </p:spPr>
      </p:pic>
      <p:pic>
        <p:nvPicPr>
          <p:cNvPr id="6" name="Picture 5" descr="A yellow dog with a collar&#10;&#10;Description automatically generated">
            <a:extLst>
              <a:ext uri="{FF2B5EF4-FFF2-40B4-BE49-F238E27FC236}">
                <a16:creationId xmlns:a16="http://schemas.microsoft.com/office/drawing/2014/main" id="{F18F514F-CDC2-E8AD-31BD-274EB6F62F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248" y="5120941"/>
            <a:ext cx="1428750" cy="1428750"/>
          </a:xfrm>
          <a:prstGeom prst="rect">
            <a:avLst/>
          </a:prstGeom>
        </p:spPr>
      </p:pic>
    </p:spTree>
    <p:extLst>
      <p:ext uri="{BB962C8B-B14F-4D97-AF65-F5344CB8AC3E}">
        <p14:creationId xmlns:p14="http://schemas.microsoft.com/office/powerpoint/2010/main" val="429350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fill="hold" nodeType="clickEffect">
                                  <p:stCondLst>
                                    <p:cond delay="0"/>
                                  </p:stCondLst>
                                  <p:childTnLst>
                                    <p:animMotion origin="layout" path="M 3.75E-6 4.07407E-6 L 0.90429 4.07407E-6 " pathEditMode="relative" rAng="0" ptsTypes="AA">
                                      <p:cBhvr>
                                        <p:cTn id="10" dur="4000" fill="hold"/>
                                        <p:tgtEl>
                                          <p:spTgt spid="6"/>
                                        </p:tgtEl>
                                        <p:attrNameLst>
                                          <p:attrName>ppt_x</p:attrName>
                                          <p:attrName>ppt_y</p:attrName>
                                        </p:attrNameLst>
                                      </p:cBhvr>
                                      <p:rCtr x="45208" y="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3565B-B150-40B3-AE0B-567B06E59C28}"/>
              </a:ext>
            </a:extLst>
          </p:cNvPr>
          <p:cNvSpPr>
            <a:spLocks noGrp="1"/>
          </p:cNvSpPr>
          <p:nvPr>
            <p:ph type="title"/>
          </p:nvPr>
        </p:nvSpPr>
        <p:spPr/>
        <p:txBody>
          <a:bodyPr/>
          <a:lstStyle/>
          <a:p>
            <a:r>
              <a:rPr lang="en-US" sz="4400" dirty="0"/>
              <a:t>1-03 Speed and Velocity and Graphs</a:t>
            </a:r>
            <a:endParaRPr lang="en-US" dirty="0"/>
          </a:p>
        </p:txBody>
      </p:sp>
      <p:sp>
        <p:nvSpPr>
          <p:cNvPr id="3" name="Content Placeholder 2">
            <a:extLst>
              <a:ext uri="{FF2B5EF4-FFF2-40B4-BE49-F238E27FC236}">
                <a16:creationId xmlns:a16="http://schemas.microsoft.com/office/drawing/2014/main" id="{8A648F6F-9698-4229-BF49-A73B4BE3AD39}"/>
              </a:ext>
            </a:extLst>
          </p:cNvPr>
          <p:cNvSpPr>
            <a:spLocks noGrp="1"/>
          </p:cNvSpPr>
          <p:nvPr>
            <p:ph sz="half" idx="1"/>
          </p:nvPr>
        </p:nvSpPr>
        <p:spPr/>
        <p:txBody>
          <a:bodyPr/>
          <a:lstStyle/>
          <a:p>
            <a:r>
              <a:rPr lang="en-US" dirty="0"/>
              <a:t>If the graph is curved, use the slope of the tangent line at the given time</a:t>
            </a:r>
          </a:p>
        </p:txBody>
      </p:sp>
      <p:pic>
        <p:nvPicPr>
          <p:cNvPr id="5" name="Content Placeholder 4">
            <a:extLst>
              <a:ext uri="{FF2B5EF4-FFF2-40B4-BE49-F238E27FC236}">
                <a16:creationId xmlns:a16="http://schemas.microsoft.com/office/drawing/2014/main" id="{65FC920C-4623-4278-ACBD-0A374980AEC5}"/>
              </a:ext>
            </a:extLst>
          </p:cNvPr>
          <p:cNvPicPr>
            <a:picLocks noGrp="1" noChangeAspect="1"/>
          </p:cNvPicPr>
          <p:nvPr>
            <p:ph sz="half" idx="2"/>
          </p:nvPr>
        </p:nvPicPr>
        <p:blipFill>
          <a:blip r:embed="rId3"/>
          <a:stretch>
            <a:fillRect/>
          </a:stretch>
        </p:blipFill>
        <p:spPr>
          <a:xfrm>
            <a:off x="6096001" y="1504950"/>
            <a:ext cx="6088601" cy="4737055"/>
          </a:xfrm>
          <a:prstGeom prst="rect">
            <a:avLst/>
          </a:prstGeom>
        </p:spPr>
      </p:pic>
    </p:spTree>
    <p:extLst>
      <p:ext uri="{BB962C8B-B14F-4D97-AF65-F5344CB8AC3E}">
        <p14:creationId xmlns:p14="http://schemas.microsoft.com/office/powerpoint/2010/main" val="286911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B1A21-7E97-40D8-865E-125351A9819D}"/>
              </a:ext>
            </a:extLst>
          </p:cNvPr>
          <p:cNvSpPr>
            <a:spLocks noGrp="1"/>
          </p:cNvSpPr>
          <p:nvPr>
            <p:ph type="title"/>
          </p:nvPr>
        </p:nvSpPr>
        <p:spPr/>
        <p:txBody>
          <a:bodyPr/>
          <a:lstStyle/>
          <a:p>
            <a:r>
              <a:rPr lang="en-US" sz="4400" dirty="0"/>
              <a:t>1-03 Speed and Velocity and Graphs</a:t>
            </a:r>
            <a:endParaRPr lang="en-US" dirty="0"/>
          </a:p>
        </p:txBody>
      </p:sp>
      <p:sp>
        <p:nvSpPr>
          <p:cNvPr id="3" name="Content Placeholder 2">
            <a:extLst>
              <a:ext uri="{FF2B5EF4-FFF2-40B4-BE49-F238E27FC236}">
                <a16:creationId xmlns:a16="http://schemas.microsoft.com/office/drawing/2014/main" id="{26DF5003-0E83-4FA2-8CB5-2A6086A76567}"/>
              </a:ext>
            </a:extLst>
          </p:cNvPr>
          <p:cNvSpPr>
            <a:spLocks noGrp="1"/>
          </p:cNvSpPr>
          <p:nvPr>
            <p:ph sz="half" idx="1"/>
          </p:nvPr>
        </p:nvSpPr>
        <p:spPr/>
        <p:txBody>
          <a:bodyPr/>
          <a:lstStyle/>
          <a:p>
            <a:r>
              <a:rPr lang="en-US" dirty="0"/>
              <a:t>The graph shows the distance a car is from its house. What is the velocity of the car at 5 minutes? (Give the answer in m/s.)</a:t>
            </a:r>
          </a:p>
        </p:txBody>
      </p:sp>
      <p:pic>
        <p:nvPicPr>
          <p:cNvPr id="8" name="Content Placeholder 7">
            <a:extLst>
              <a:ext uri="{FF2B5EF4-FFF2-40B4-BE49-F238E27FC236}">
                <a16:creationId xmlns:a16="http://schemas.microsoft.com/office/drawing/2014/main" id="{3B805D59-65CE-44A3-AEDA-26925D39A463}"/>
              </a:ext>
            </a:extLst>
          </p:cNvPr>
          <p:cNvPicPr>
            <a:picLocks noGrp="1" noChangeAspect="1"/>
          </p:cNvPicPr>
          <p:nvPr>
            <p:ph sz="half" idx="2"/>
          </p:nvPr>
        </p:nvPicPr>
        <p:blipFill>
          <a:blip r:embed="rId3"/>
          <a:stretch>
            <a:fillRect/>
          </a:stretch>
        </p:blipFill>
        <p:spPr>
          <a:xfrm>
            <a:off x="6801279" y="1520993"/>
            <a:ext cx="4761643" cy="4672013"/>
          </a:xfrm>
          <a:prstGeom prst="rect">
            <a:avLst/>
          </a:prstGeom>
        </p:spPr>
      </p:pic>
    </p:spTree>
    <p:extLst>
      <p:ext uri="{BB962C8B-B14F-4D97-AF65-F5344CB8AC3E}">
        <p14:creationId xmlns:p14="http://schemas.microsoft.com/office/powerpoint/2010/main" val="232213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382C-5260-4477-B057-3D237CECC624}"/>
              </a:ext>
            </a:extLst>
          </p:cNvPr>
          <p:cNvSpPr>
            <a:spLocks noGrp="1"/>
          </p:cNvSpPr>
          <p:nvPr>
            <p:ph type="title"/>
          </p:nvPr>
        </p:nvSpPr>
        <p:spPr/>
        <p:txBody>
          <a:bodyPr/>
          <a:lstStyle/>
          <a:p>
            <a:r>
              <a:rPr lang="en-US" sz="4400" dirty="0"/>
              <a:t>1-03 Speed and Velocity and Graphs</a:t>
            </a:r>
            <a:endParaRPr lang="en-US" dirty="0"/>
          </a:p>
        </p:txBody>
      </p:sp>
      <p:sp>
        <p:nvSpPr>
          <p:cNvPr id="3" name="Content Placeholder 2">
            <a:extLst>
              <a:ext uri="{FF2B5EF4-FFF2-40B4-BE49-F238E27FC236}">
                <a16:creationId xmlns:a16="http://schemas.microsoft.com/office/drawing/2014/main" id="{BE452D2F-65C5-4E84-A9A4-07AFCF66D25F}"/>
              </a:ext>
            </a:extLst>
          </p:cNvPr>
          <p:cNvSpPr>
            <a:spLocks noGrp="1"/>
          </p:cNvSpPr>
          <p:nvPr>
            <p:ph sz="half" idx="1"/>
          </p:nvPr>
        </p:nvSpPr>
        <p:spPr/>
        <p:txBody>
          <a:bodyPr/>
          <a:lstStyle/>
          <a:p>
            <a:r>
              <a:rPr lang="en-US" dirty="0"/>
              <a:t>The graph shows the distance a car is from the starting point of a race. What is the velocity of the car at 3 seconds?</a:t>
            </a:r>
          </a:p>
        </p:txBody>
      </p:sp>
      <p:pic>
        <p:nvPicPr>
          <p:cNvPr id="5" name="Content Placeholder 4">
            <a:extLst>
              <a:ext uri="{FF2B5EF4-FFF2-40B4-BE49-F238E27FC236}">
                <a16:creationId xmlns:a16="http://schemas.microsoft.com/office/drawing/2014/main" id="{0DDF1440-1D7A-458D-9580-25DD9F0B148E}"/>
              </a:ext>
            </a:extLst>
          </p:cNvPr>
          <p:cNvPicPr>
            <a:picLocks noGrp="1" noChangeAspect="1"/>
          </p:cNvPicPr>
          <p:nvPr>
            <p:ph sz="half" idx="2"/>
          </p:nvPr>
        </p:nvPicPr>
        <p:blipFill>
          <a:blip r:embed="rId3"/>
          <a:stretch>
            <a:fillRect/>
          </a:stretch>
        </p:blipFill>
        <p:spPr>
          <a:xfrm>
            <a:off x="6527354" y="0"/>
            <a:ext cx="5664647" cy="6858000"/>
          </a:xfrm>
          <a:prstGeom prst="rect">
            <a:avLst/>
          </a:prstGeom>
        </p:spPr>
      </p:pic>
    </p:spTree>
    <p:extLst>
      <p:ext uri="{BB962C8B-B14F-4D97-AF65-F5344CB8AC3E}">
        <p14:creationId xmlns:p14="http://schemas.microsoft.com/office/powerpoint/2010/main" val="1310673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57975-CA54-4F38-845B-A26F3F4E441D}"/>
              </a:ext>
            </a:extLst>
          </p:cNvPr>
          <p:cNvSpPr>
            <a:spLocks noGrp="1"/>
          </p:cNvSpPr>
          <p:nvPr>
            <p:ph type="title"/>
          </p:nvPr>
        </p:nvSpPr>
        <p:spPr/>
        <p:txBody>
          <a:bodyPr/>
          <a:lstStyle/>
          <a:p>
            <a:r>
              <a:rPr lang="en-US" dirty="0"/>
              <a:t>1-04 Velocity vs Time graphs</a:t>
            </a:r>
          </a:p>
        </p:txBody>
      </p:sp>
      <p:sp>
        <p:nvSpPr>
          <p:cNvPr id="3" name="Text Placeholder 2">
            <a:extLst>
              <a:ext uri="{FF2B5EF4-FFF2-40B4-BE49-F238E27FC236}">
                <a16:creationId xmlns:a16="http://schemas.microsoft.com/office/drawing/2014/main" id="{05F1DE8C-EEAB-401F-B873-0FCE84047509}"/>
              </a:ext>
            </a:extLst>
          </p:cNvPr>
          <p:cNvSpPr>
            <a:spLocks noGrp="1"/>
          </p:cNvSpPr>
          <p:nvPr>
            <p:ph type="body" idx="1"/>
          </p:nvPr>
        </p:nvSpPr>
        <p:spPr/>
        <p:txBody>
          <a:bodyPr/>
          <a:lstStyle/>
          <a:p>
            <a:r>
              <a:rPr lang="en-US" dirty="0"/>
              <a:t>In this lesson you will…</a:t>
            </a:r>
          </a:p>
          <a:p>
            <a:pPr marL="457189" indent="-457189">
              <a:buFont typeface="Arial" panose="020B0604020202020204" pitchFamily="34" charset="0"/>
              <a:buChar char="•"/>
            </a:pPr>
            <a:r>
              <a:rPr lang="en-US" dirty="0"/>
              <a:t>Find displacement from a velocity-time graph</a:t>
            </a:r>
          </a:p>
          <a:p>
            <a:pPr marL="457189" indent="-457189">
              <a:buFont typeface="Arial" panose="020B0604020202020204" pitchFamily="34" charset="0"/>
              <a:buChar char="•"/>
            </a:pPr>
            <a:r>
              <a:rPr lang="en-US" dirty="0"/>
              <a:t>Find average velocity from a velocity-time graph</a:t>
            </a:r>
          </a:p>
          <a:p>
            <a:pPr marL="457189" indent="-457189">
              <a:buFont typeface="Arial" panose="020B0604020202020204" pitchFamily="34" charset="0"/>
              <a:buChar char="•"/>
            </a:pPr>
            <a:r>
              <a:rPr lang="en-US" dirty="0"/>
              <a:t>Find acceleration from a velocity-time graph</a:t>
            </a:r>
          </a:p>
          <a:p>
            <a:pPr marL="457189" indent="-457189">
              <a:buFont typeface="Arial" panose="020B0604020202020204" pitchFamily="34" charset="0"/>
              <a:buChar char="•"/>
            </a:pPr>
            <a:endParaRPr lang="en-US" dirty="0"/>
          </a:p>
          <a:p>
            <a:r>
              <a:rPr lang="en-US" dirty="0"/>
              <a:t>Standards</a:t>
            </a:r>
          </a:p>
          <a:p>
            <a:pPr marL="457189" indent="-457189">
              <a:buFont typeface="Arial" panose="020B0604020202020204" pitchFamily="34" charset="0"/>
              <a:buChar char="•"/>
            </a:pPr>
            <a:r>
              <a:rPr lang="en-US" dirty="0"/>
              <a:t>M2: Use graphs to characterize change in position and motion</a:t>
            </a:r>
          </a:p>
          <a:p>
            <a:endParaRPr lang="en-US" dirty="0"/>
          </a:p>
        </p:txBody>
      </p:sp>
    </p:spTree>
    <p:extLst>
      <p:ext uri="{BB962C8B-B14F-4D97-AF65-F5344CB8AC3E}">
        <p14:creationId xmlns:p14="http://schemas.microsoft.com/office/powerpoint/2010/main" val="1411166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24CB-F27B-4161-AC89-FD69581A6D14}"/>
              </a:ext>
            </a:extLst>
          </p:cNvPr>
          <p:cNvSpPr>
            <a:spLocks noGrp="1"/>
          </p:cNvSpPr>
          <p:nvPr>
            <p:ph type="title"/>
          </p:nvPr>
        </p:nvSpPr>
        <p:spPr/>
        <p:txBody>
          <a:bodyPr/>
          <a:lstStyle/>
          <a:p>
            <a:r>
              <a:rPr lang="en-US" dirty="0"/>
              <a:t>1-04 Velocity vs Time graphs</a:t>
            </a:r>
          </a:p>
        </p:txBody>
      </p:sp>
      <p:sp>
        <p:nvSpPr>
          <p:cNvPr id="3" name="Content Placeholder 2">
            <a:extLst>
              <a:ext uri="{FF2B5EF4-FFF2-40B4-BE49-F238E27FC236}">
                <a16:creationId xmlns:a16="http://schemas.microsoft.com/office/drawing/2014/main" id="{FC173AB0-E6EC-488E-83AC-E3439B90FB44}"/>
              </a:ext>
            </a:extLst>
          </p:cNvPr>
          <p:cNvSpPr>
            <a:spLocks noGrp="1"/>
          </p:cNvSpPr>
          <p:nvPr>
            <p:ph sz="half" idx="1"/>
          </p:nvPr>
        </p:nvSpPr>
        <p:spPr/>
        <p:txBody>
          <a:bodyPr/>
          <a:lstStyle/>
          <a:p>
            <a:r>
              <a:rPr lang="en-US" dirty="0"/>
              <a:t>Acceleration</a:t>
            </a:r>
          </a:p>
          <a:p>
            <a:pPr lvl="1"/>
            <a:r>
              <a:rPr lang="en-US" dirty="0"/>
              <a:t>Rate of change of velocity</a:t>
            </a:r>
          </a:p>
          <a:p>
            <a:pPr lvl="1"/>
            <a:r>
              <a:rPr lang="en-US" dirty="0"/>
              <a:t>Slope of velocity vs. time graph</a:t>
            </a:r>
          </a:p>
          <a:p>
            <a:pPr lvl="1"/>
            <a:endParaRPr lang="en-US" dirty="0"/>
          </a:p>
          <a:p>
            <a:r>
              <a:rPr lang="en-US" dirty="0"/>
              <a:t>Displacement</a:t>
            </a:r>
          </a:p>
          <a:p>
            <a:pPr lvl="1"/>
            <a:r>
              <a:rPr lang="en-US" dirty="0"/>
              <a:t>Area between graph and </a:t>
            </a:r>
            <a:r>
              <a:rPr lang="en-US" i="1" dirty="0"/>
              <a:t>t</a:t>
            </a:r>
            <a:r>
              <a:rPr lang="en-US" dirty="0"/>
              <a:t>-axis of a velocity vs. time graph</a:t>
            </a:r>
          </a:p>
        </p:txBody>
      </p:sp>
      <p:pic>
        <p:nvPicPr>
          <p:cNvPr id="5" name="Content Placeholder 4">
            <a:extLst>
              <a:ext uri="{FF2B5EF4-FFF2-40B4-BE49-F238E27FC236}">
                <a16:creationId xmlns:a16="http://schemas.microsoft.com/office/drawing/2014/main" id="{32DB0F5B-038C-4641-A6F0-6CE5832887EC}"/>
              </a:ext>
            </a:extLst>
          </p:cNvPr>
          <p:cNvPicPr>
            <a:picLocks noGrp="1" noChangeAspect="1"/>
          </p:cNvPicPr>
          <p:nvPr>
            <p:ph sz="half" idx="2"/>
          </p:nvPr>
        </p:nvPicPr>
        <p:blipFill>
          <a:blip r:embed="rId3"/>
          <a:stretch>
            <a:fillRect/>
          </a:stretch>
        </p:blipFill>
        <p:spPr>
          <a:xfrm>
            <a:off x="6531177" y="1188615"/>
            <a:ext cx="5660825" cy="4988351"/>
          </a:xfrm>
          <a:prstGeom prst="rect">
            <a:avLst/>
          </a:prstGeom>
        </p:spPr>
      </p:pic>
      <p:pic>
        <p:nvPicPr>
          <p:cNvPr id="6" name="Picture 5" descr="A jet plane on a runway">
            <a:extLst>
              <a:ext uri="{FF2B5EF4-FFF2-40B4-BE49-F238E27FC236}">
                <a16:creationId xmlns:a16="http://schemas.microsoft.com/office/drawing/2014/main" id="{BA22B503-0259-509A-0E0A-41472B9B60D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2167" l="10000" r="96917">
                        <a14:foregroundMark x1="49750" y1="84667" x2="49750" y2="84667"/>
                        <a14:foregroundMark x1="49750" y1="84667" x2="59417" y2="82500"/>
                        <a14:foregroundMark x1="51167" y1="78167" x2="51167" y2="78167"/>
                        <a14:foregroundMark x1="41583" y1="72333" x2="41583" y2="72333"/>
                        <a14:foregroundMark x1="41167" y1="78000" x2="41167" y2="78000"/>
                        <a14:foregroundMark x1="37750" y1="77500" x2="37750" y2="77500"/>
                        <a14:foregroundMark x1="36583" y1="78833" x2="36583" y2="78833"/>
                        <a14:foregroundMark x1="36167" y1="78167" x2="36167" y2="78167"/>
                        <a14:foregroundMark x1="35833" y1="78000" x2="35833" y2="78000"/>
                        <a14:foregroundMark x1="41917" y1="92167" x2="41917" y2="92167"/>
                        <a14:foregroundMark x1="93500" y1="88500" x2="93500" y2="88500"/>
                        <a14:foregroundMark x1="96917" y1="87667" x2="96917" y2="87667"/>
                        <a14:foregroundMark x1="54917" y1="78500" x2="54917" y2="78500"/>
                        <a14:foregroundMark x1="47333" y1="77167" x2="47333" y2="77167"/>
                        <a14:foregroundMark x1="56333" y1="79000" x2="56333" y2="79000"/>
                        <a14:foregroundMark x1="67417" y1="80167" x2="67417" y2="80167"/>
                        <a14:foregroundMark x1="58417" y1="81167" x2="58417" y2="81167"/>
                        <a14:foregroundMark x1="59333" y1="79000" x2="59333" y2="79000"/>
                        <a14:foregroundMark x1="67000" y1="79833" x2="67000" y2="79833"/>
                        <a14:foregroundMark x1="62750" y1="79000" x2="67333" y2="78833"/>
                        <a14:foregroundMark x1="67333" y1="78833" x2="67417" y2="79000"/>
                        <a14:foregroundMark x1="82583" y1="82667" x2="82583" y2="82667"/>
                        <a14:foregroundMark x1="90917" y1="89167" x2="90917" y2="89167"/>
                        <a14:foregroundMark x1="38333" y1="76667" x2="38333" y2="76667"/>
                        <a14:foregroundMark x1="49833" y1="77333" x2="49833" y2="77333"/>
                        <a14:foregroundMark x1="52583" y1="77333" x2="52583" y2="77333"/>
                        <a14:foregroundMark x1="53333" y1="78000" x2="53333" y2="78000"/>
                        <a14:foregroundMark x1="54250" y1="77833" x2="54250" y2="77833"/>
                        <a14:foregroundMark x1="61000" y1="77667" x2="61000" y2="77667"/>
                        <a14:foregroundMark x1="61500" y1="77500" x2="49500" y2="77167"/>
                        <a14:backgroundMark x1="18250" y1="62167" x2="18250" y2="62167"/>
                      </a14:backgroundRemoval>
                    </a14:imgEffect>
                  </a14:imgLayer>
                </a14:imgProps>
              </a:ext>
              <a:ext uri="{28A0092B-C50C-407E-A947-70E740481C1C}">
                <a14:useLocalDpi xmlns:a14="http://schemas.microsoft.com/office/drawing/2010/main" val="0"/>
              </a:ext>
            </a:extLst>
          </a:blip>
          <a:srcRect l="8982" t="66000"/>
          <a:stretch/>
        </p:blipFill>
        <p:spPr>
          <a:xfrm>
            <a:off x="1811035" y="5522495"/>
            <a:ext cx="9666106" cy="1805408"/>
          </a:xfrm>
          <a:prstGeom prst="rect">
            <a:avLst/>
          </a:prstGeom>
        </p:spPr>
      </p:pic>
    </p:spTree>
    <p:extLst>
      <p:ext uri="{BB962C8B-B14F-4D97-AF65-F5344CB8AC3E}">
        <p14:creationId xmlns:p14="http://schemas.microsoft.com/office/powerpoint/2010/main" val="209548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5D90-FEE7-485F-B644-D621E46BED94}"/>
              </a:ext>
            </a:extLst>
          </p:cNvPr>
          <p:cNvSpPr>
            <a:spLocks noGrp="1"/>
          </p:cNvSpPr>
          <p:nvPr>
            <p:ph type="title"/>
          </p:nvPr>
        </p:nvSpPr>
        <p:spPr/>
        <p:txBody>
          <a:bodyPr/>
          <a:lstStyle/>
          <a:p>
            <a:r>
              <a:rPr lang="en-US" dirty="0"/>
              <a:t>1-04 Velocity vs Time graphs</a:t>
            </a:r>
          </a:p>
        </p:txBody>
      </p:sp>
      <p:sp>
        <p:nvSpPr>
          <p:cNvPr id="3" name="Content Placeholder 2">
            <a:extLst>
              <a:ext uri="{FF2B5EF4-FFF2-40B4-BE49-F238E27FC236}">
                <a16:creationId xmlns:a16="http://schemas.microsoft.com/office/drawing/2014/main" id="{979D8FF4-252C-40EA-95B6-FF485BC8D5BD}"/>
              </a:ext>
            </a:extLst>
          </p:cNvPr>
          <p:cNvSpPr>
            <a:spLocks noGrp="1"/>
          </p:cNvSpPr>
          <p:nvPr>
            <p:ph sz="half" idx="1"/>
          </p:nvPr>
        </p:nvSpPr>
        <p:spPr>
          <a:xfrm>
            <a:off x="0" y="1504950"/>
            <a:ext cx="6019800" cy="4672015"/>
          </a:xfrm>
        </p:spPr>
        <p:txBody>
          <a:bodyPr>
            <a:normAutofit fontScale="85000" lnSpcReduction="20000"/>
          </a:bodyPr>
          <a:lstStyle/>
          <a:p>
            <a:r>
              <a:rPr lang="en-US" dirty="0"/>
              <a:t>Calculate</a:t>
            </a:r>
          </a:p>
          <a:p>
            <a:pPr marL="514338" indent="-514338">
              <a:buFont typeface="+mj-lt"/>
              <a:buAutoNum type="alphaLcPeriod"/>
            </a:pPr>
            <a:r>
              <a:rPr lang="en-US" dirty="0"/>
              <a:t>Displacement over the 30s.</a:t>
            </a:r>
          </a:p>
          <a:p>
            <a:pPr marL="514338" indent="-514338">
              <a:buFont typeface="+mj-lt"/>
              <a:buAutoNum type="alphaLcPeriod"/>
            </a:pPr>
            <a:endParaRPr lang="en-US" dirty="0"/>
          </a:p>
          <a:p>
            <a:pPr marL="514338" indent="-514338">
              <a:buFont typeface="+mj-lt"/>
              <a:buAutoNum type="alphaLcPeriod"/>
            </a:pPr>
            <a:endParaRPr lang="en-US" dirty="0"/>
          </a:p>
          <a:p>
            <a:pPr marL="514338" indent="-514338">
              <a:buFont typeface="+mj-lt"/>
              <a:buAutoNum type="alphaLcPeriod"/>
            </a:pPr>
            <a:r>
              <a:rPr lang="en-US" dirty="0"/>
              <a:t>Acceleration over the 30s.</a:t>
            </a:r>
          </a:p>
          <a:p>
            <a:pPr marL="514338" indent="-514338">
              <a:buFont typeface="+mj-lt"/>
              <a:buAutoNum type="alphaLcPeriod"/>
            </a:pPr>
            <a:endParaRPr lang="en-US" dirty="0"/>
          </a:p>
          <a:p>
            <a:pPr marL="514338" indent="-514338">
              <a:buFont typeface="+mj-lt"/>
              <a:buAutoNum type="alphaLcPeriod"/>
            </a:pPr>
            <a:endParaRPr lang="en-US" dirty="0"/>
          </a:p>
          <a:p>
            <a:pPr marL="514338" indent="-514338">
              <a:buFont typeface="+mj-lt"/>
              <a:buAutoNum type="alphaLcPeriod"/>
            </a:pPr>
            <a:r>
              <a:rPr lang="en-US" dirty="0"/>
              <a:t>Instantaneous velocity at 20s.</a:t>
            </a:r>
          </a:p>
          <a:p>
            <a:pPr marL="514338" indent="-514338">
              <a:buFont typeface="+mj-lt"/>
              <a:buAutoNum type="alphaLcPeriod"/>
            </a:pPr>
            <a:endParaRPr lang="en-US" dirty="0"/>
          </a:p>
          <a:p>
            <a:pPr marL="514338" indent="-514338">
              <a:buFont typeface="+mj-lt"/>
              <a:buAutoNum type="alphaLcPeriod"/>
            </a:pPr>
            <a:endParaRPr lang="en-US" dirty="0"/>
          </a:p>
          <a:p>
            <a:pPr marL="514338" indent="-514338">
              <a:buFont typeface="+mj-lt"/>
              <a:buAutoNum type="alphaLcPeriod"/>
            </a:pPr>
            <a:r>
              <a:rPr lang="en-US" dirty="0"/>
              <a:t>Average velocity over the 30s.</a:t>
            </a:r>
          </a:p>
        </p:txBody>
      </p:sp>
      <p:pic>
        <p:nvPicPr>
          <p:cNvPr id="5" name="Content Placeholder 4">
            <a:extLst>
              <a:ext uri="{FF2B5EF4-FFF2-40B4-BE49-F238E27FC236}">
                <a16:creationId xmlns:a16="http://schemas.microsoft.com/office/drawing/2014/main" id="{29D72881-CCCD-4F5A-AF0A-0B598AE6137F}"/>
              </a:ext>
            </a:extLst>
          </p:cNvPr>
          <p:cNvPicPr>
            <a:picLocks noGrp="1" noChangeAspect="1"/>
          </p:cNvPicPr>
          <p:nvPr>
            <p:ph sz="half" idx="2"/>
          </p:nvPr>
        </p:nvPicPr>
        <p:blipFill>
          <a:blip r:embed="rId3"/>
          <a:stretch>
            <a:fillRect/>
          </a:stretch>
        </p:blipFill>
        <p:spPr>
          <a:xfrm>
            <a:off x="6418880" y="1"/>
            <a:ext cx="5773120" cy="5087305"/>
          </a:xfrm>
          <a:prstGeom prst="rect">
            <a:avLst/>
          </a:prstGeom>
        </p:spPr>
      </p:pic>
    </p:spTree>
    <p:extLst>
      <p:ext uri="{BB962C8B-B14F-4D97-AF65-F5344CB8AC3E}">
        <p14:creationId xmlns:p14="http://schemas.microsoft.com/office/powerpoint/2010/main" val="428113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1-01 Introduction, Units, and Uncertainty</a:t>
            </a:r>
            <a:endParaRPr lang="en-US" dirty="0"/>
          </a:p>
        </p:txBody>
      </p:sp>
      <p:sp>
        <p:nvSpPr>
          <p:cNvPr id="5" name="Content Placeholder 4"/>
          <p:cNvSpPr>
            <a:spLocks noGrp="1"/>
          </p:cNvSpPr>
          <p:nvPr>
            <p:ph idx="1"/>
          </p:nvPr>
        </p:nvSpPr>
        <p:spPr/>
        <p:txBody>
          <a:bodyPr>
            <a:normAutofit fontScale="92500" lnSpcReduction="20000"/>
          </a:bodyPr>
          <a:lstStyle/>
          <a:p>
            <a:r>
              <a:rPr lang="en-US" dirty="0"/>
              <a:t>Physics is the study of the rules (usually stated mathematically) by which the physical world operates.</a:t>
            </a:r>
          </a:p>
          <a:p>
            <a:r>
              <a:rPr lang="en-US" dirty="0"/>
              <a:t>These rules describe “how” things happen. Laws of Nature</a:t>
            </a:r>
          </a:p>
          <a:p>
            <a:r>
              <a:rPr lang="en-US" dirty="0"/>
              <a:t>These rules don’t say “why” things happen. Physicists are most interested in being able to predict what will happen. Many physicists think that because they can say how things happen, they have answered the why.</a:t>
            </a:r>
          </a:p>
          <a:p>
            <a:r>
              <a:rPr lang="en-US" dirty="0"/>
              <a:t>Why does gravity pull things together? Newton described the effects over 100 years before anyone asked why gravity happened. Einstein suggested that mass bends space-time, but that is just a model.</a:t>
            </a:r>
          </a:p>
          <a:p>
            <a:r>
              <a:rPr lang="en-US" dirty="0"/>
              <a:t>Physics deals with “how”. “Why” is philosophy. </a:t>
            </a:r>
          </a:p>
          <a:p>
            <a:endParaRPr lang="en-US" dirty="0"/>
          </a:p>
        </p:txBody>
      </p:sp>
    </p:spTree>
    <p:extLst>
      <p:ext uri="{BB962C8B-B14F-4D97-AF65-F5344CB8AC3E}">
        <p14:creationId xmlns:p14="http://schemas.microsoft.com/office/powerpoint/2010/main" val="349184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5D90-FEE7-485F-B644-D621E46BED94}"/>
              </a:ext>
            </a:extLst>
          </p:cNvPr>
          <p:cNvSpPr>
            <a:spLocks noGrp="1"/>
          </p:cNvSpPr>
          <p:nvPr>
            <p:ph type="title"/>
          </p:nvPr>
        </p:nvSpPr>
        <p:spPr/>
        <p:txBody>
          <a:bodyPr/>
          <a:lstStyle/>
          <a:p>
            <a:r>
              <a:rPr lang="en-US" dirty="0"/>
              <a:t>1-04 Velocity vs Time graphs</a:t>
            </a:r>
          </a:p>
        </p:txBody>
      </p:sp>
      <p:sp>
        <p:nvSpPr>
          <p:cNvPr id="3" name="Content Placeholder 2">
            <a:extLst>
              <a:ext uri="{FF2B5EF4-FFF2-40B4-BE49-F238E27FC236}">
                <a16:creationId xmlns:a16="http://schemas.microsoft.com/office/drawing/2014/main" id="{979D8FF4-252C-40EA-95B6-FF485BC8D5BD}"/>
              </a:ext>
            </a:extLst>
          </p:cNvPr>
          <p:cNvSpPr>
            <a:spLocks noGrp="1"/>
          </p:cNvSpPr>
          <p:nvPr>
            <p:ph sz="half" idx="1"/>
          </p:nvPr>
        </p:nvSpPr>
        <p:spPr>
          <a:xfrm>
            <a:off x="0" y="1504950"/>
            <a:ext cx="6019800" cy="4672015"/>
          </a:xfrm>
        </p:spPr>
        <p:txBody>
          <a:bodyPr>
            <a:normAutofit/>
          </a:bodyPr>
          <a:lstStyle/>
          <a:p>
            <a:r>
              <a:rPr lang="en-US" sz="2800" dirty="0"/>
              <a:t>Calculate</a:t>
            </a:r>
          </a:p>
          <a:p>
            <a:pPr marL="514338" indent="-514338">
              <a:buFont typeface="+mj-lt"/>
              <a:buAutoNum type="alphaLcPeriod"/>
            </a:pPr>
            <a:r>
              <a:rPr lang="en-US" sz="2800" dirty="0"/>
              <a:t>Displacement over the first 20s.</a:t>
            </a:r>
          </a:p>
          <a:p>
            <a:pPr marL="514338" indent="-514338">
              <a:buFont typeface="+mj-lt"/>
              <a:buAutoNum type="alphaLcPeriod"/>
            </a:pPr>
            <a:endParaRPr lang="en-US" sz="2800" dirty="0"/>
          </a:p>
          <a:p>
            <a:pPr marL="514338" indent="-514338">
              <a:buFont typeface="+mj-lt"/>
              <a:buAutoNum type="alphaLcPeriod"/>
            </a:pPr>
            <a:endParaRPr lang="en-US" sz="2800" dirty="0"/>
          </a:p>
          <a:p>
            <a:pPr marL="514338" indent="-514338">
              <a:buFont typeface="+mj-lt"/>
              <a:buAutoNum type="alphaLcPeriod"/>
            </a:pPr>
            <a:r>
              <a:rPr lang="en-US" sz="2800" dirty="0"/>
              <a:t>Instantaneous acceleration at 30s.</a:t>
            </a:r>
          </a:p>
        </p:txBody>
      </p:sp>
      <p:pic>
        <p:nvPicPr>
          <p:cNvPr id="7" name="Content Placeholder 6">
            <a:extLst>
              <a:ext uri="{FF2B5EF4-FFF2-40B4-BE49-F238E27FC236}">
                <a16:creationId xmlns:a16="http://schemas.microsoft.com/office/drawing/2014/main" id="{14603339-F80A-4C24-81D6-540A71793C6B}"/>
              </a:ext>
            </a:extLst>
          </p:cNvPr>
          <p:cNvPicPr>
            <a:picLocks noGrp="1" noChangeAspect="1"/>
          </p:cNvPicPr>
          <p:nvPr>
            <p:ph sz="half" idx="2"/>
          </p:nvPr>
        </p:nvPicPr>
        <p:blipFill>
          <a:blip r:embed="rId3"/>
          <a:stretch>
            <a:fillRect/>
          </a:stretch>
        </p:blipFill>
        <p:spPr>
          <a:xfrm>
            <a:off x="6516185" y="16042"/>
            <a:ext cx="5675817" cy="4989848"/>
          </a:xfrm>
          <a:prstGeom prst="rect">
            <a:avLst/>
          </a:prstGeom>
        </p:spPr>
      </p:pic>
      <p:pic>
        <p:nvPicPr>
          <p:cNvPr id="4" name="Picture 3" descr="A jet plane on a runway">
            <a:extLst>
              <a:ext uri="{FF2B5EF4-FFF2-40B4-BE49-F238E27FC236}">
                <a16:creationId xmlns:a16="http://schemas.microsoft.com/office/drawing/2014/main" id="{92FA315C-EEA7-198F-0A8C-7F82275C258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2167" l="10000" r="96917">
                        <a14:foregroundMark x1="49750" y1="84667" x2="49750" y2="84667"/>
                        <a14:foregroundMark x1="49750" y1="84667" x2="59417" y2="82500"/>
                        <a14:foregroundMark x1="51167" y1="78167" x2="51167" y2="78167"/>
                        <a14:foregroundMark x1="41583" y1="72333" x2="41583" y2="72333"/>
                        <a14:foregroundMark x1="41167" y1="78000" x2="41167" y2="78000"/>
                        <a14:foregroundMark x1="37750" y1="77500" x2="37750" y2="77500"/>
                        <a14:foregroundMark x1="36583" y1="78833" x2="36583" y2="78833"/>
                        <a14:foregroundMark x1="36167" y1="78167" x2="36167" y2="78167"/>
                        <a14:foregroundMark x1="35833" y1="78000" x2="35833" y2="78000"/>
                        <a14:foregroundMark x1="41917" y1="92167" x2="41917" y2="92167"/>
                        <a14:foregroundMark x1="93500" y1="88500" x2="93500" y2="88500"/>
                        <a14:foregroundMark x1="96917" y1="87667" x2="96917" y2="87667"/>
                        <a14:foregroundMark x1="54917" y1="78500" x2="54917" y2="78500"/>
                        <a14:foregroundMark x1="47333" y1="77167" x2="47333" y2="77167"/>
                        <a14:foregroundMark x1="56333" y1="79000" x2="56333" y2="79000"/>
                        <a14:foregroundMark x1="67417" y1="80167" x2="67417" y2="80167"/>
                        <a14:foregroundMark x1="58417" y1="81167" x2="58417" y2="81167"/>
                        <a14:foregroundMark x1="59333" y1="79000" x2="59333" y2="79000"/>
                        <a14:foregroundMark x1="67000" y1="79833" x2="67000" y2="79833"/>
                        <a14:foregroundMark x1="62750" y1="79000" x2="67333" y2="78833"/>
                        <a14:foregroundMark x1="67333" y1="78833" x2="67417" y2="79000"/>
                        <a14:foregroundMark x1="82583" y1="82667" x2="82583" y2="82667"/>
                        <a14:foregroundMark x1="90917" y1="89167" x2="90917" y2="89167"/>
                        <a14:foregroundMark x1="38333" y1="76667" x2="38333" y2="76667"/>
                        <a14:foregroundMark x1="49833" y1="77333" x2="49833" y2="77333"/>
                        <a14:foregroundMark x1="52583" y1="77333" x2="52583" y2="77333"/>
                        <a14:foregroundMark x1="53333" y1="78000" x2="53333" y2="78000"/>
                        <a14:foregroundMark x1="54250" y1="77833" x2="54250" y2="77833"/>
                        <a14:foregroundMark x1="61000" y1="77667" x2="61000" y2="77667"/>
                        <a14:foregroundMark x1="61500" y1="77500" x2="49500" y2="77167"/>
                        <a14:backgroundMark x1="18250" y1="62167" x2="18250" y2="62167"/>
                      </a14:backgroundRemoval>
                    </a14:imgEffect>
                  </a14:imgLayer>
                </a14:imgProps>
              </a:ext>
              <a:ext uri="{28A0092B-C50C-407E-A947-70E740481C1C}">
                <a14:useLocalDpi xmlns:a14="http://schemas.microsoft.com/office/drawing/2010/main" val="0"/>
              </a:ext>
            </a:extLst>
          </a:blip>
          <a:srcRect l="8982" t="66000"/>
          <a:stretch/>
        </p:blipFill>
        <p:spPr>
          <a:xfrm>
            <a:off x="1811035" y="5522495"/>
            <a:ext cx="9666106" cy="1805408"/>
          </a:xfrm>
          <a:prstGeom prst="rect">
            <a:avLst/>
          </a:prstGeom>
        </p:spPr>
      </p:pic>
    </p:spTree>
    <p:extLst>
      <p:ext uri="{BB962C8B-B14F-4D97-AF65-F5344CB8AC3E}">
        <p14:creationId xmlns:p14="http://schemas.microsoft.com/office/powerpoint/2010/main" val="100853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A686F-E522-4DB6-AE1E-04A53C1EF635}"/>
              </a:ext>
            </a:extLst>
          </p:cNvPr>
          <p:cNvSpPr>
            <a:spLocks noGrp="1"/>
          </p:cNvSpPr>
          <p:nvPr>
            <p:ph type="title"/>
          </p:nvPr>
        </p:nvSpPr>
        <p:spPr/>
        <p:txBody>
          <a:bodyPr/>
          <a:lstStyle/>
          <a:p>
            <a:r>
              <a:rPr lang="en-US" dirty="0"/>
              <a:t>1-05 Acceleration</a:t>
            </a:r>
          </a:p>
        </p:txBody>
      </p:sp>
      <p:sp>
        <p:nvSpPr>
          <p:cNvPr id="3" name="Text Placeholder 2">
            <a:extLst>
              <a:ext uri="{FF2B5EF4-FFF2-40B4-BE49-F238E27FC236}">
                <a16:creationId xmlns:a16="http://schemas.microsoft.com/office/drawing/2014/main" id="{466BD03C-43F5-4B8C-A6CE-5E375E020E2D}"/>
              </a:ext>
            </a:extLst>
          </p:cNvPr>
          <p:cNvSpPr>
            <a:spLocks noGrp="1"/>
          </p:cNvSpPr>
          <p:nvPr>
            <p:ph type="body" idx="1"/>
          </p:nvPr>
        </p:nvSpPr>
        <p:spPr/>
        <p:txBody>
          <a:bodyPr>
            <a:normAutofit fontScale="85000" lnSpcReduction="10000"/>
          </a:bodyPr>
          <a:lstStyle/>
          <a:p>
            <a:r>
              <a:rPr lang="en-US" dirty="0"/>
              <a:t>In this lesson you will…</a:t>
            </a:r>
          </a:p>
          <a:p>
            <a:pPr marL="457189" indent="-457189">
              <a:buFont typeface="Arial" panose="020B0604020202020204" pitchFamily="34" charset="0"/>
              <a:buChar char="•"/>
            </a:pPr>
            <a:r>
              <a:rPr lang="en-US" dirty="0"/>
              <a:t>Understand the meaning of positive and negative acceleration</a:t>
            </a:r>
          </a:p>
          <a:p>
            <a:pPr marL="457189" indent="-457189">
              <a:buFont typeface="Arial" panose="020B0604020202020204" pitchFamily="34" charset="0"/>
              <a:buChar char="•"/>
            </a:pPr>
            <a:r>
              <a:rPr lang="en-US" dirty="0"/>
              <a:t>Solve problems involving acceleration</a:t>
            </a:r>
          </a:p>
          <a:p>
            <a:pPr marL="457189" indent="-457189">
              <a:buFont typeface="Arial" panose="020B0604020202020204" pitchFamily="34" charset="0"/>
              <a:buChar char="•"/>
            </a:pPr>
            <a:r>
              <a:rPr lang="en-US" dirty="0"/>
              <a:t>Recognize graphs with constant acceleration</a:t>
            </a:r>
          </a:p>
          <a:p>
            <a:pPr marL="457189" indent="-457189">
              <a:buFont typeface="Arial" panose="020B0604020202020204" pitchFamily="34" charset="0"/>
              <a:buChar char="•"/>
            </a:pPr>
            <a:endParaRPr lang="en-US" dirty="0"/>
          </a:p>
          <a:p>
            <a:r>
              <a:rPr lang="en-US" dirty="0"/>
              <a:t>Standards</a:t>
            </a:r>
          </a:p>
          <a:p>
            <a:pPr marL="457200" indent="-457200">
              <a:buFont typeface="Arial" panose="020B0604020202020204" pitchFamily="34" charset="0"/>
              <a:buChar char="•"/>
            </a:pPr>
            <a:r>
              <a:rPr lang="en-US" dirty="0"/>
              <a:t>M1: Use vector analysis to characterize change in position and motion</a:t>
            </a:r>
          </a:p>
          <a:p>
            <a:pPr marL="457200" indent="-457200">
              <a:buFont typeface="Arial" panose="020B0604020202020204" pitchFamily="34" charset="0"/>
              <a:buChar char="•"/>
            </a:pPr>
            <a:r>
              <a:rPr lang="en-US" dirty="0"/>
              <a:t>M2: Use graphs to characterize change in position and motion</a:t>
            </a:r>
          </a:p>
          <a:p>
            <a:pPr marL="457200" indent="-457200">
              <a:buFont typeface="Arial" panose="020B0604020202020204" pitchFamily="34" charset="0"/>
              <a:buChar char="•"/>
            </a:pPr>
            <a:r>
              <a:rPr lang="en-US" dirty="0"/>
              <a:t>M3: Use kinematics equations to characterize change in position and motion</a:t>
            </a:r>
          </a:p>
        </p:txBody>
      </p:sp>
    </p:spTree>
    <p:extLst>
      <p:ext uri="{BB962C8B-B14F-4D97-AF65-F5344CB8AC3E}">
        <p14:creationId xmlns:p14="http://schemas.microsoft.com/office/powerpoint/2010/main" val="623267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25B7-22BD-4BE5-8FD9-FFC72291F0DC}"/>
              </a:ext>
            </a:extLst>
          </p:cNvPr>
          <p:cNvSpPr>
            <a:spLocks noGrp="1"/>
          </p:cNvSpPr>
          <p:nvPr>
            <p:ph type="title"/>
          </p:nvPr>
        </p:nvSpPr>
        <p:spPr/>
        <p:txBody>
          <a:bodyPr/>
          <a:lstStyle/>
          <a:p>
            <a:r>
              <a:rPr lang="en-US" dirty="0"/>
              <a:t>1-05 Acceleration</a:t>
            </a:r>
          </a:p>
        </p:txBody>
      </p:sp>
      <p:sp>
        <p:nvSpPr>
          <p:cNvPr id="3" name="Content Placeholder 2">
            <a:extLst>
              <a:ext uri="{FF2B5EF4-FFF2-40B4-BE49-F238E27FC236}">
                <a16:creationId xmlns:a16="http://schemas.microsoft.com/office/drawing/2014/main" id="{8562400B-E039-4A0F-88E7-FF0E6F09EB23}"/>
              </a:ext>
            </a:extLst>
          </p:cNvPr>
          <p:cNvSpPr>
            <a:spLocks noGrp="1"/>
          </p:cNvSpPr>
          <p:nvPr>
            <p:ph idx="1"/>
          </p:nvPr>
        </p:nvSpPr>
        <p:spPr/>
        <p:txBody>
          <a:bodyPr/>
          <a:lstStyle/>
          <a:p>
            <a:r>
              <a:rPr lang="en-US" dirty="0"/>
              <a:t>Acceleration graphs lab</a:t>
            </a:r>
          </a:p>
        </p:txBody>
      </p:sp>
    </p:spTree>
    <p:extLst>
      <p:ext uri="{BB962C8B-B14F-4D97-AF65-F5344CB8AC3E}">
        <p14:creationId xmlns:p14="http://schemas.microsoft.com/office/powerpoint/2010/main" val="1126646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1-05 Acceleration</a:t>
            </a:r>
          </a:p>
        </p:txBody>
      </p:sp>
      <mc:AlternateContent xmlns:mc="http://schemas.openxmlformats.org/markup-compatibility/2006" xmlns:a14="http://schemas.microsoft.com/office/drawing/2010/main">
        <mc:Choice Requires="a14">
          <p:sp>
            <p:nvSpPr>
              <p:cNvPr id="8" name="Content Placeholder 2"/>
              <p:cNvSpPr>
                <a:spLocks noGrp="1"/>
              </p:cNvSpPr>
              <p:nvPr>
                <p:ph idx="1"/>
              </p:nvPr>
            </p:nvSpPr>
            <p:spPr/>
            <p:txBody>
              <a:bodyPr>
                <a:normAutofit fontScale="85000" lnSpcReduction="10000"/>
              </a:bodyPr>
              <a:lstStyle/>
              <a:p>
                <a:pPr>
                  <a:lnSpc>
                    <a:spcPct val="120000"/>
                  </a:lnSpc>
                </a:pPr>
                <a:r>
                  <a:rPr lang="en-US" dirty="0"/>
                  <a:t>Acceleration</a:t>
                </a:r>
              </a:p>
              <a:p>
                <a:pPr lvl="1">
                  <a:lnSpc>
                    <a:spcPct val="120000"/>
                  </a:lnSpc>
                </a:pPr>
                <a:r>
                  <a:rPr lang="en-US" dirty="0"/>
                  <a:t>Rate of change of velocity</a:t>
                </a:r>
              </a:p>
              <a:p>
                <a:pPr marL="457178" lvl="1" indent="0">
                  <a:lnSpc>
                    <a:spcPct val="120000"/>
                  </a:lnSpc>
                  <a:buNone/>
                </a:pPr>
                <a14:m>
                  <m:oMathPara xmlns:m="http://schemas.openxmlformats.org/officeDocument/2006/math">
                    <m:oMathParaPr>
                      <m:jc m:val="centerGroup"/>
                    </m:oMathParaPr>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a:rPr>
                            <m:t>𝑎</m:t>
                          </m:r>
                        </m:e>
                      </m:bar>
                      <m:r>
                        <a:rPr lang="en-US" b="0" i="1" smtClean="0">
                          <a:latin typeface="Cambria Math"/>
                        </a:rPr>
                        <m:t>=</m:t>
                      </m:r>
                      <m:f>
                        <m:fPr>
                          <m:ctrlPr>
                            <a:rPr lang="en-US" b="0" i="1" smtClean="0">
                              <a:latin typeface="Cambria Math" panose="02040503050406030204" pitchFamily="18" charset="0"/>
                            </a:rPr>
                          </m:ctrlPr>
                        </m:fPr>
                        <m:num>
                          <m:r>
                            <m:rPr>
                              <m:sty m:val="p"/>
                            </m:rPr>
                            <a:rPr lang="en-US" b="0" i="0" smtClean="0">
                              <a:latin typeface="Cambria Math"/>
                            </a:rPr>
                            <m:t>Δ</m:t>
                          </m:r>
                          <m:r>
                            <a:rPr lang="en-US" b="0" i="1" smtClean="0">
                              <a:latin typeface="Cambria Math"/>
                            </a:rPr>
                            <m:t>𝑣</m:t>
                          </m:r>
                        </m:num>
                        <m:den>
                          <m:r>
                            <m:rPr>
                              <m:sty m:val="p"/>
                            </m:rPr>
                            <a:rPr lang="en-US" b="0" i="0" smtClean="0">
                              <a:latin typeface="Cambria Math"/>
                            </a:rPr>
                            <m:t>Δ</m:t>
                          </m:r>
                          <m:r>
                            <a:rPr lang="en-US" b="0" i="1" smtClean="0">
                              <a:latin typeface="Cambria Math"/>
                            </a:rPr>
                            <m:t>𝑡</m:t>
                          </m:r>
                        </m:den>
                      </m:f>
                    </m:oMath>
                  </m:oMathPara>
                </a14:m>
                <a:endParaRPr lang="en-US" b="0" i="1" dirty="0">
                  <a:latin typeface="Cambria Math" panose="02040503050406030204" pitchFamily="18" charset="0"/>
                </a:endParaRPr>
              </a:p>
              <a:p>
                <a:pPr marL="457178" lvl="1" indent="0">
                  <a:lnSpc>
                    <a:spcPct val="120000"/>
                  </a:lnSpc>
                  <a:buNone/>
                </a:pPr>
                <a14:m>
                  <m:oMathPara xmlns:m="http://schemas.openxmlformats.org/officeDocument/2006/math">
                    <m:oMathParaPr>
                      <m:jc m:val="centerGroup"/>
                    </m:oMathParaPr>
                    <m:oMath xmlns:m="http://schemas.openxmlformats.org/officeDocument/2006/math">
                      <m:bar>
                        <m:barPr>
                          <m:pos m:val="top"/>
                          <m:ctrlPr>
                            <a:rPr lang="en-US" b="0" i="1" dirty="0" smtClean="0">
                              <a:latin typeface="Cambria Math" panose="02040503050406030204" pitchFamily="18" charset="0"/>
                            </a:rPr>
                          </m:ctrlPr>
                        </m:barPr>
                        <m:e>
                          <m:r>
                            <a:rPr lang="en-US" b="0" i="1" dirty="0" smtClean="0">
                              <a:latin typeface="Cambria Math" panose="02040503050406030204" pitchFamily="18" charset="0"/>
                            </a:rPr>
                            <m:t>𝑎</m:t>
                          </m:r>
                        </m:e>
                      </m:ba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𝑓</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num>
                        <m:den>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𝑓</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0</m:t>
                              </m:r>
                            </m:sub>
                          </m:sSub>
                        </m:den>
                      </m:f>
                    </m:oMath>
                  </m:oMathPara>
                </a14:m>
                <a:endParaRPr lang="en-US" b="0" i="1" dirty="0">
                  <a:latin typeface="Cambria Math" panose="02040503050406030204" pitchFamily="18" charset="0"/>
                </a:endParaRPr>
              </a:p>
              <a:p>
                <a:pPr marL="457178" lvl="1" indent="0">
                  <a:lnSpc>
                    <a:spcPct val="12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m:oMathPara>
                </a14:m>
                <a:endParaRPr lang="en-US" dirty="0"/>
              </a:p>
              <a:p>
                <a:pPr>
                  <a:lnSpc>
                    <a:spcPct val="120000"/>
                  </a:lnSpc>
                </a:pPr>
                <a:r>
                  <a:rPr lang="en-US" dirty="0"/>
                  <a:t>Vector</a:t>
                </a:r>
              </a:p>
              <a:p>
                <a:pPr>
                  <a:lnSpc>
                    <a:spcPct val="120000"/>
                  </a:lnSpc>
                </a:pPr>
                <a:r>
                  <a:rPr lang="en-US" dirty="0"/>
                  <a:t>Unit: </a:t>
                </a:r>
                <a14:m>
                  <m:oMath xmlns:m="http://schemas.openxmlformats.org/officeDocument/2006/math">
                    <m:r>
                      <a:rPr lang="en-US" b="0" i="1" smtClean="0">
                        <a:latin typeface="Cambria Math"/>
                      </a:rPr>
                      <m:t>𝑚</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oMath>
                </a14:m>
                <a:endParaRPr lang="en-US" dirty="0"/>
              </a:p>
              <a:p>
                <a:pPr>
                  <a:lnSpc>
                    <a:spcPct val="120000"/>
                  </a:lnSpc>
                </a:pPr>
                <a:endParaRPr lang="en-US" dirty="0"/>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blipFill>
                <a:blip r:embed="rId3"/>
                <a:stretch>
                  <a:fillRect l="-850" t="-1148"/>
                </a:stretch>
              </a:blipFill>
            </p:spPr>
            <p:txBody>
              <a:bodyPr/>
              <a:lstStyle/>
              <a:p>
                <a:r>
                  <a:rPr lang="en-US">
                    <a:noFill/>
                  </a:rPr>
                  <a:t> </a:t>
                </a:r>
              </a:p>
            </p:txBody>
          </p:sp>
        </mc:Fallback>
      </mc:AlternateContent>
      <p:pic>
        <p:nvPicPr>
          <p:cNvPr id="4" name="Picture 3" descr="A cartoon of a cat&#10;&#10;Description automatically generated">
            <a:extLst>
              <a:ext uri="{FF2B5EF4-FFF2-40B4-BE49-F238E27FC236}">
                <a16:creationId xmlns:a16="http://schemas.microsoft.com/office/drawing/2014/main" id="{7BD8047F-EDE8-9FE8-5A9A-6523CCD7C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34029"/>
            <a:ext cx="1428750" cy="1428750"/>
          </a:xfrm>
          <a:prstGeom prst="rect">
            <a:avLst/>
          </a:prstGeom>
        </p:spPr>
      </p:pic>
    </p:spTree>
    <p:extLst>
      <p:ext uri="{BB962C8B-B14F-4D97-AF65-F5344CB8AC3E}">
        <p14:creationId xmlns:p14="http://schemas.microsoft.com/office/powerpoint/2010/main" val="361651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100000" fill="hold" nodeType="clickEffect">
                                  <p:stCondLst>
                                    <p:cond delay="0"/>
                                  </p:stCondLst>
                                  <p:childTnLst>
                                    <p:animMotion origin="layout" path="M -3.75E-6 -1.11111E-6 L 1.01211 -1.11111E-6 " pathEditMode="relative" rAng="0" ptsTypes="AA">
                                      <p:cBhvr>
                                        <p:cTn id="26" dur="4000" fill="hold"/>
                                        <p:tgtEl>
                                          <p:spTgt spid="4"/>
                                        </p:tgtEl>
                                        <p:attrNameLst>
                                          <p:attrName>ppt_x</p:attrName>
                                          <p:attrName>ppt_y</p:attrName>
                                        </p:attrNameLst>
                                      </p:cBhvr>
                                      <p:rCtr x="505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1-05 Acceleration</a:t>
            </a:r>
          </a:p>
        </p:txBody>
      </p:sp>
      <p:sp>
        <p:nvSpPr>
          <p:cNvPr id="8" name="Content Placeholder 2"/>
          <p:cNvSpPr>
            <a:spLocks noGrp="1"/>
          </p:cNvSpPr>
          <p:nvPr>
            <p:ph sz="half" idx="1"/>
          </p:nvPr>
        </p:nvSpPr>
        <p:spPr>
          <a:xfrm>
            <a:off x="1" y="955345"/>
            <a:ext cx="7980295" cy="5623257"/>
          </a:xfrm>
        </p:spPr>
        <p:txBody>
          <a:bodyPr>
            <a:normAutofit/>
          </a:bodyPr>
          <a:lstStyle/>
          <a:p>
            <a:pPr>
              <a:lnSpc>
                <a:spcPct val="120000"/>
              </a:lnSpc>
            </a:pPr>
            <a:endParaRPr lang="en-US" dirty="0"/>
          </a:p>
          <a:p>
            <a:pPr>
              <a:lnSpc>
                <a:spcPct val="120000"/>
              </a:lnSpc>
            </a:pPr>
            <a:r>
              <a:rPr lang="en-US" dirty="0"/>
              <a:t>If the acceleration is same direction as motion, then the object is increasing speed.</a:t>
            </a:r>
          </a:p>
          <a:p>
            <a:pPr>
              <a:lnSpc>
                <a:spcPct val="120000"/>
              </a:lnSpc>
            </a:pPr>
            <a:r>
              <a:rPr lang="en-US" dirty="0"/>
              <a:t>If the acceleration is opposite direction as motion, then the object is decreasing speed.</a:t>
            </a:r>
          </a:p>
          <a:p>
            <a:pPr>
              <a:lnSpc>
                <a:spcPct val="120000"/>
              </a:lnSpc>
            </a:pPr>
            <a:endParaRPr lang="en-US" dirty="0"/>
          </a:p>
        </p:txBody>
      </p:sp>
      <p:pic>
        <p:nvPicPr>
          <p:cNvPr id="9" name="Picture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80297" y="0"/>
            <a:ext cx="4211705" cy="6858000"/>
          </a:xfrm>
          <a:prstGeom prst="rect">
            <a:avLst/>
          </a:prstGeom>
        </p:spPr>
      </p:pic>
    </p:spTree>
    <p:extLst>
      <p:ext uri="{BB962C8B-B14F-4D97-AF65-F5344CB8AC3E}">
        <p14:creationId xmlns:p14="http://schemas.microsoft.com/office/powerpoint/2010/main" val="292209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338F4-6864-4C8C-B45E-174AA1F63BE5}"/>
              </a:ext>
            </a:extLst>
          </p:cNvPr>
          <p:cNvSpPr>
            <a:spLocks noGrp="1"/>
          </p:cNvSpPr>
          <p:nvPr>
            <p:ph type="title"/>
          </p:nvPr>
        </p:nvSpPr>
        <p:spPr/>
        <p:txBody>
          <a:bodyPr/>
          <a:lstStyle/>
          <a:p>
            <a:r>
              <a:rPr lang="en-US" dirty="0"/>
              <a:t>1-05 Acceleration</a:t>
            </a:r>
          </a:p>
        </p:txBody>
      </p:sp>
      <p:sp>
        <p:nvSpPr>
          <p:cNvPr id="3" name="Content Placeholder 2">
            <a:extLst>
              <a:ext uri="{FF2B5EF4-FFF2-40B4-BE49-F238E27FC236}">
                <a16:creationId xmlns:a16="http://schemas.microsoft.com/office/drawing/2014/main" id="{5112BF79-C017-4B80-9E57-48C8032CAB90}"/>
              </a:ext>
            </a:extLst>
          </p:cNvPr>
          <p:cNvSpPr>
            <a:spLocks noGrp="1"/>
          </p:cNvSpPr>
          <p:nvPr>
            <p:ph idx="1"/>
          </p:nvPr>
        </p:nvSpPr>
        <p:spPr/>
        <p:txBody>
          <a:bodyPr/>
          <a:lstStyle/>
          <a:p>
            <a:r>
              <a:rPr lang="en-US" dirty="0"/>
              <a:t>A horse starts running. If it goes from 0 to 55 km/h in 3.5 s, what is the horse’s acceleration?</a:t>
            </a:r>
          </a:p>
        </p:txBody>
      </p:sp>
      <p:pic>
        <p:nvPicPr>
          <p:cNvPr id="6" name="Picture 5">
            <a:extLst>
              <a:ext uri="{FF2B5EF4-FFF2-40B4-BE49-F238E27FC236}">
                <a16:creationId xmlns:a16="http://schemas.microsoft.com/office/drawing/2014/main" id="{DD2978F1-0D82-4131-BEA8-89A5CF429D6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27402" y="4412530"/>
            <a:ext cx="3664599" cy="2445471"/>
          </a:xfrm>
          <a:prstGeom prst="rect">
            <a:avLst/>
          </a:prstGeom>
        </p:spPr>
      </p:pic>
    </p:spTree>
    <p:extLst>
      <p:ext uri="{BB962C8B-B14F-4D97-AF65-F5344CB8AC3E}">
        <p14:creationId xmlns:p14="http://schemas.microsoft.com/office/powerpoint/2010/main" val="1902603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338F4-6864-4C8C-B45E-174AA1F63BE5}"/>
              </a:ext>
            </a:extLst>
          </p:cNvPr>
          <p:cNvSpPr>
            <a:spLocks noGrp="1"/>
          </p:cNvSpPr>
          <p:nvPr>
            <p:ph type="title"/>
          </p:nvPr>
        </p:nvSpPr>
        <p:spPr/>
        <p:txBody>
          <a:bodyPr/>
          <a:lstStyle/>
          <a:p>
            <a:r>
              <a:rPr lang="en-US" dirty="0"/>
              <a:t>1-05 Acceleration</a:t>
            </a:r>
          </a:p>
        </p:txBody>
      </p:sp>
      <p:sp>
        <p:nvSpPr>
          <p:cNvPr id="3" name="Content Placeholder 2">
            <a:extLst>
              <a:ext uri="{FF2B5EF4-FFF2-40B4-BE49-F238E27FC236}">
                <a16:creationId xmlns:a16="http://schemas.microsoft.com/office/drawing/2014/main" id="{5112BF79-C017-4B80-9E57-48C8032CAB90}"/>
              </a:ext>
            </a:extLst>
          </p:cNvPr>
          <p:cNvSpPr>
            <a:spLocks noGrp="1"/>
          </p:cNvSpPr>
          <p:nvPr>
            <p:ph idx="1"/>
          </p:nvPr>
        </p:nvSpPr>
        <p:spPr/>
        <p:txBody>
          <a:bodyPr/>
          <a:lstStyle/>
          <a:p>
            <a:r>
              <a:rPr lang="en-US" dirty="0"/>
              <a:t>A car slows from 15 m/s to 10 m/s by an acceleration of 4 m/s</a:t>
            </a:r>
            <a:r>
              <a:rPr lang="en-US" baseline="30000" dirty="0"/>
              <a:t>2</a:t>
            </a:r>
            <a:r>
              <a:rPr lang="en-US" dirty="0"/>
              <a:t>. How much time did it take to slow down?</a:t>
            </a:r>
          </a:p>
        </p:txBody>
      </p:sp>
      <p:pic>
        <p:nvPicPr>
          <p:cNvPr id="8" name="Picture 7">
            <a:extLst>
              <a:ext uri="{FF2B5EF4-FFF2-40B4-BE49-F238E27FC236}">
                <a16:creationId xmlns:a16="http://schemas.microsoft.com/office/drawing/2014/main" id="{94A5669D-3446-475B-80A3-B07522A6A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392" y="5072577"/>
            <a:ext cx="2828081" cy="1878023"/>
          </a:xfrm>
          <a:prstGeom prst="rect">
            <a:avLst/>
          </a:prstGeom>
        </p:spPr>
      </p:pic>
    </p:spTree>
    <p:extLst>
      <p:ext uri="{BB962C8B-B14F-4D97-AF65-F5344CB8AC3E}">
        <p14:creationId xmlns:p14="http://schemas.microsoft.com/office/powerpoint/2010/main" val="71679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1-05 Acceleration</a:t>
            </a:r>
          </a:p>
        </p:txBody>
      </p:sp>
      <mc:AlternateContent xmlns:mc="http://schemas.openxmlformats.org/markup-compatibility/2006" xmlns:a14="http://schemas.microsoft.com/office/drawing/2010/main">
        <mc:Choice Requires="a14">
          <p:sp>
            <p:nvSpPr>
              <p:cNvPr id="7" name="Content Placeholder 1"/>
              <p:cNvSpPr>
                <a:spLocks noGrp="1"/>
              </p:cNvSpPr>
              <p:nvPr>
                <p:ph sz="half" idx="1"/>
              </p:nvPr>
            </p:nvSpPr>
            <p:spPr>
              <a:xfrm>
                <a:off x="0" y="1504951"/>
                <a:ext cx="6096000" cy="4672015"/>
              </a:xfrm>
            </p:spPr>
            <p:txBody>
              <a:bodyPr>
                <a:normAutofit fontScale="92500" lnSpcReduction="10000"/>
              </a:bodyPr>
              <a:lstStyle/>
              <a:p>
                <a:pPr lvl="0"/>
                <a:r>
                  <a:rPr lang="en-US" dirty="0"/>
                  <a:t>Constant acceleration</a:t>
                </a:r>
              </a:p>
              <a:p>
                <a:pPr lvl="1"/>
                <a:r>
                  <a:rPr lang="en-US" dirty="0"/>
                  <a:t>The graph of position–time is parabolic</a:t>
                </a:r>
              </a:p>
              <a:p>
                <a:pPr lvl="2"/>
                <a:r>
                  <a:rPr lang="en-US" dirty="0"/>
                  <a:t>(</a:t>
                </a:r>
                <a14:m>
                  <m:oMath xmlns:m="http://schemas.openxmlformats.org/officeDocument/2006/math">
                    <m:r>
                      <a:rPr lang="en-US" b="0" i="1" smtClean="0">
                        <a:latin typeface="Cambria Math" panose="02040503050406030204" pitchFamily="18" charset="0"/>
                      </a:rPr>
                      <m:t>𝑑</m:t>
                    </m:r>
                    <m:r>
                      <a:rPr lang="en-US" i="1">
                        <a:latin typeface="Cambria Math"/>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𝑎</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oMath>
                </a14:m>
                <a:r>
                  <a:rPr lang="en-US" dirty="0"/>
                  <a:t> is quadratic)</a:t>
                </a:r>
              </a:p>
              <a:p>
                <a:pPr lvl="1"/>
                <a:r>
                  <a:rPr lang="en-US" dirty="0"/>
                  <a:t>The graph of velocity–time is linear</a:t>
                </a:r>
              </a:p>
              <a:p>
                <a:pPr lvl="2"/>
                <a:r>
                  <a:rPr lang="en-US" dirty="0"/>
                  <a:t>(</a:t>
                </a:r>
                <a14:m>
                  <m:oMath xmlns:m="http://schemas.openxmlformats.org/officeDocument/2006/math">
                    <m:r>
                      <a:rPr lang="en-US" i="1">
                        <a:latin typeface="Cambria Math"/>
                      </a:rPr>
                      <m:t>𝑣</m:t>
                    </m:r>
                    <m:r>
                      <a:rPr lang="en-US" i="1">
                        <a:latin typeface="Cambria Math"/>
                      </a:rPr>
                      <m:t>=</m:t>
                    </m:r>
                    <m:r>
                      <a:rPr lang="en-US" b="0" i="1" smtClean="0">
                        <a:latin typeface="Cambria Math" panose="02040503050406030204" pitchFamily="18" charset="0"/>
                      </a:rPr>
                      <m:t>𝑎𝑡</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oMath>
                </a14:m>
                <a:r>
                  <a:rPr lang="en-US" dirty="0"/>
                  <a:t> is linear)</a:t>
                </a:r>
              </a:p>
              <a:p>
                <a:pPr lvl="1"/>
                <a:r>
                  <a:rPr lang="en-US" dirty="0"/>
                  <a:t>The graph of acceleration-time is constant</a:t>
                </a:r>
              </a:p>
              <a:p>
                <a:pPr lvl="2"/>
                <a:r>
                  <a:rPr lang="en-US" dirty="0"/>
                  <a:t>(</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𝑎</m:t>
                    </m:r>
                  </m:oMath>
                </a14:m>
                <a:r>
                  <a:rPr lang="en-US" dirty="0"/>
                  <a:t>)</a:t>
                </a:r>
              </a:p>
            </p:txBody>
          </p:sp>
        </mc:Choice>
        <mc:Fallback xmlns="">
          <p:sp>
            <p:nvSpPr>
              <p:cNvPr id="7" name="Content Placeholder 1"/>
              <p:cNvSpPr>
                <a:spLocks noGrp="1" noRot="1" noChangeAspect="1" noMove="1" noResize="1" noEditPoints="1" noAdjustHandles="1" noChangeArrowheads="1" noChangeShapeType="1" noTextEdit="1"/>
              </p:cNvSpPr>
              <p:nvPr>
                <p:ph sz="half" idx="1"/>
              </p:nvPr>
            </p:nvSpPr>
            <p:spPr>
              <a:xfrm>
                <a:off x="0" y="1504951"/>
                <a:ext cx="6096000" cy="4672015"/>
              </a:xfrm>
              <a:blipFill>
                <a:blip r:embed="rId3"/>
                <a:stretch>
                  <a:fillRect l="-2000" t="-3655" b="-3525"/>
                </a:stretch>
              </a:blipFill>
            </p:spPr>
            <p:txBody>
              <a:bodyPr/>
              <a:lstStyle/>
              <a:p>
                <a:r>
                  <a:rPr lang="en-US">
                    <a:noFill/>
                  </a:rPr>
                  <a:t> </a:t>
                </a:r>
              </a:p>
            </p:txBody>
          </p:sp>
        </mc:Fallback>
      </mc:AlternateContent>
      <p:pic>
        <p:nvPicPr>
          <p:cNvPr id="10" name="Content Placeholder 4">
            <a:extLst>
              <a:ext uri="{FF2B5EF4-FFF2-40B4-BE49-F238E27FC236}">
                <a16:creationId xmlns:a16="http://schemas.microsoft.com/office/drawing/2014/main" id="{4C0D8850-417B-4041-AF5E-AFF848D7D25A}"/>
              </a:ext>
            </a:extLst>
          </p:cNvPr>
          <p:cNvPicPr>
            <a:picLocks noChangeAspect="1"/>
          </p:cNvPicPr>
          <p:nvPr/>
        </p:nvPicPr>
        <p:blipFill rotWithShape="1">
          <a:blip r:embed="rId4"/>
          <a:srcRect b="68186"/>
          <a:stretch/>
        </p:blipFill>
        <p:spPr>
          <a:xfrm>
            <a:off x="5821638" y="1"/>
            <a:ext cx="3438111" cy="2765211"/>
          </a:xfrm>
          <a:prstGeom prst="rect">
            <a:avLst/>
          </a:prstGeom>
        </p:spPr>
      </p:pic>
      <p:pic>
        <p:nvPicPr>
          <p:cNvPr id="11" name="Content Placeholder 4">
            <a:extLst>
              <a:ext uri="{FF2B5EF4-FFF2-40B4-BE49-F238E27FC236}">
                <a16:creationId xmlns:a16="http://schemas.microsoft.com/office/drawing/2014/main" id="{E5811F55-9EFE-4BD6-BCEC-D9B11A2717B9}"/>
              </a:ext>
            </a:extLst>
          </p:cNvPr>
          <p:cNvPicPr>
            <a:picLocks noChangeAspect="1"/>
          </p:cNvPicPr>
          <p:nvPr/>
        </p:nvPicPr>
        <p:blipFill rotWithShape="1">
          <a:blip r:embed="rId4"/>
          <a:srcRect t="33980" b="34206"/>
          <a:stretch/>
        </p:blipFill>
        <p:spPr>
          <a:xfrm>
            <a:off x="8753890" y="2046395"/>
            <a:ext cx="3438111" cy="2765211"/>
          </a:xfrm>
          <a:prstGeom prst="rect">
            <a:avLst/>
          </a:prstGeom>
        </p:spPr>
      </p:pic>
      <p:pic>
        <p:nvPicPr>
          <p:cNvPr id="5" name="Content Placeholder 4">
            <a:extLst>
              <a:ext uri="{FF2B5EF4-FFF2-40B4-BE49-F238E27FC236}">
                <a16:creationId xmlns:a16="http://schemas.microsoft.com/office/drawing/2014/main" id="{D4609B5D-8963-4956-9B3C-2B3ECCD12118}"/>
              </a:ext>
            </a:extLst>
          </p:cNvPr>
          <p:cNvPicPr>
            <a:picLocks noGrp="1" noChangeAspect="1"/>
          </p:cNvPicPr>
          <p:nvPr>
            <p:ph sz="half" idx="2"/>
          </p:nvPr>
        </p:nvPicPr>
        <p:blipFill rotWithShape="1">
          <a:blip r:embed="rId4"/>
          <a:srcRect t="68186"/>
          <a:stretch/>
        </p:blipFill>
        <p:spPr>
          <a:xfrm>
            <a:off x="5821638" y="4104607"/>
            <a:ext cx="3438111" cy="2765211"/>
          </a:xfrm>
          <a:prstGeom prst="rect">
            <a:avLst/>
          </a:prstGeom>
        </p:spPr>
      </p:pic>
    </p:spTree>
    <p:extLst>
      <p:ext uri="{BB962C8B-B14F-4D97-AF65-F5344CB8AC3E}">
        <p14:creationId xmlns:p14="http://schemas.microsoft.com/office/powerpoint/2010/main" val="35583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 presetClass="entr" presetSubtype="0" fill="hold" grpId="0"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1" presetClass="entr" presetSubtype="0" fill="hold" grpId="0" nodeType="with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8E03-E4CF-4921-859D-FF1CA8CDDEF2}"/>
              </a:ext>
            </a:extLst>
          </p:cNvPr>
          <p:cNvSpPr>
            <a:spLocks noGrp="1"/>
          </p:cNvSpPr>
          <p:nvPr>
            <p:ph type="title"/>
          </p:nvPr>
        </p:nvSpPr>
        <p:spPr>
          <a:xfrm>
            <a:off x="0" y="-9143"/>
            <a:ext cx="12192000" cy="1101344"/>
          </a:xfrm>
        </p:spPr>
        <p:txBody>
          <a:bodyPr>
            <a:noAutofit/>
          </a:bodyPr>
          <a:lstStyle/>
          <a:p>
            <a:r>
              <a:rPr lang="en-US" sz="4000" dirty="0"/>
              <a:t>1-06 Representing Acceleration with Equations Part 1</a:t>
            </a:r>
          </a:p>
        </p:txBody>
      </p:sp>
      <p:sp>
        <p:nvSpPr>
          <p:cNvPr id="3" name="Text Placeholder 2">
            <a:extLst>
              <a:ext uri="{FF2B5EF4-FFF2-40B4-BE49-F238E27FC236}">
                <a16:creationId xmlns:a16="http://schemas.microsoft.com/office/drawing/2014/main" id="{79311CF3-7B2D-478A-9C88-5D9120989DCF}"/>
              </a:ext>
            </a:extLst>
          </p:cNvPr>
          <p:cNvSpPr>
            <a:spLocks noGrp="1"/>
          </p:cNvSpPr>
          <p:nvPr>
            <p:ph type="body" idx="1"/>
          </p:nvPr>
        </p:nvSpPr>
        <p:spPr/>
        <p:txBody>
          <a:bodyPr>
            <a:normAutofit/>
          </a:bodyPr>
          <a:lstStyle/>
          <a:p>
            <a:r>
              <a:rPr lang="en-US" dirty="0"/>
              <a:t>In this lesson you will…</a:t>
            </a:r>
          </a:p>
          <a:p>
            <a:r>
              <a:rPr lang="en-US" dirty="0"/>
              <a:t>Use kinematics equations to solve for missing 1D motion variables</a:t>
            </a:r>
          </a:p>
          <a:p>
            <a:r>
              <a:rPr lang="en-US" dirty="0"/>
              <a:t>Use kinematics equations to characterize change in position and motion</a:t>
            </a:r>
          </a:p>
          <a:p>
            <a:pPr marL="457189" indent="-457189">
              <a:buFont typeface="Arial" panose="020B0604020202020204" pitchFamily="34" charset="0"/>
              <a:buChar char="•"/>
            </a:pPr>
            <a:endParaRPr lang="en-US" dirty="0"/>
          </a:p>
          <a:p>
            <a:r>
              <a:rPr lang="en-US" dirty="0"/>
              <a:t>Standards</a:t>
            </a:r>
          </a:p>
          <a:p>
            <a:pPr marL="457200" indent="-457200">
              <a:buFont typeface="Arial" panose="020B0604020202020204" pitchFamily="34" charset="0"/>
              <a:buChar char="•"/>
            </a:pPr>
            <a:r>
              <a:rPr lang="en-US" dirty="0"/>
              <a:t>M3: Use kinematics equations to characterize change in position and motion</a:t>
            </a:r>
          </a:p>
          <a:p>
            <a:endParaRPr lang="en-US" dirty="0"/>
          </a:p>
        </p:txBody>
      </p:sp>
    </p:spTree>
    <p:extLst>
      <p:ext uri="{BB962C8B-B14F-4D97-AF65-F5344CB8AC3E}">
        <p14:creationId xmlns:p14="http://schemas.microsoft.com/office/powerpoint/2010/main" val="3595839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1-06 Representing Acceleration with Equations Part 1</a:t>
            </a:r>
          </a:p>
        </p:txBody>
      </p:sp>
      <mc:AlternateContent xmlns:mc="http://schemas.openxmlformats.org/markup-compatibility/2006" xmlns:a14="http://schemas.microsoft.com/office/drawing/2010/main">
        <mc:Choice Requires="a14">
          <p:sp>
            <p:nvSpPr>
              <p:cNvPr id="6" name="Content Placeholder 2"/>
              <p:cNvSpPr>
                <a:spLocks noGrp="1"/>
              </p:cNvSpPr>
              <p:nvPr>
                <p:ph idx="1"/>
              </p:nvPr>
            </p:nvSpPr>
            <p:spPr/>
            <p:txBody>
              <a:bodyPr/>
              <a:lstStyle/>
              <a:p>
                <a:r>
                  <a:rPr lang="en-US" dirty="0"/>
                  <a:t>Assume </a:t>
                </a: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𝑡</m:t>
                        </m:r>
                      </m:e>
                      <m:sub>
                        <m:r>
                          <a:rPr lang="en-US" smtClean="0">
                            <a:latin typeface="Cambria Math" panose="02040503050406030204" pitchFamily="18" charset="0"/>
                          </a:rPr>
                          <m:t>0</m:t>
                        </m:r>
                      </m:sub>
                    </m:sSub>
                    <m:r>
                      <a:rPr lang="en-US" smtClean="0">
                        <a:latin typeface="Cambria Math" panose="02040503050406030204" pitchFamily="18" charset="0"/>
                      </a:rPr>
                      <m:t>=0</m:t>
                    </m:r>
                  </m:oMath>
                </a14:m>
                <a:r>
                  <a:rPr lang="en-US" dirty="0"/>
                  <a:t>, so </a:t>
                </a:r>
                <a14:m>
                  <m:oMath xmlns:m="http://schemas.openxmlformats.org/officeDocument/2006/math">
                    <m:r>
                      <m:rPr>
                        <m:sty m:val="p"/>
                      </m:rPr>
                      <a:rPr lang="en-US" smtClean="0">
                        <a:latin typeface="Cambria Math" panose="02040503050406030204" pitchFamily="18" charset="0"/>
                      </a:rPr>
                      <m:t>Δ</m:t>
                    </m:r>
                    <m:r>
                      <a:rPr lang="en-US" smtClean="0">
                        <a:latin typeface="Cambria Math" panose="02040503050406030204" pitchFamily="18" charset="0"/>
                      </a:rPr>
                      <m:t>𝑡</m:t>
                    </m:r>
                    <m:r>
                      <a:rPr lang="en-US" smtClean="0">
                        <a:latin typeface="Cambria Math" panose="02040503050406030204" pitchFamily="18" charset="0"/>
                      </a:rPr>
                      <m:t>=</m:t>
                    </m:r>
                    <m:r>
                      <a:rPr lang="en-US" smtClean="0">
                        <a:latin typeface="Cambria Math" panose="02040503050406030204" pitchFamily="18" charset="0"/>
                      </a:rPr>
                      <m:t>𝑡</m:t>
                    </m:r>
                  </m:oMath>
                </a14:m>
                <a:r>
                  <a:rPr lang="en-US" dirty="0"/>
                  <a:t> and acceleration is constant</a:t>
                </a:r>
              </a:p>
              <a:p>
                <a14:m>
                  <m:oMath xmlns:m="http://schemas.openxmlformats.org/officeDocument/2006/math">
                    <m:bar>
                      <m:barPr>
                        <m:pos m:val="top"/>
                        <m:ctrlPr>
                          <a:rPr lang="en-US" i="1" smtClean="0">
                            <a:latin typeface="Cambria Math" panose="02040503050406030204" pitchFamily="18" charset="0"/>
                          </a:rPr>
                        </m:ctrlPr>
                      </m:barPr>
                      <m:e>
                        <m:r>
                          <a:rPr lang="en-US" smtClean="0">
                            <a:latin typeface="Cambria Math" panose="02040503050406030204" pitchFamily="18" charset="0"/>
                          </a:rPr>
                          <m:t>𝑣</m:t>
                        </m:r>
                      </m:e>
                    </m:bar>
                    <m:r>
                      <a:rPr lang="en-US" smtClean="0">
                        <a:latin typeface="Cambria Math" panose="02040503050406030204" pitchFamily="18" charset="0"/>
                      </a:rPr>
                      <m:t>=</m:t>
                    </m:r>
                    <m:f>
                      <m:fPr>
                        <m:ctrlPr>
                          <a:rPr lang="en-US" i="1" smtClean="0">
                            <a:latin typeface="Cambria Math" panose="02040503050406030204" pitchFamily="18" charset="0"/>
                          </a:rPr>
                        </m:ctrlPr>
                      </m:fPr>
                      <m:num>
                        <m:r>
                          <a:rPr lang="en-US" smtClean="0">
                            <a:latin typeface="Cambria Math" panose="02040503050406030204" pitchFamily="18" charset="0"/>
                          </a:rPr>
                          <m:t>𝑑</m:t>
                        </m:r>
                        <m:r>
                          <a:rPr lang="en-US" smtClean="0">
                            <a:latin typeface="Cambria Math" panose="02040503050406030204" pitchFamily="18" charset="0"/>
                          </a:rPr>
                          <m:t>−</m:t>
                        </m:r>
                        <m:sSub>
                          <m:sSubPr>
                            <m:ctrlPr>
                              <a:rPr lang="en-US" i="1" smtClean="0">
                                <a:latin typeface="Cambria Math" panose="02040503050406030204" pitchFamily="18" charset="0"/>
                              </a:rPr>
                            </m:ctrlPr>
                          </m:sSubPr>
                          <m:e>
                            <m:r>
                              <a:rPr lang="en-US" smtClean="0">
                                <a:latin typeface="Cambria Math" panose="02040503050406030204" pitchFamily="18" charset="0"/>
                              </a:rPr>
                              <m:t>𝑑</m:t>
                            </m:r>
                          </m:e>
                          <m:sub>
                            <m:r>
                              <a:rPr lang="en-US" smtClean="0">
                                <a:latin typeface="Cambria Math" panose="02040503050406030204" pitchFamily="18" charset="0"/>
                              </a:rPr>
                              <m:t>0</m:t>
                            </m:r>
                          </m:sub>
                        </m:sSub>
                      </m:num>
                      <m:den>
                        <m:r>
                          <a:rPr lang="en-US" smtClean="0">
                            <a:latin typeface="Cambria Math" panose="02040503050406030204" pitchFamily="18" charset="0"/>
                          </a:rPr>
                          <m:t>𝑡</m:t>
                        </m:r>
                      </m:den>
                    </m:f>
                  </m:oMath>
                </a14:m>
                <a:endParaRPr lang="en-US" dirty="0"/>
              </a:p>
              <a:p>
                <a14:m>
                  <m:oMath xmlns:m="http://schemas.openxmlformats.org/officeDocument/2006/math">
                    <m:r>
                      <a:rPr lang="en-US" smtClean="0">
                        <a:latin typeface="Cambria Math" panose="02040503050406030204" pitchFamily="18" charset="0"/>
                      </a:rPr>
                      <m:t>𝑑</m:t>
                    </m:r>
                    <m:r>
                      <a:rPr lang="en-US" smtClean="0">
                        <a:latin typeface="Cambria Math" panose="02040503050406030204" pitchFamily="18" charset="0"/>
                      </a:rPr>
                      <m:t>=</m:t>
                    </m:r>
                    <m:bar>
                      <m:barPr>
                        <m:pos m:val="top"/>
                        <m:ctrlPr>
                          <a:rPr lang="en-US" b="0" i="1" smtClean="0">
                            <a:latin typeface="Cambria Math" panose="02040503050406030204" pitchFamily="18" charset="0"/>
                          </a:rPr>
                        </m:ctrlPr>
                      </m:barPr>
                      <m:e>
                        <m:r>
                          <a:rPr lang="en-US" b="0" i="1" smtClean="0">
                            <a:latin typeface="Cambria Math" panose="02040503050406030204" pitchFamily="18" charset="0"/>
                          </a:rPr>
                          <m:t>𝑣</m:t>
                        </m:r>
                      </m:e>
                    </m:ba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smtClean="0">
                            <a:latin typeface="Cambria Math" panose="02040503050406030204" pitchFamily="18" charset="0"/>
                          </a:rPr>
                          <m:t>𝑑</m:t>
                        </m:r>
                      </m:e>
                      <m:sub>
                        <m:r>
                          <a:rPr lang="en-US" smtClean="0">
                            <a:latin typeface="Cambria Math" panose="02040503050406030204" pitchFamily="18" charset="0"/>
                          </a:rPr>
                          <m:t>0</m:t>
                        </m:r>
                      </m:sub>
                    </m:sSub>
                  </m:oMath>
                </a14:m>
                <a:r>
                  <a:rPr lang="en-US" dirty="0"/>
                  <a:t>	and 	</a:t>
                </a:r>
                <a14:m>
                  <m:oMath xmlns:m="http://schemas.openxmlformats.org/officeDocument/2006/math">
                    <m:bar>
                      <m:barPr>
                        <m:pos m:val="top"/>
                        <m:ctrlPr>
                          <a:rPr lang="en-US" i="1" smtClean="0">
                            <a:latin typeface="Cambria Math" panose="02040503050406030204" pitchFamily="18" charset="0"/>
                          </a:rPr>
                        </m:ctrlPr>
                      </m:barPr>
                      <m:e>
                        <m:r>
                          <a:rPr lang="en-US" smtClean="0">
                            <a:latin typeface="Cambria Math" panose="02040503050406030204" pitchFamily="18" charset="0"/>
                          </a:rPr>
                          <m:t>𝑣</m:t>
                        </m:r>
                      </m:e>
                    </m:bar>
                    <m:r>
                      <a:rPr lang="en-US"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smtClean="0">
                                <a:latin typeface="Cambria Math" panose="02040503050406030204" pitchFamily="18" charset="0"/>
                              </a:rPr>
                              <m:t>𝑣</m:t>
                            </m:r>
                          </m:e>
                          <m:sub>
                            <m:r>
                              <a:rPr lang="en-US" smtClean="0">
                                <a:latin typeface="Cambria Math" panose="02040503050406030204" pitchFamily="18" charset="0"/>
                              </a:rPr>
                              <m:t>0</m:t>
                            </m:r>
                          </m:sub>
                        </m:sSub>
                        <m:r>
                          <a:rPr lang="en-US" smtClean="0">
                            <a:latin typeface="Cambria Math" panose="02040503050406030204" pitchFamily="18" charset="0"/>
                          </a:rPr>
                          <m:t>+</m:t>
                        </m:r>
                        <m:r>
                          <a:rPr lang="en-US" smtClean="0">
                            <a:latin typeface="Cambria Math" panose="02040503050406030204" pitchFamily="18" charset="0"/>
                          </a:rPr>
                          <m:t>𝑣</m:t>
                        </m:r>
                      </m:num>
                      <m:den>
                        <m:r>
                          <a:rPr lang="en-US" smtClean="0">
                            <a:latin typeface="Cambria Math" panose="02040503050406030204" pitchFamily="18" charset="0"/>
                          </a:rPr>
                          <m:t>2</m:t>
                        </m:r>
                      </m:den>
                    </m:f>
                  </m:oMath>
                </a14:m>
                <a:endParaRPr lang="en-US" dirty="0"/>
              </a:p>
              <a:p>
                <a14:m>
                  <m:oMath xmlns:m="http://schemas.openxmlformats.org/officeDocument/2006/math">
                    <m:r>
                      <a:rPr lang="en-US" smtClean="0">
                        <a:latin typeface="Cambria Math" panose="02040503050406030204" pitchFamily="18" charset="0"/>
                      </a:rPr>
                      <m:t>𝑑</m:t>
                    </m:r>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2</m:t>
                        </m:r>
                      </m:den>
                    </m:f>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0</m:t>
                            </m:r>
                          </m:sub>
                        </m:sSub>
                        <m:r>
                          <a:rPr lang="en-US">
                            <a:latin typeface="Cambria Math" panose="02040503050406030204" pitchFamily="18" charset="0"/>
                          </a:rPr>
                          <m:t>+</m:t>
                        </m:r>
                        <m:r>
                          <a:rPr lang="en-US">
                            <a:latin typeface="Cambria Math" panose="02040503050406030204" pitchFamily="18" charset="0"/>
                          </a:rPr>
                          <m:t>𝑣</m:t>
                        </m:r>
                      </m:e>
                    </m:d>
                    <m:r>
                      <a:rPr lang="en-US">
                        <a:latin typeface="Cambria Math" panose="02040503050406030204" pitchFamily="18" charset="0"/>
                      </a:rPr>
                      <m:t>𝑡</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0" smtClean="0">
                            <a:latin typeface="Cambria Math" panose="02040503050406030204" pitchFamily="18" charset="0"/>
                          </a:rPr>
                          <m:t>0</m:t>
                        </m:r>
                      </m:sub>
                    </m:sSub>
                  </m:oMath>
                </a14:m>
                <a:endParaRPr lang="en-US" dirty="0"/>
              </a:p>
              <a:p>
                <a:endParaRPr lang="en-US" dirty="0"/>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blipFill>
                <a:blip r:embed="rId3"/>
                <a:stretch>
                  <a:fillRect l="-1150" t="-1658"/>
                </a:stretch>
              </a:blipFill>
            </p:spPr>
            <p:txBody>
              <a:bodyPr/>
              <a:lstStyle/>
              <a:p>
                <a:r>
                  <a:rPr lang="en-US">
                    <a:noFill/>
                  </a:rPr>
                  <a:t> </a:t>
                </a:r>
              </a:p>
            </p:txBody>
          </p:sp>
        </mc:Fallback>
      </mc:AlternateContent>
      <p:sp>
        <p:nvSpPr>
          <p:cNvPr id="4" name="Rectangle 3"/>
          <p:cNvSpPr/>
          <p:nvPr/>
        </p:nvSpPr>
        <p:spPr>
          <a:xfrm>
            <a:off x="203200" y="3632200"/>
            <a:ext cx="3860800" cy="812800"/>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6737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7" presetClass="emph" presetSubtype="2" fill="hold" grpId="1" nodeType="withEffect">
                                  <p:stCondLst>
                                    <p:cond delay="0"/>
                                  </p:stCondLst>
                                  <p:childTnLst>
                                    <p:animClr clrSpc="rgb" dir="cw">
                                      <p:cBhvr>
                                        <p:cTn id="22" dur="2000" fill="hold"/>
                                        <p:tgtEl>
                                          <p:spTgt spid="4"/>
                                        </p:tgtEl>
                                        <p:attrNameLst>
                                          <p:attrName>stroke.color</p:attrName>
                                        </p:attrNameLst>
                                      </p:cBhvr>
                                      <p:to>
                                        <a:srgbClr val="FFFF00"/>
                                      </p:to>
                                    </p:animClr>
                                    <p:set>
                                      <p:cBhvr>
                                        <p:cTn id="23" dur="2000" fill="hold"/>
                                        <p:tgtEl>
                                          <p:spTgt spid="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1-01 Introduction, Units, and Uncertainty</a:t>
            </a:r>
            <a:endParaRPr lang="en-US" dirty="0"/>
          </a:p>
        </p:txBody>
      </p:sp>
      <p:sp>
        <p:nvSpPr>
          <p:cNvPr id="5" name="Content Placeholder 4"/>
          <p:cNvSpPr>
            <a:spLocks noGrp="1"/>
          </p:cNvSpPr>
          <p:nvPr>
            <p:ph idx="1"/>
          </p:nvPr>
        </p:nvSpPr>
        <p:spPr/>
        <p:txBody>
          <a:bodyPr>
            <a:normAutofit fontScale="92500" lnSpcReduction="10000"/>
          </a:bodyPr>
          <a:lstStyle/>
          <a:p>
            <a:r>
              <a:rPr lang="en-US" dirty="0"/>
              <a:t>I believe God created the laws of physics. </a:t>
            </a:r>
          </a:p>
          <a:p>
            <a:r>
              <a:rPr lang="en-US" dirty="0"/>
              <a:t>Since He made the laws, He can stop the effects of those laws when He chooses. This is called a miracle.</a:t>
            </a:r>
          </a:p>
          <a:p>
            <a:r>
              <a:rPr lang="en-US" dirty="0"/>
              <a:t>Many scientists think that because they can describe nature so well without using God that it proves God does not exist.</a:t>
            </a:r>
          </a:p>
          <a:p>
            <a:r>
              <a:rPr lang="en-US" dirty="0"/>
              <a:t>I believe being able to describe these intricate, interrelated laws shows the wisdom and might of God. It allows for miracles.</a:t>
            </a:r>
          </a:p>
          <a:p>
            <a:r>
              <a:rPr lang="en-US" dirty="0"/>
              <a:t>God’s laws of nature don’t change, neither do His other laws like, “Treat other how you would like to be treated” or the 10 Commandments. Following His laws makes everything work better.</a:t>
            </a:r>
          </a:p>
          <a:p>
            <a:endParaRPr lang="en-US" dirty="0"/>
          </a:p>
        </p:txBody>
      </p:sp>
    </p:spTree>
    <p:extLst>
      <p:ext uri="{BB962C8B-B14F-4D97-AF65-F5344CB8AC3E}">
        <p14:creationId xmlns:p14="http://schemas.microsoft.com/office/powerpoint/2010/main" val="422726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1-06 Representing Acceleration with Equations Part 1</a:t>
            </a:r>
          </a:p>
        </p:txBody>
      </p:sp>
      <mc:AlternateContent xmlns:mc="http://schemas.openxmlformats.org/markup-compatibility/2006" xmlns:a14="http://schemas.microsoft.com/office/drawing/2010/main">
        <mc:Choice Requires="a14">
          <p:sp>
            <p:nvSpPr>
              <p:cNvPr id="6" name="Content Placeholder 2"/>
              <p:cNvSpPr>
                <a:spLocks noGrp="1"/>
              </p:cNvSpPr>
              <p:nvPr>
                <p:ph idx="1"/>
              </p:nvPr>
            </p:nvSpPr>
            <p:spPr/>
            <p:txBody>
              <a:bodyPr/>
              <a:lstStyle/>
              <a:p>
                <a14:m>
                  <m:oMath xmlns:m="http://schemas.openxmlformats.org/officeDocument/2006/math">
                    <m:r>
                      <a:rPr lang="en-US" b="0" i="1" smtClean="0">
                        <a:latin typeface="Cambria Math"/>
                      </a:rPr>
                      <m:t>𝑎</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𝑣</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num>
                      <m:den>
                        <m:r>
                          <a:rPr lang="en-US" b="0" i="1" smtClean="0">
                            <a:latin typeface="Cambria Math"/>
                          </a:rPr>
                          <m:t>𝑡</m:t>
                        </m:r>
                      </m:den>
                    </m:f>
                  </m:oMath>
                </a14:m>
                <a:endParaRPr lang="en-US" b="0" dirty="0"/>
              </a:p>
              <a:p>
                <a:endParaRPr lang="en-US" dirty="0"/>
              </a:p>
              <a:p>
                <a14:m>
                  <m:oMath xmlns:m="http://schemas.openxmlformats.org/officeDocument/2006/math">
                    <m:r>
                      <a:rPr lang="en-US" b="0" i="1" smtClean="0">
                        <a:latin typeface="Cambria Math"/>
                      </a:rPr>
                      <m:t>𝑣</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m:t>
                    </m:r>
                    <m:r>
                      <a:rPr lang="en-US" b="0" i="1" smtClean="0">
                        <a:latin typeface="Cambria Math"/>
                      </a:rPr>
                      <m:t>𝑎𝑡</m:t>
                    </m:r>
                  </m:oMath>
                </a14:m>
                <a:endParaRPr lang="en-US" b="0" dirty="0"/>
              </a:p>
              <a:p>
                <a:endParaRPr lang="en-US" dirty="0"/>
              </a:p>
              <a:p>
                <a14:m>
                  <m:oMath xmlns:m="http://schemas.openxmlformats.org/officeDocument/2006/math">
                    <m:r>
                      <a:rPr lang="en-US" b="0" i="1" smtClean="0">
                        <a:latin typeface="Cambria Math"/>
                      </a:rPr>
                      <m:t>𝑣</m:t>
                    </m:r>
                    <m:r>
                      <a:rPr lang="en-US" b="0" i="1" smtClean="0">
                        <a:latin typeface="Cambria Math"/>
                      </a:rPr>
                      <m:t>=</m:t>
                    </m:r>
                    <m:r>
                      <a:rPr lang="en-US" b="0" i="1" smtClean="0">
                        <a:latin typeface="Cambria Math" panose="02040503050406030204" pitchFamily="18" charset="0"/>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a14:m>
                <a:endParaRPr lang="en-US" dirty="0"/>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sp>
        <p:nvSpPr>
          <p:cNvPr id="4" name="Rectangle 3"/>
          <p:cNvSpPr/>
          <p:nvPr/>
        </p:nvSpPr>
        <p:spPr>
          <a:xfrm>
            <a:off x="203200" y="4038600"/>
            <a:ext cx="2540000" cy="609600"/>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7444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7" presetClass="emph" presetSubtype="2" fill="hold" nodeType="withEffect">
                                  <p:stCondLst>
                                    <p:cond delay="0"/>
                                  </p:stCondLst>
                                  <p:childTnLst>
                                    <p:animClr clrSpc="rgb" dir="cw">
                                      <p:cBhvr>
                                        <p:cTn id="18" dur="2000" fill="hold"/>
                                        <p:tgtEl>
                                          <p:spTgt spid="4"/>
                                        </p:tgtEl>
                                        <p:attrNameLst>
                                          <p:attrName>stroke.color</p:attrName>
                                        </p:attrNameLst>
                                      </p:cBhvr>
                                      <p:to>
                                        <a:srgbClr val="FFFF00"/>
                                      </p:to>
                                    </p:animClr>
                                    <p:set>
                                      <p:cBhvr>
                                        <p:cTn id="19" dur="2000" fill="hold"/>
                                        <p:tgtEl>
                                          <p:spTgt spid="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1-06 Representing Acceleration with Equations Part 1</a:t>
            </a:r>
          </a:p>
        </p:txBody>
      </p:sp>
      <mc:AlternateContent xmlns:mc="http://schemas.openxmlformats.org/markup-compatibility/2006" xmlns:a14="http://schemas.microsoft.com/office/drawing/2010/main">
        <mc:Choice Requires="a14">
          <p:sp>
            <p:nvSpPr>
              <p:cNvPr id="7" name="Content Placeholder 2"/>
              <p:cNvSpPr>
                <a:spLocks noGrp="1"/>
              </p:cNvSpPr>
              <p:nvPr>
                <p:ph idx="1"/>
              </p:nvPr>
            </p:nvSpPr>
            <p:spPr/>
            <p:txBody>
              <a:bodyPr>
                <a:normAutofit fontScale="85000" lnSpcReduction="10000"/>
              </a:bodyPr>
              <a:lstStyle/>
              <a:p>
                <a:pPr>
                  <a:lnSpc>
                    <a:spcPct val="110000"/>
                  </a:lnSpc>
                </a:pPr>
                <a14:m>
                  <m:oMath xmlns:m="http://schemas.openxmlformats.org/officeDocument/2006/math">
                    <m:r>
                      <a:rPr lang="en-US" b="0" i="1" smtClean="0">
                        <a:latin typeface="Cambria Math"/>
                      </a:rPr>
                      <m:t>𝑣</m:t>
                    </m:r>
                    <m:r>
                      <a:rPr lang="en-US" b="0" i="1" smtClean="0">
                        <a:latin typeface="Cambria Math"/>
                      </a:rPr>
                      <m:t>=</m:t>
                    </m:r>
                    <m:r>
                      <a:rPr lang="en-US" b="0" i="1" smtClean="0">
                        <a:latin typeface="Cambria Math" panose="02040503050406030204" pitchFamily="18" charset="0"/>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a14:m>
                <a:endParaRPr lang="en-US" b="0" dirty="0"/>
              </a:p>
              <a:p>
                <a:pPr>
                  <a:lnSpc>
                    <a:spcPct val="11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m:t>
                    </m:r>
                    <m:r>
                      <a:rPr lang="en-US" b="0" i="1" smtClean="0">
                        <a:latin typeface="Cambria Math"/>
                      </a:rPr>
                      <m:t>𝑣</m:t>
                    </m:r>
                    <m:r>
                      <a:rPr lang="en-US" b="0" i="1" smtClean="0">
                        <a:latin typeface="Cambria Math"/>
                      </a:rPr>
                      <m:t>=</m:t>
                    </m:r>
                    <m:r>
                      <a:rPr lang="en-US" b="0" i="1" smtClean="0">
                        <a:latin typeface="Cambria Math" panose="02040503050406030204" pitchFamily="18" charset="0"/>
                      </a:rPr>
                      <m:t>𝑎𝑡</m:t>
                    </m:r>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a14:m>
                <a:endParaRPr lang="en-US" b="0" dirty="0"/>
              </a:p>
              <a:p>
                <a:pPr>
                  <a:lnSpc>
                    <a:spcPct val="110000"/>
                  </a:lnSpc>
                </a:pPr>
                <a14:m>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m:t>
                        </m:r>
                        <m:r>
                          <a:rPr lang="en-US" b="0" i="1" smtClean="0">
                            <a:latin typeface="Cambria Math"/>
                          </a:rPr>
                          <m:t>𝑣</m:t>
                        </m:r>
                      </m:num>
                      <m:den>
                        <m:r>
                          <a:rPr lang="en-US" b="0" i="1" smtClean="0">
                            <a:latin typeface="Cambria Math"/>
                          </a:rPr>
                          <m:t>2</m:t>
                        </m:r>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mtClean="0">
                        <a:latin typeface="Cambria Math"/>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a14:m>
                <a:endParaRPr lang="en-US" b="0" i="1" dirty="0">
                  <a:latin typeface="Cambria Math" panose="02040503050406030204" pitchFamily="18" charset="0"/>
                </a:endParaRPr>
              </a:p>
              <a:p>
                <a:pPr>
                  <a:lnSpc>
                    <a:spcPct val="110000"/>
                  </a:lnSpc>
                </a:pPr>
                <a14:m>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a:rPr>
                          <m:t>𝑣</m:t>
                        </m:r>
                      </m:e>
                    </m:ba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a14:m>
                <a:endParaRPr lang="en-US" b="0" dirty="0"/>
              </a:p>
              <a:p>
                <a:pPr>
                  <a:lnSpc>
                    <a:spcPct val="110000"/>
                  </a:lnSpc>
                </a:pPr>
                <a:r>
                  <a:rPr lang="en-US" dirty="0"/>
                  <a:t> 				</a:t>
                </a:r>
                <a14:m>
                  <m:oMath xmlns:m="http://schemas.openxmlformats.org/officeDocument/2006/math">
                    <m:r>
                      <a:rPr lang="en-US" b="0" i="1" smtClean="0">
                        <a:latin typeface="Cambria Math" panose="02040503050406030204" pitchFamily="18" charset="0"/>
                      </a:rPr>
                      <m:t>𝑑</m:t>
                    </m:r>
                    <m:r>
                      <a:rPr lang="en-US" b="0" i="1" smtClean="0">
                        <a:latin typeface="Cambria Math"/>
                      </a:rPr>
                      <m:t>=</m:t>
                    </m:r>
                    <m:bar>
                      <m:barPr>
                        <m:pos m:val="top"/>
                        <m:ctrlPr>
                          <a:rPr lang="en-US" b="0" i="1" smtClean="0">
                            <a:latin typeface="Cambria Math" panose="02040503050406030204" pitchFamily="18" charset="0"/>
                          </a:rPr>
                        </m:ctrlPr>
                      </m:barPr>
                      <m:e>
                        <m:r>
                          <a:rPr lang="en-US" b="0" i="1" smtClean="0">
                            <a:latin typeface="Cambria Math"/>
                          </a:rPr>
                          <m:t>𝑣</m:t>
                        </m:r>
                      </m:e>
                    </m:bar>
                    <m:r>
                      <a:rPr lang="en-US" b="0" i="1" smtClean="0">
                        <a:latin typeface="Cambria Math"/>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0</m:t>
                        </m:r>
                      </m:sub>
                    </m:sSub>
                  </m:oMath>
                </a14:m>
                <a:endParaRPr lang="en-US" b="0" dirty="0"/>
              </a:p>
              <a:p>
                <a:pPr>
                  <a:lnSpc>
                    <a:spcPct val="110000"/>
                  </a:lnSpc>
                </a:pPr>
                <a:r>
                  <a:rPr lang="en-US" dirty="0"/>
                  <a:t> 				</a:t>
                </a:r>
                <a14:m>
                  <m:oMath xmlns:m="http://schemas.openxmlformats.org/officeDocument/2006/math">
                    <m:r>
                      <a:rPr lang="en-US" b="0" i="1" smtClean="0">
                        <a:latin typeface="Cambria Math" panose="02040503050406030204" pitchFamily="18" charset="0"/>
                      </a:rPr>
                      <m:t>𝑑</m:t>
                    </m:r>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mtClean="0">
                            <a:latin typeface="Cambria Math"/>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e>
                    </m:d>
                    <m:r>
                      <a:rPr lang="en-US" b="0" i="1" smtClean="0">
                        <a:latin typeface="Cambria Math"/>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0</m:t>
                        </m:r>
                      </m:sub>
                    </m:sSub>
                  </m:oMath>
                </a14:m>
                <a:endParaRPr lang="en-US" dirty="0"/>
              </a:p>
              <a:p>
                <a:pPr>
                  <a:lnSpc>
                    <a:spcPct val="110000"/>
                  </a:lnSpc>
                </a:pPr>
                <a:r>
                  <a:rPr lang="en-US" dirty="0"/>
                  <a:t> 				</a:t>
                </a:r>
                <a14:m>
                  <m:oMath xmlns:m="http://schemas.openxmlformats.org/officeDocument/2006/math">
                    <m:r>
                      <a:rPr lang="en-US" b="0" i="1" smtClean="0">
                        <a:latin typeface="Cambria Math" panose="02040503050406030204" pitchFamily="18" charset="0"/>
                      </a:rPr>
                      <m:t>𝑑</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𝑎</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0</m:t>
                        </m:r>
                      </m:sub>
                    </m:sSub>
                  </m:oMath>
                </a14:m>
                <a:endParaRPr lang="en-US" dirty="0"/>
              </a:p>
            </p:txBody>
          </p:sp>
        </mc:Choice>
        <mc:Fallback xmlns="">
          <p:sp>
            <p:nvSpPr>
              <p:cNvPr id="7" name="Content Placeholder 2"/>
              <p:cNvSpPr>
                <a:spLocks noGrp="1" noRot="1" noChangeAspect="1" noMove="1" noResize="1" noEditPoints="1" noAdjustHandles="1" noChangeArrowheads="1" noChangeShapeType="1" noTextEdit="1"/>
              </p:cNvSpPr>
              <p:nvPr>
                <p:ph idx="1"/>
              </p:nvPr>
            </p:nvSpPr>
            <p:spPr>
              <a:blipFill>
                <a:blip r:embed="rId3"/>
                <a:stretch>
                  <a:fillRect l="-850"/>
                </a:stretch>
              </a:blipFill>
            </p:spPr>
            <p:txBody>
              <a:bodyPr/>
              <a:lstStyle/>
              <a:p>
                <a:r>
                  <a:rPr lang="en-US">
                    <a:noFill/>
                  </a:rPr>
                  <a:t> </a:t>
                </a:r>
              </a:p>
            </p:txBody>
          </p:sp>
        </mc:Fallback>
      </mc:AlternateContent>
      <p:cxnSp>
        <p:nvCxnSpPr>
          <p:cNvPr id="5" name="Straight Arrow Connector 4"/>
          <p:cNvCxnSpPr/>
          <p:nvPr/>
        </p:nvCxnSpPr>
        <p:spPr>
          <a:xfrm>
            <a:off x="2743200" y="3596483"/>
            <a:ext cx="1828800" cy="442119"/>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657600" y="5461002"/>
            <a:ext cx="3759200" cy="715964"/>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9271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par>
                                <p:cTn id="31" presetID="2" presetClass="entr" presetSubtype="8"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7" presetClass="emph" presetSubtype="2" fill="hold" nodeType="withEffect">
                                  <p:stCondLst>
                                    <p:cond delay="0"/>
                                  </p:stCondLst>
                                  <p:childTnLst>
                                    <p:animClr clrSpc="rgb" dir="cw">
                                      <p:cBhvr>
                                        <p:cTn id="38" dur="2000" fill="hold"/>
                                        <p:tgtEl>
                                          <p:spTgt spid="6"/>
                                        </p:tgtEl>
                                        <p:attrNameLst>
                                          <p:attrName>stroke.color</p:attrName>
                                        </p:attrNameLst>
                                      </p:cBhvr>
                                      <p:to>
                                        <a:srgbClr val="FFFF00"/>
                                      </p:to>
                                    </p:animClr>
                                    <p:set>
                                      <p:cBhvr>
                                        <p:cTn id="39" dur="2000" fill="hold"/>
                                        <p:tgtEl>
                                          <p:spTgt spid="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2"/>
              <p:cNvSpPr>
                <a:spLocks noGrp="1"/>
              </p:cNvSpPr>
              <p:nvPr>
                <p:ph idx="1"/>
              </p:nvPr>
            </p:nvSpPr>
            <p:spPr/>
            <p:txBody>
              <a:bodyPr>
                <a:normAutofit fontScale="70000" lnSpcReduction="20000"/>
              </a:bodyPr>
              <a:lstStyle/>
              <a:p>
                <a:pPr>
                  <a:lnSpc>
                    <a:spcPct val="120000"/>
                  </a:lnSpc>
                </a:pPr>
                <a14:m>
                  <m:oMath xmlns:m="http://schemas.openxmlformats.org/officeDocument/2006/math">
                    <m:r>
                      <a:rPr lang="en-US" b="0" i="1" smtClean="0">
                        <a:latin typeface="Cambria Math"/>
                      </a:rPr>
                      <m:t>𝑣</m:t>
                    </m:r>
                    <m:r>
                      <a:rPr lang="en-US" b="0" i="1" smtClean="0">
                        <a:latin typeface="Cambria Math"/>
                      </a:rPr>
                      <m:t>=</m:t>
                    </m:r>
                    <m:r>
                      <a:rPr lang="en-US" b="0" i="1" smtClean="0">
                        <a:latin typeface="Cambria Math" panose="02040503050406030204" pitchFamily="18" charset="0"/>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a14:m>
                <a:endParaRPr lang="en-US" b="0" dirty="0"/>
              </a:p>
              <a:p>
                <a:pPr>
                  <a:lnSpc>
                    <a:spcPct val="120000"/>
                  </a:lnSpc>
                </a:pPr>
                <a14:m>
                  <m:oMath xmlns:m="http://schemas.openxmlformats.org/officeDocument/2006/math">
                    <m:r>
                      <a:rPr lang="en-US" b="0" i="1" smtClean="0">
                        <a:latin typeface="Cambria Math"/>
                      </a:rPr>
                      <m:t>𝑡</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𝑣</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num>
                      <m:den>
                        <m:r>
                          <a:rPr lang="en-US" b="0" i="1" smtClean="0">
                            <a:latin typeface="Cambria Math"/>
                          </a:rPr>
                          <m:t>𝑎</m:t>
                        </m:r>
                      </m:den>
                    </m:f>
                  </m:oMath>
                </a14:m>
                <a:endParaRPr lang="en-US" b="0" dirty="0"/>
              </a:p>
              <a:p>
                <a:pPr>
                  <a:lnSpc>
                    <a:spcPct val="120000"/>
                  </a:lnSpc>
                </a:pPr>
                <a:r>
                  <a:rPr lang="en-US" dirty="0"/>
                  <a:t> 			</a:t>
                </a:r>
                <a14:m>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a:rPr>
                          <m:t>𝑣</m:t>
                        </m:r>
                      </m:e>
                    </m:ba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m:t>
                        </m:r>
                        <m:r>
                          <a:rPr lang="en-US" b="0" i="1" smtClean="0">
                            <a:latin typeface="Cambria Math"/>
                          </a:rPr>
                          <m:t>𝑣</m:t>
                        </m:r>
                      </m:num>
                      <m:den>
                        <m:r>
                          <a:rPr lang="en-US" b="0" i="1" smtClean="0">
                            <a:latin typeface="Cambria Math"/>
                          </a:rPr>
                          <m:t>2</m:t>
                        </m:r>
                      </m:den>
                    </m:f>
                  </m:oMath>
                </a14:m>
                <a:endParaRPr lang="en-US" b="0" dirty="0"/>
              </a:p>
              <a:p>
                <a:pPr>
                  <a:lnSpc>
                    <a:spcPct val="120000"/>
                  </a:lnSpc>
                </a:pPr>
                <a14:m>
                  <m:oMath xmlns:m="http://schemas.openxmlformats.org/officeDocument/2006/math">
                    <m:r>
                      <a:rPr lang="en-US" b="0" i="1" smtClean="0">
                        <a:latin typeface="Cambria Math" panose="02040503050406030204" pitchFamily="18" charset="0"/>
                      </a:rPr>
                      <m:t>𝑑</m:t>
                    </m:r>
                    <m:r>
                      <a:rPr lang="en-US" b="0" i="1" smtClean="0">
                        <a:latin typeface="Cambria Math"/>
                      </a:rPr>
                      <m:t>=</m:t>
                    </m:r>
                    <m:bar>
                      <m:barPr>
                        <m:pos m:val="top"/>
                        <m:ctrlPr>
                          <a:rPr lang="en-US" b="0" i="1" smtClean="0">
                            <a:latin typeface="Cambria Math" panose="02040503050406030204" pitchFamily="18" charset="0"/>
                          </a:rPr>
                        </m:ctrlPr>
                      </m:barPr>
                      <m:e>
                        <m:r>
                          <a:rPr lang="en-US" b="0" i="1" smtClean="0">
                            <a:latin typeface="Cambria Math"/>
                          </a:rPr>
                          <m:t>𝑣</m:t>
                        </m:r>
                      </m:e>
                    </m:bar>
                    <m:r>
                      <a:rPr lang="en-US" b="0" i="1" smtClean="0">
                        <a:latin typeface="Cambria Math"/>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0</m:t>
                        </m:r>
                      </m:sub>
                    </m:sSub>
                  </m:oMath>
                </a14:m>
                <a:endParaRPr lang="en-US" b="0" dirty="0"/>
              </a:p>
              <a:p>
                <a:pPr>
                  <a:lnSpc>
                    <a:spcPct val="120000"/>
                  </a:lnSpc>
                </a:pPr>
                <a:r>
                  <a:rPr lang="en-US" dirty="0"/>
                  <a:t> 			</a:t>
                </a:r>
                <a14:m>
                  <m:oMath xmlns:m="http://schemas.openxmlformats.org/officeDocument/2006/math">
                    <m:r>
                      <a:rPr lang="en-US" b="0" i="1" smtClean="0">
                        <a:latin typeface="Cambria Math" panose="02040503050406030204" pitchFamily="18" charset="0"/>
                      </a:rPr>
                      <m:t>𝑑</m:t>
                    </m:r>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m:t>
                            </m:r>
                            <m:r>
                              <a:rPr lang="en-US" b="0" i="1" smtClean="0">
                                <a:latin typeface="Cambria Math"/>
                              </a:rPr>
                              <m:t>𝑣</m:t>
                            </m:r>
                          </m:num>
                          <m:den>
                            <m:r>
                              <a:rPr lang="en-US" b="0" i="1" smtClean="0">
                                <a:latin typeface="Cambria Math"/>
                              </a:rPr>
                              <m:t>2</m:t>
                            </m:r>
                          </m:den>
                        </m:f>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𝑣</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num>
                          <m:den>
                            <m:r>
                              <a:rPr lang="en-US" b="0" i="1" smtClean="0">
                                <a:latin typeface="Cambria Math"/>
                              </a:rPr>
                              <m:t>𝑎</m:t>
                            </m:r>
                          </m:den>
                        </m:f>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0</m:t>
                        </m:r>
                      </m:sub>
                    </m:sSub>
                  </m:oMath>
                </a14:m>
                <a:endParaRPr lang="en-US" b="0" dirty="0"/>
              </a:p>
              <a:p>
                <a:pPr>
                  <a:lnSpc>
                    <a:spcPct val="120000"/>
                  </a:lnSpc>
                </a:pPr>
                <a:r>
                  <a:rPr lang="en-US" dirty="0"/>
                  <a:t> 			</a:t>
                </a:r>
                <a14:m>
                  <m:oMath xmlns:m="http://schemas.openxmlformats.org/officeDocument/2006/math">
                    <m:r>
                      <a:rPr lang="en-US" b="0" i="1" smtClean="0">
                        <a:latin typeface="Cambria Math" panose="02040503050406030204" pitchFamily="18" charset="0"/>
                      </a:rPr>
                      <m:t>𝑑</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a:rPr>
                          <m:t>0</m:t>
                        </m:r>
                      </m:sub>
                    </m:sSub>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2</m:t>
                                </m:r>
                              </m:sup>
                            </m:sSup>
                            <m:r>
                              <a:rPr lang="en-US" b="0" i="1" smtClean="0">
                                <a:latin typeface="Cambria Math"/>
                              </a:rPr>
                              <m:t>−</m:t>
                            </m:r>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0</m:t>
                                </m:r>
                              </m:sub>
                              <m:sup>
                                <m:r>
                                  <a:rPr lang="en-US" b="0" i="1" smtClean="0">
                                    <a:latin typeface="Cambria Math"/>
                                  </a:rPr>
                                  <m:t>2</m:t>
                                </m:r>
                              </m:sup>
                            </m:sSubSup>
                          </m:num>
                          <m:den>
                            <m:r>
                              <a:rPr lang="en-US" b="0" i="1" smtClean="0">
                                <a:latin typeface="Cambria Math"/>
                              </a:rPr>
                              <m:t>2</m:t>
                            </m:r>
                            <m:r>
                              <a:rPr lang="en-US" b="0" i="1" smtClean="0">
                                <a:latin typeface="Cambria Math"/>
                              </a:rPr>
                              <m:t>𝑎</m:t>
                            </m:r>
                          </m:den>
                        </m:f>
                      </m:e>
                    </m:d>
                  </m:oMath>
                </a14:m>
                <a:endParaRPr lang="en-US" dirty="0"/>
              </a:p>
              <a:p>
                <a:pPr>
                  <a:lnSpc>
                    <a:spcPct val="120000"/>
                  </a:lnSpc>
                </a:pPr>
                <a:r>
                  <a:rPr lang="en-US" dirty="0"/>
                  <a:t> 			</a:t>
                </a:r>
                <a14:m>
                  <m:oMath xmlns:m="http://schemas.openxmlformats.org/officeDocument/2006/math">
                    <m:r>
                      <a:rPr lang="en-US" b="0" i="1" smtClean="0">
                        <a:latin typeface="Cambria Math"/>
                      </a:rPr>
                      <m:t>2</m:t>
                    </m:r>
                    <m:r>
                      <a:rPr lang="en-US" b="0" i="1" smtClean="0">
                        <a:latin typeface="Cambria Math"/>
                      </a:rPr>
                      <m:t>𝑎</m:t>
                    </m:r>
                    <m:d>
                      <m:dPr>
                        <m:ctrlPr>
                          <a:rPr lang="en-US" b="0" i="1" smtClean="0">
                            <a:latin typeface="Cambria Math" panose="02040503050406030204" pitchFamily="18" charset="0"/>
                          </a:rPr>
                        </m:ctrlPr>
                      </m:dPr>
                      <m:e>
                        <m:r>
                          <a:rPr lang="en-US" b="0" i="1" smtClean="0">
                            <a:latin typeface="Cambria Math" panose="02040503050406030204" pitchFamily="18" charset="0"/>
                          </a:rPr>
                          <m:t>𝑑</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a:rPr>
                              <m:t>0</m:t>
                            </m:r>
                          </m:sub>
                        </m:sSub>
                      </m:e>
                    </m:d>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2</m:t>
                        </m:r>
                      </m:sup>
                    </m:sSup>
                    <m:r>
                      <a:rPr lang="en-US" b="0" i="1" smtClean="0">
                        <a:latin typeface="Cambria Math"/>
                      </a:rPr>
                      <m:t>−</m:t>
                    </m:r>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0</m:t>
                        </m:r>
                      </m:sub>
                      <m:sup>
                        <m:r>
                          <a:rPr lang="en-US" b="0" i="1" smtClean="0">
                            <a:latin typeface="Cambria Math"/>
                          </a:rPr>
                          <m:t>2</m:t>
                        </m:r>
                      </m:sup>
                    </m:sSubSup>
                  </m:oMath>
                </a14:m>
                <a:endParaRPr lang="en-US" b="0" dirty="0"/>
              </a:p>
              <a:p>
                <a:pPr>
                  <a:lnSpc>
                    <a:spcPct val="120000"/>
                  </a:lnSpc>
                </a:pPr>
                <a:r>
                  <a:rPr lang="en-US" dirty="0"/>
                  <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2</m:t>
                        </m:r>
                      </m:sup>
                    </m:sSup>
                    <m:r>
                      <a:rPr lang="en-US" b="0" i="1" smtClean="0">
                        <a:latin typeface="Cambria Math"/>
                      </a:rPr>
                      <m:t>=</m:t>
                    </m:r>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0</m:t>
                        </m:r>
                      </m:sub>
                      <m:sup>
                        <m:r>
                          <a:rPr lang="en-US" b="0" i="1" smtClean="0">
                            <a:latin typeface="Cambria Math"/>
                          </a:rPr>
                          <m:t>2</m:t>
                        </m:r>
                      </m:sup>
                    </m:sSubSup>
                    <m:r>
                      <a:rPr lang="en-US" b="0" i="1" smtClean="0">
                        <a:latin typeface="Cambria Math"/>
                      </a:rPr>
                      <m:t>+2</m:t>
                    </m:r>
                    <m:r>
                      <a:rPr lang="en-US" b="0" i="1" smtClean="0">
                        <a:latin typeface="Cambria Math"/>
                      </a:rPr>
                      <m:t>𝑎</m:t>
                    </m:r>
                    <m:r>
                      <a:rPr lang="en-US" b="0" i="1" smtClean="0">
                        <a:latin typeface="Cambria Math"/>
                      </a:rPr>
                      <m:t>(</m:t>
                    </m:r>
                    <m:r>
                      <a:rPr lang="en-US" b="0" i="1" smtClean="0">
                        <a:latin typeface="Cambria Math" panose="02040503050406030204" pitchFamily="18" charset="0"/>
                      </a:rPr>
                      <m:t>𝑑</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a:rPr>
                          <m:t>0</m:t>
                        </m:r>
                      </m:sub>
                    </m:sSub>
                    <m:r>
                      <a:rPr lang="en-US" b="0" i="1" smtClean="0">
                        <a:latin typeface="Cambria Math"/>
                      </a:rPr>
                      <m:t>)</m:t>
                    </m:r>
                  </m:oMath>
                </a14:m>
                <a:endParaRPr lang="en-US" dirty="0"/>
              </a:p>
            </p:txBody>
          </p:sp>
        </mc:Choice>
        <mc:Fallback xmlns="">
          <p:sp>
            <p:nvSpPr>
              <p:cNvPr id="10" name="Content Placeholder 2"/>
              <p:cNvSpPr>
                <a:spLocks noGrp="1" noRot="1" noChangeAspect="1" noMove="1" noResize="1" noEditPoints="1" noAdjustHandles="1" noChangeArrowheads="1" noChangeShapeType="1" noTextEdit="1"/>
              </p:cNvSpPr>
              <p:nvPr>
                <p:ph idx="1"/>
              </p:nvPr>
            </p:nvSpPr>
            <p:spPr>
              <a:blipFill>
                <a:blip r:embed="rId3"/>
                <a:stretch>
                  <a:fillRect l="-550"/>
                </a:stretch>
              </a:blipFill>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sz="4000" dirty="0"/>
              <a:t>1-06 Representing Acceleration with Equations Part 1</a:t>
            </a:r>
          </a:p>
        </p:txBody>
      </p:sp>
      <p:cxnSp>
        <p:nvCxnSpPr>
          <p:cNvPr id="5" name="Straight Arrow Connector 4"/>
          <p:cNvCxnSpPr>
            <a:cxnSpLocks/>
          </p:cNvCxnSpPr>
          <p:nvPr/>
        </p:nvCxnSpPr>
        <p:spPr>
          <a:xfrm flipH="1">
            <a:off x="1136073" y="2311400"/>
            <a:ext cx="387927" cy="1016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flipH="1">
            <a:off x="983673" y="3048000"/>
            <a:ext cx="2258291" cy="279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40000" y="5562601"/>
            <a:ext cx="4267200" cy="6858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9185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par>
                                <p:cTn id="35" presetID="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1+#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7" presetClass="emph" presetSubtype="2" fill="hold" nodeType="withEffect">
                                  <p:stCondLst>
                                    <p:cond delay="0"/>
                                  </p:stCondLst>
                                  <p:childTnLst>
                                    <p:animClr clrSpc="rgb" dir="cw">
                                      <p:cBhvr>
                                        <p:cTn id="46" dur="2000" fill="hold"/>
                                        <p:tgtEl>
                                          <p:spTgt spid="8"/>
                                        </p:tgtEl>
                                        <p:attrNameLst>
                                          <p:attrName>stroke.color</p:attrName>
                                        </p:attrNameLst>
                                      </p:cBhvr>
                                      <p:to>
                                        <a:srgbClr val="FFFF00"/>
                                      </p:to>
                                    </p:animClr>
                                    <p:set>
                                      <p:cBhvr>
                                        <p:cTn id="47" dur="2000" fill="hold"/>
                                        <p:tgtEl>
                                          <p:spTgt spid="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1-06 Representing Acceleration with Equations Part 1</a:t>
            </a:r>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p:txBody>
              <a:bodyPr>
                <a:normAutofit fontScale="85000" lnSpcReduction="20000"/>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i="1" smtClean="0">
                          <a:latin typeface="Cambria Math"/>
                        </a:rPr>
                        <m:t>=</m:t>
                      </m:r>
                      <m:bar>
                        <m:barPr>
                          <m:pos m:val="top"/>
                          <m:ctrlPr>
                            <a:rPr lang="en-US" b="0" i="1" smtClean="0">
                              <a:latin typeface="Cambria Math" panose="02040503050406030204" pitchFamily="18" charset="0"/>
                            </a:rPr>
                          </m:ctrlPr>
                        </m:barPr>
                        <m:e>
                          <m:r>
                            <a:rPr lang="en-US" b="0" i="1" smtClean="0">
                              <a:latin typeface="Cambria Math" panose="02040503050406030204" pitchFamily="18" charset="0"/>
                            </a:rPr>
                            <m:t>𝑣</m:t>
                          </m:r>
                        </m:e>
                      </m:bar>
                      <m:r>
                        <a:rPr lang="en-US" i="1">
                          <a:latin typeface="Cambria Math"/>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0</m:t>
                          </m:r>
                        </m:sub>
                      </m:sSub>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panose="02040503050406030204" pitchFamily="18" charset="0"/>
                            </a:rPr>
                            <m:t>𝑣</m:t>
                          </m:r>
                        </m:e>
                      </m:ba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𝑣</m:t>
                          </m:r>
                        </m:num>
                        <m:den>
                          <m:r>
                            <a:rPr lang="en-US" b="0" i="1" smtClean="0">
                              <a:latin typeface="Cambria Math" panose="02040503050406030204" pitchFamily="18" charset="0"/>
                            </a:rPr>
                            <m:t>2</m:t>
                          </m:r>
                        </m:den>
                      </m:f>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a:rPr>
                        <m:t>𝑣</m:t>
                      </m:r>
                      <m:r>
                        <a:rPr lang="en-US" i="1">
                          <a:latin typeface="Cambria Math"/>
                        </a:rPr>
                        <m:t>=</m:t>
                      </m:r>
                      <m:r>
                        <a:rPr lang="en-US" b="0" i="1" smtClean="0">
                          <a:latin typeface="Cambria Math" panose="02040503050406030204" pitchFamily="18" charset="0"/>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i="1">
                          <a:latin typeface="Cambria Math"/>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𝑎</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0</m:t>
                          </m:r>
                        </m:sub>
                      </m:sSub>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a:rPr>
                            <m:t>𝑣</m:t>
                          </m:r>
                        </m:e>
                        <m:sup>
                          <m:r>
                            <a:rPr lang="en-US" i="1">
                              <a:latin typeface="Cambria Math"/>
                            </a:rPr>
                            <m:t>2</m:t>
                          </m:r>
                        </m:sup>
                      </m:sSup>
                      <m:r>
                        <a:rPr lang="en-US" i="1">
                          <a:latin typeface="Cambria Math"/>
                        </a:rPr>
                        <m:t>=</m:t>
                      </m:r>
                      <m:sSubSup>
                        <m:sSubSupPr>
                          <m:ctrlPr>
                            <a:rPr lang="en-US" i="1">
                              <a:latin typeface="Cambria Math" panose="02040503050406030204" pitchFamily="18" charset="0"/>
                            </a:rPr>
                          </m:ctrlPr>
                        </m:sSubSupPr>
                        <m:e>
                          <m:r>
                            <a:rPr lang="en-US" i="1">
                              <a:latin typeface="Cambria Math"/>
                            </a:rPr>
                            <m:t>𝑣</m:t>
                          </m:r>
                        </m:e>
                        <m:sub>
                          <m:r>
                            <a:rPr lang="en-US" i="1">
                              <a:latin typeface="Cambria Math"/>
                            </a:rPr>
                            <m:t>0</m:t>
                          </m:r>
                        </m:sub>
                        <m:sup>
                          <m:r>
                            <a:rPr lang="en-US" i="1">
                              <a:latin typeface="Cambria Math"/>
                            </a:rPr>
                            <m:t>2</m:t>
                          </m:r>
                        </m:sup>
                      </m:sSubSup>
                      <m:r>
                        <a:rPr lang="en-US" i="1">
                          <a:latin typeface="Cambria Math"/>
                        </a:rPr>
                        <m:t>+2</m:t>
                      </m:r>
                      <m:r>
                        <a:rPr lang="en-US" i="1">
                          <a:latin typeface="Cambria Math"/>
                        </a:rPr>
                        <m:t>𝑎</m:t>
                      </m:r>
                      <m:r>
                        <a:rPr lang="en-US" i="1">
                          <a:latin typeface="Cambria Math"/>
                        </a:rPr>
                        <m:t>(</m:t>
                      </m:r>
                      <m:r>
                        <a:rPr lang="en-US" b="0" i="1" smtClean="0">
                          <a:latin typeface="Cambria Math" panose="02040503050406030204" pitchFamily="18" charset="0"/>
                        </a:rPr>
                        <m:t>𝑑</m:t>
                      </m:r>
                      <m:r>
                        <a:rPr lang="en-US" i="1">
                          <a:latin typeface="Cambria Math"/>
                        </a:rPr>
                        <m:t>−</m:t>
                      </m:r>
                      <m:sSub>
                        <m:sSubPr>
                          <m:ctrlPr>
                            <a:rPr lang="en-US" i="1">
                              <a:latin typeface="Cambria Math" panose="02040503050406030204" pitchFamily="18" charset="0"/>
                            </a:rPr>
                          </m:ctrlPr>
                        </m:sSubPr>
                        <m:e>
                          <m:r>
                            <a:rPr lang="en-US" b="0" i="1" smtClean="0">
                              <a:latin typeface="Cambria Math" panose="02040503050406030204" pitchFamily="18" charset="0"/>
                            </a:rPr>
                            <m:t>𝑑</m:t>
                          </m:r>
                        </m:e>
                        <m:sub>
                          <m:r>
                            <a:rPr lang="en-US" i="1">
                              <a:latin typeface="Cambria Math"/>
                            </a:rPr>
                            <m:t>0</m:t>
                          </m:r>
                        </m:sub>
                      </m:sSub>
                      <m:r>
                        <a:rPr lang="en-US" i="1">
                          <a:latin typeface="Cambria Math"/>
                        </a:rPr>
                        <m:t>)</m:t>
                      </m:r>
                    </m:oMath>
                  </m:oMathPara>
                </a14:m>
                <a:endParaRPr lang="en-US" dirty="0"/>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7965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1-06 Representing Acceleration with Equations Part 1</a:t>
            </a:r>
          </a:p>
        </p:txBody>
      </p:sp>
      <p:sp>
        <p:nvSpPr>
          <p:cNvPr id="5" name="Content Placeholder 2"/>
          <p:cNvSpPr>
            <a:spLocks noGrp="1"/>
          </p:cNvSpPr>
          <p:nvPr>
            <p:ph idx="1"/>
          </p:nvPr>
        </p:nvSpPr>
        <p:spPr/>
        <p:txBody>
          <a:bodyPr>
            <a:normAutofit fontScale="92500" lnSpcReduction="10000"/>
          </a:bodyPr>
          <a:lstStyle/>
          <a:p>
            <a:r>
              <a:rPr lang="en-US" dirty="0"/>
              <a:t>Examine the situation to determine which physical principles are involved.</a:t>
            </a:r>
          </a:p>
          <a:p>
            <a:pPr lvl="1"/>
            <a:r>
              <a:rPr lang="en-US" dirty="0"/>
              <a:t>Maybe draw a picture</a:t>
            </a:r>
          </a:p>
          <a:p>
            <a:r>
              <a:rPr lang="en-US" dirty="0"/>
              <a:t>List the knowns.</a:t>
            </a:r>
          </a:p>
          <a:p>
            <a:r>
              <a:rPr lang="en-US" dirty="0"/>
              <a:t>Identify the unknowns.</a:t>
            </a:r>
          </a:p>
          <a:p>
            <a:r>
              <a:rPr lang="en-US" dirty="0"/>
              <a:t>Find an equation or set of equations that can help you solve the problem.</a:t>
            </a:r>
          </a:p>
          <a:p>
            <a:r>
              <a:rPr lang="en-US" dirty="0"/>
              <a:t>Substitute the </a:t>
            </a:r>
            <a:r>
              <a:rPr lang="en-US" dirty="0" err="1"/>
              <a:t>knowns</a:t>
            </a:r>
            <a:r>
              <a:rPr lang="en-US" dirty="0"/>
              <a:t> along with their units into the appropriate equation, and Solve</a:t>
            </a:r>
          </a:p>
          <a:p>
            <a:r>
              <a:rPr lang="en-US" dirty="0"/>
              <a:t>Check the answer to see if it is reasonable: Does it make sense?</a:t>
            </a:r>
          </a:p>
        </p:txBody>
      </p:sp>
    </p:spTree>
    <p:extLst>
      <p:ext uri="{BB962C8B-B14F-4D97-AF65-F5344CB8AC3E}">
        <p14:creationId xmlns:p14="http://schemas.microsoft.com/office/powerpoint/2010/main" val="84770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1-06 Representing Acceleration with Equations Part 1</a:t>
            </a:r>
          </a:p>
        </p:txBody>
      </p:sp>
      <p:pic>
        <p:nvPicPr>
          <p:cNvPr id="4" name="Picture Placeholder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8400" y="4367556"/>
            <a:ext cx="4673600" cy="2490445"/>
          </a:xfrm>
          <a:prstGeom prst="rect">
            <a:avLst/>
          </a:prstGeom>
        </p:spPr>
      </p:pic>
      <mc:AlternateContent xmlns:mc="http://schemas.openxmlformats.org/markup-compatibility/2006" xmlns:a14="http://schemas.microsoft.com/office/drawing/2010/main">
        <mc:Choice Requires="a14">
          <p:sp>
            <p:nvSpPr>
              <p:cNvPr id="6" name="Content Placeholder 2"/>
              <p:cNvSpPr>
                <a:spLocks noGrp="1"/>
              </p:cNvSpPr>
              <p:nvPr>
                <p:ph idx="1"/>
              </p:nvPr>
            </p:nvSpPr>
            <p:spPr/>
            <p:txBody>
              <a:bodyPr>
                <a:normAutofit/>
              </a:bodyPr>
              <a:lstStyle/>
              <a:p>
                <a:pPr>
                  <a:lnSpc>
                    <a:spcPct val="110000"/>
                  </a:lnSpc>
                </a:pPr>
                <a:r>
                  <a:rPr lang="en-US" dirty="0"/>
                  <a:t>A plane starting from rest accelerates to </a:t>
                </a:r>
                <a14:m>
                  <m:oMath xmlns:m="http://schemas.openxmlformats.org/officeDocument/2006/math">
                    <m:r>
                      <a:rPr lang="en-US" b="0" i="1" smtClean="0">
                        <a:latin typeface="Cambria Math"/>
                      </a:rPr>
                      <m:t>40 </m:t>
                    </m:r>
                    <m:r>
                      <a:rPr lang="en-US" b="0" i="1" smtClean="0">
                        <a:latin typeface="Cambria Math"/>
                      </a:rPr>
                      <m:t>𝑚</m:t>
                    </m:r>
                    <m:r>
                      <a:rPr lang="en-US" b="0" i="1" smtClean="0">
                        <a:latin typeface="Cambria Math"/>
                      </a:rPr>
                      <m:t>/</m:t>
                    </m:r>
                    <m:r>
                      <a:rPr lang="en-US" b="0" i="1" smtClean="0">
                        <a:latin typeface="Cambria Math"/>
                      </a:rPr>
                      <m:t>𝑠</m:t>
                    </m:r>
                  </m:oMath>
                </a14:m>
                <a:r>
                  <a:rPr lang="en-US" dirty="0"/>
                  <a:t> in </a:t>
                </a:r>
                <a14:m>
                  <m:oMath xmlns:m="http://schemas.openxmlformats.org/officeDocument/2006/math">
                    <m:r>
                      <a:rPr lang="en-US" b="0" i="1" smtClean="0">
                        <a:latin typeface="Cambria Math"/>
                      </a:rPr>
                      <m:t>10 </m:t>
                    </m:r>
                    <m:r>
                      <a:rPr lang="en-US" b="0" i="1" smtClean="0">
                        <a:latin typeface="Cambria Math"/>
                      </a:rPr>
                      <m:t>𝑠</m:t>
                    </m:r>
                  </m:oMath>
                </a14:m>
                <a:r>
                  <a:rPr lang="en-US" dirty="0"/>
                  <a:t>. How far did the plane travel during this time?</a:t>
                </a:r>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blipFill>
                <a:blip r:embed="rId4"/>
                <a:stretch>
                  <a:fillRect l="-1150" t="-1531" r="-1700"/>
                </a:stretch>
              </a:blipFill>
            </p:spPr>
            <p:txBody>
              <a:bodyPr/>
              <a:lstStyle/>
              <a:p>
                <a:r>
                  <a:rPr lang="en-US">
                    <a:noFill/>
                  </a:rPr>
                  <a:t> </a:t>
                </a:r>
              </a:p>
            </p:txBody>
          </p:sp>
        </mc:Fallback>
      </mc:AlternateContent>
    </p:spTree>
    <p:extLst>
      <p:ext uri="{BB962C8B-B14F-4D97-AF65-F5344CB8AC3E}">
        <p14:creationId xmlns:p14="http://schemas.microsoft.com/office/powerpoint/2010/main" val="3422960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1-06 Representing Acceleration with Equations Part 1</a:t>
            </a:r>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p:txBody>
              <a:bodyPr>
                <a:normAutofit/>
              </a:bodyPr>
              <a:lstStyle/>
              <a:p>
                <a:pPr marL="457178" lvl="1" indent="-457178">
                  <a:lnSpc>
                    <a:spcPct val="110000"/>
                  </a:lnSpc>
                </a:pPr>
                <a:r>
                  <a:rPr lang="en-US" dirty="0"/>
                  <a:t>To avoid an accident, a car decelerates at </a:t>
                </a:r>
                <a14:m>
                  <m:oMath xmlns:m="http://schemas.openxmlformats.org/officeDocument/2006/math">
                    <m:r>
                      <a:rPr lang="en-US" b="0" i="1" smtClean="0">
                        <a:latin typeface="Cambria Math"/>
                      </a:rPr>
                      <m:t>0.50 </m:t>
                    </m:r>
                    <m:r>
                      <a:rPr lang="en-US" b="0" i="1" smtClean="0">
                        <a:latin typeface="Cambria Math"/>
                      </a:rPr>
                      <m:t>𝑚</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oMath>
                </a14:m>
                <a:r>
                  <a:rPr lang="en-US" dirty="0"/>
                  <a:t> for </a:t>
                </a:r>
                <a14:m>
                  <m:oMath xmlns:m="http://schemas.openxmlformats.org/officeDocument/2006/math">
                    <m:r>
                      <a:rPr lang="en-US" i="1" dirty="0" smtClean="0">
                        <a:latin typeface="Cambria Math"/>
                      </a:rPr>
                      <m:t>3</m:t>
                    </m:r>
                    <m:r>
                      <a:rPr lang="en-US" b="0" i="1" dirty="0" smtClean="0">
                        <a:latin typeface="Cambria Math"/>
                      </a:rPr>
                      <m:t>.0</m:t>
                    </m:r>
                    <m:r>
                      <a:rPr lang="en-US" i="1" dirty="0" smtClean="0">
                        <a:latin typeface="Cambria Math"/>
                      </a:rPr>
                      <m:t> </m:t>
                    </m:r>
                    <m:r>
                      <a:rPr lang="en-US" i="1" dirty="0" smtClean="0">
                        <a:latin typeface="Cambria Math"/>
                      </a:rPr>
                      <m:t>𝑠</m:t>
                    </m:r>
                  </m:oMath>
                </a14:m>
                <a:r>
                  <a:rPr lang="en-US" dirty="0"/>
                  <a:t> and covers </a:t>
                </a:r>
                <a14:m>
                  <m:oMath xmlns:m="http://schemas.openxmlformats.org/officeDocument/2006/math">
                    <m:r>
                      <a:rPr lang="en-US" i="1" dirty="0" smtClean="0">
                        <a:latin typeface="Cambria Math"/>
                      </a:rPr>
                      <m:t>15 </m:t>
                    </m:r>
                    <m:r>
                      <a:rPr lang="en-US" i="1" dirty="0" smtClean="0">
                        <a:latin typeface="Cambria Math"/>
                      </a:rPr>
                      <m:t>𝑚</m:t>
                    </m:r>
                  </m:oMath>
                </a14:m>
                <a:r>
                  <a:rPr lang="en-US" dirty="0"/>
                  <a:t> of road. What was the car’s initial velocity?</a:t>
                </a:r>
                <a:endParaRPr lang="en-US" b="0" i="1" dirty="0">
                  <a:latin typeface="Cambria Math"/>
                </a:endParaRPr>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blipFill>
                <a:blip r:embed="rId3"/>
                <a:stretch>
                  <a:fillRect l="-1150" t="-1531"/>
                </a:stretch>
              </a:blipFill>
            </p:spPr>
            <p:txBody>
              <a:bodyPr/>
              <a:lstStyle/>
              <a:p>
                <a:r>
                  <a:rPr lang="en-US">
                    <a:noFill/>
                  </a:rPr>
                  <a:t> </a:t>
                </a:r>
              </a:p>
            </p:txBody>
          </p:sp>
        </mc:Fallback>
      </mc:AlternateContent>
    </p:spTree>
    <p:extLst>
      <p:ext uri="{BB962C8B-B14F-4D97-AF65-F5344CB8AC3E}">
        <p14:creationId xmlns:p14="http://schemas.microsoft.com/office/powerpoint/2010/main" val="3194110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471"/>
            <a:ext cx="12192000" cy="6858000"/>
          </a:xfrm>
          <a:prstGeom prst="rect">
            <a:avLst/>
          </a:prstGeom>
        </p:spPr>
      </p:pic>
      <p:sp>
        <p:nvSpPr>
          <p:cNvPr id="2" name="Title 1"/>
          <p:cNvSpPr>
            <a:spLocks noGrp="1"/>
          </p:cNvSpPr>
          <p:nvPr>
            <p:ph type="title"/>
          </p:nvPr>
        </p:nvSpPr>
        <p:spPr/>
        <p:txBody>
          <a:bodyPr>
            <a:normAutofit/>
          </a:bodyPr>
          <a:lstStyle/>
          <a:p>
            <a:r>
              <a:rPr lang="en-US" sz="4000" dirty="0"/>
              <a:t>1-06 Representing Acceleration with Equations Part 1</a:t>
            </a:r>
            <a:endParaRPr lang="en-US" sz="4000" dirty="0">
              <a:solidFill>
                <a:schemeClr val="bg1"/>
              </a:solidFill>
            </a:endParaRPr>
          </a:p>
        </p:txBody>
      </p:sp>
      <p:sp>
        <p:nvSpPr>
          <p:cNvPr id="6" name="Content Placeholder 2"/>
          <p:cNvSpPr>
            <a:spLocks noGrp="1"/>
          </p:cNvSpPr>
          <p:nvPr>
            <p:ph idx="1"/>
          </p:nvPr>
        </p:nvSpPr>
        <p:spPr>
          <a:xfrm>
            <a:off x="0" y="1397000"/>
            <a:ext cx="12192000" cy="5283200"/>
          </a:xfrm>
        </p:spPr>
        <p:txBody>
          <a:bodyPr>
            <a:normAutofit/>
          </a:bodyPr>
          <a:lstStyle/>
          <a:p>
            <a:pPr>
              <a:lnSpc>
                <a:spcPct val="120000"/>
              </a:lnSpc>
            </a:pPr>
            <a:r>
              <a:rPr lang="en-US" sz="2800" dirty="0">
                <a:solidFill>
                  <a:schemeClr val="tx1"/>
                </a:solidFill>
              </a:rPr>
              <a:t>A cheetah is walking at 1.0 m/s when it sees a zebra 25 m away. What acceleration would be required to reach 20.0 m/s in that distance?</a:t>
            </a:r>
          </a:p>
        </p:txBody>
      </p:sp>
    </p:spTree>
    <p:extLst>
      <p:ext uri="{BB962C8B-B14F-4D97-AF65-F5344CB8AC3E}">
        <p14:creationId xmlns:p14="http://schemas.microsoft.com/office/powerpoint/2010/main" val="2495802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1-06 Representing Acceleration with Equations Part 1</a:t>
            </a:r>
          </a:p>
        </p:txBody>
      </p:sp>
      <p:sp>
        <p:nvSpPr>
          <p:cNvPr id="7" name="Content Placeholder 2"/>
          <p:cNvSpPr>
            <a:spLocks noGrp="1"/>
          </p:cNvSpPr>
          <p:nvPr>
            <p:ph sz="half" idx="1"/>
          </p:nvPr>
        </p:nvSpPr>
        <p:spPr/>
        <p:txBody>
          <a:bodyPr>
            <a:noAutofit/>
          </a:bodyPr>
          <a:lstStyle/>
          <a:p>
            <a:r>
              <a:rPr lang="en-US" sz="2400" dirty="0"/>
              <a:t>The left ventricle of the heart accelerates blood from rest to a velocity of +26 cm/s. (a) If the displacement of the blood during the acceleration is +2.0 cm, determine its acceleration (in cm/s</a:t>
            </a:r>
            <a:r>
              <a:rPr lang="en-US" sz="2400" baseline="30000" dirty="0"/>
              <a:t>2</a:t>
            </a:r>
            <a:r>
              <a:rPr lang="en-US" sz="2400" dirty="0"/>
              <a:t>). (b) How much time does blood take to reach its final velocity?</a:t>
            </a:r>
          </a:p>
          <a:p>
            <a:endParaRPr lang="en-US" sz="2400" dirty="0"/>
          </a:p>
          <a:p>
            <a:endParaRPr lang="en-US" sz="2400" dirty="0"/>
          </a:p>
        </p:txBody>
      </p:sp>
      <p:sp>
        <p:nvSpPr>
          <p:cNvPr id="8" name="Content Placeholder 4"/>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8042541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C3500-37A3-4C30-9F12-39D7C7812BC4}"/>
              </a:ext>
            </a:extLst>
          </p:cNvPr>
          <p:cNvSpPr>
            <a:spLocks noGrp="1"/>
          </p:cNvSpPr>
          <p:nvPr>
            <p:ph type="title"/>
          </p:nvPr>
        </p:nvSpPr>
        <p:spPr>
          <a:xfrm>
            <a:off x="0" y="-9143"/>
            <a:ext cx="12192000" cy="1101344"/>
          </a:xfrm>
        </p:spPr>
        <p:txBody>
          <a:bodyPr>
            <a:noAutofit/>
          </a:bodyPr>
          <a:lstStyle/>
          <a:p>
            <a:r>
              <a:rPr lang="en-US" sz="4000" dirty="0"/>
              <a:t>1-07 Representing Acceleration with Equations Part 2</a:t>
            </a:r>
          </a:p>
        </p:txBody>
      </p:sp>
      <p:sp>
        <p:nvSpPr>
          <p:cNvPr id="3" name="Text Placeholder 2">
            <a:extLst>
              <a:ext uri="{FF2B5EF4-FFF2-40B4-BE49-F238E27FC236}">
                <a16:creationId xmlns:a16="http://schemas.microsoft.com/office/drawing/2014/main" id="{1E8506D0-A34F-4F7E-BDBC-2789BEB248A2}"/>
              </a:ext>
            </a:extLst>
          </p:cNvPr>
          <p:cNvSpPr>
            <a:spLocks noGrp="1"/>
          </p:cNvSpPr>
          <p:nvPr>
            <p:ph type="body" idx="1"/>
          </p:nvPr>
        </p:nvSpPr>
        <p:spPr/>
        <p:txBody>
          <a:bodyPr>
            <a:normAutofit/>
          </a:bodyPr>
          <a:lstStyle/>
          <a:p>
            <a:r>
              <a:rPr lang="en-US" dirty="0"/>
              <a:t>In this lesson you will…</a:t>
            </a:r>
          </a:p>
          <a:p>
            <a:pPr marL="457189" indent="-457189">
              <a:buFont typeface="Arial" panose="020B0604020202020204" pitchFamily="34" charset="0"/>
              <a:buChar char="•"/>
            </a:pPr>
            <a:r>
              <a:rPr lang="en-US" dirty="0"/>
              <a:t>Define freefall</a:t>
            </a:r>
          </a:p>
          <a:p>
            <a:pPr marL="457189" indent="-457189">
              <a:buFont typeface="Arial" panose="020B0604020202020204" pitchFamily="34" charset="0"/>
              <a:buChar char="•"/>
            </a:pPr>
            <a:r>
              <a:rPr lang="en-US" dirty="0"/>
              <a:t>Use kinematics equations to solve free-fall motion</a:t>
            </a:r>
          </a:p>
          <a:p>
            <a:pPr marL="457189" indent="-457189">
              <a:buFont typeface="Arial" panose="020B0604020202020204" pitchFamily="34" charset="0"/>
              <a:buChar char="•"/>
            </a:pPr>
            <a:r>
              <a:rPr lang="en-US" dirty="0"/>
              <a:t>Use kinematics equations to characterize change in position and motion</a:t>
            </a:r>
          </a:p>
          <a:p>
            <a:pPr marL="457189" indent="-457189">
              <a:buFont typeface="Arial" panose="020B0604020202020204" pitchFamily="34" charset="0"/>
              <a:buChar char="•"/>
            </a:pPr>
            <a:endParaRPr lang="en-US" dirty="0"/>
          </a:p>
          <a:p>
            <a:r>
              <a:rPr lang="en-US" dirty="0"/>
              <a:t>Standards</a:t>
            </a:r>
          </a:p>
          <a:p>
            <a:pPr marL="457200" indent="-457200">
              <a:buFont typeface="Arial" panose="020B0604020202020204" pitchFamily="34" charset="0"/>
              <a:buChar char="•"/>
            </a:pPr>
            <a:r>
              <a:rPr lang="en-US" dirty="0"/>
              <a:t>M3: Use kinematics equations to characterize change in position and motion</a:t>
            </a:r>
          </a:p>
          <a:p>
            <a:pPr marL="457189" indent="-457189">
              <a:buFont typeface="Arial" panose="020B0604020202020204" pitchFamily="34" charset="0"/>
              <a:buChar char="•"/>
            </a:pPr>
            <a:endParaRPr lang="en-US" dirty="0"/>
          </a:p>
        </p:txBody>
      </p:sp>
    </p:spTree>
    <p:extLst>
      <p:ext uri="{BB962C8B-B14F-4D97-AF65-F5344CB8AC3E}">
        <p14:creationId xmlns:p14="http://schemas.microsoft.com/office/powerpoint/2010/main" val="1893223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1-01 Introduction, Units, and Uncertainty</a:t>
            </a:r>
            <a:endParaRPr lang="en-US" dirty="0"/>
          </a:p>
        </p:txBody>
      </p:sp>
      <p:sp>
        <p:nvSpPr>
          <p:cNvPr id="5" name="Content Placeholder 4"/>
          <p:cNvSpPr>
            <a:spLocks noGrp="1"/>
          </p:cNvSpPr>
          <p:nvPr>
            <p:ph idx="1"/>
          </p:nvPr>
        </p:nvSpPr>
        <p:spPr/>
        <p:txBody>
          <a:bodyPr>
            <a:normAutofit fontScale="92500"/>
          </a:bodyPr>
          <a:lstStyle/>
          <a:p>
            <a:r>
              <a:rPr lang="en-US" sz="2400" dirty="0"/>
              <a:t>Physics studies anything that can be sensed with our five senses.</a:t>
            </a:r>
          </a:p>
          <a:p>
            <a:r>
              <a:rPr lang="en-US" sz="2400" dirty="0"/>
              <a:t>Model, Theory, Law</a:t>
            </a:r>
          </a:p>
          <a:p>
            <a:pPr lvl="1"/>
            <a:r>
              <a:rPr lang="en-US" sz="2400" dirty="0"/>
              <a:t>Model</a:t>
            </a:r>
          </a:p>
          <a:p>
            <a:pPr lvl="2"/>
            <a:r>
              <a:rPr lang="en-US" sz="2400" dirty="0"/>
              <a:t>A representation of something that is often too difficult (or impossible) to display directly.</a:t>
            </a:r>
          </a:p>
          <a:p>
            <a:pPr lvl="2"/>
            <a:r>
              <a:rPr lang="en-US" sz="2400" dirty="0"/>
              <a:t>It is only accurate under limited situations.</a:t>
            </a:r>
          </a:p>
          <a:p>
            <a:pPr lvl="1"/>
            <a:r>
              <a:rPr lang="en-US" sz="2400" dirty="0"/>
              <a:t>Theory</a:t>
            </a:r>
          </a:p>
          <a:p>
            <a:pPr lvl="2"/>
            <a:r>
              <a:rPr lang="en-US" sz="2400" dirty="0"/>
              <a:t>an explanation for patterns in nature that is supported by scientific evidence and verified multiple times by various groups of researchers.</a:t>
            </a:r>
          </a:p>
          <a:p>
            <a:pPr lvl="1"/>
            <a:r>
              <a:rPr lang="en-US" sz="2400" dirty="0"/>
              <a:t>Law</a:t>
            </a:r>
          </a:p>
          <a:p>
            <a:pPr lvl="2"/>
            <a:r>
              <a:rPr lang="en-US" sz="2400" dirty="0"/>
              <a:t>Uses </a:t>
            </a:r>
            <a:r>
              <a:rPr lang="en-US" sz="2400" b="1" u="sng" dirty="0"/>
              <a:t>concise language </a:t>
            </a:r>
            <a:r>
              <a:rPr lang="en-US" sz="2400" dirty="0"/>
              <a:t>to describe a </a:t>
            </a:r>
            <a:r>
              <a:rPr lang="en-US" sz="2400" b="1" u="sng" dirty="0"/>
              <a:t>generalized pattern </a:t>
            </a:r>
            <a:r>
              <a:rPr lang="en-US" sz="2400" dirty="0"/>
              <a:t>in nature that is supported by scientific evidence and repeated experiments. </a:t>
            </a:r>
          </a:p>
          <a:p>
            <a:pPr lvl="2"/>
            <a:r>
              <a:rPr lang="en-US" sz="2400" dirty="0"/>
              <a:t>Often, a law can be expressed in the form of a single mathematical equation.</a:t>
            </a:r>
          </a:p>
        </p:txBody>
      </p:sp>
      <p:pic>
        <p:nvPicPr>
          <p:cNvPr id="4" name="Picture Placeholder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5611" y1="43707" x2="41031" y2="49660"/>
                      </a14:backgroundRemoval>
                    </a14:imgEffect>
                  </a14:imgLayer>
                </a14:imgProps>
              </a:ext>
              <a:ext uri="{28A0092B-C50C-407E-A947-70E740481C1C}">
                <a14:useLocalDpi xmlns:a14="http://schemas.microsoft.com/office/drawing/2010/main" val="0"/>
              </a:ext>
            </a:extLst>
          </a:blip>
          <a:stretch>
            <a:fillRect/>
          </a:stretch>
        </p:blipFill>
        <p:spPr>
          <a:xfrm>
            <a:off x="9245603" y="-36285"/>
            <a:ext cx="2936724" cy="2471556"/>
          </a:xfrm>
          <a:prstGeom prst="rect">
            <a:avLst/>
          </a:prstGeom>
        </p:spPr>
      </p:pic>
    </p:spTree>
    <p:extLst>
      <p:ext uri="{BB962C8B-B14F-4D97-AF65-F5344CB8AC3E}">
        <p14:creationId xmlns:p14="http://schemas.microsoft.com/office/powerpoint/2010/main" val="202973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1-07 Representing Acceleration with Equations Part 2</a:t>
            </a:r>
          </a:p>
        </p:txBody>
      </p:sp>
      <mc:AlternateContent xmlns:mc="http://schemas.openxmlformats.org/markup-compatibility/2006" xmlns:a14="http://schemas.microsoft.com/office/drawing/2010/main">
        <mc:Choice Requires="a14">
          <p:sp>
            <p:nvSpPr>
              <p:cNvPr id="7" name="Content Placeholder 2"/>
              <p:cNvSpPr>
                <a:spLocks noGrp="1"/>
              </p:cNvSpPr>
              <p:nvPr>
                <p:ph sz="half" idx="1"/>
              </p:nvPr>
            </p:nvSpPr>
            <p:spPr/>
            <p:txBody>
              <a:bodyPr>
                <a:normAutofit/>
              </a:bodyPr>
              <a:lstStyle/>
              <a:p>
                <a:r>
                  <a:rPr lang="en-US" dirty="0"/>
                  <a:t>Free fall is when an object is moving only under the influence of gravity</a:t>
                </a:r>
              </a:p>
              <a:p>
                <a:r>
                  <a:rPr lang="en-US" dirty="0"/>
                  <a:t>In a vacuum all objects fall at same acceleration</a:t>
                </a:r>
              </a:p>
              <a:p>
                <a14:m>
                  <m:oMath xmlns:m="http://schemas.openxmlformats.org/officeDocument/2006/math">
                    <m:r>
                      <a:rPr lang="en-US" b="0" i="1" smtClean="0">
                        <a:latin typeface="Cambria Math"/>
                      </a:rPr>
                      <m:t>𝑔</m:t>
                    </m:r>
                    <m:r>
                      <a:rPr lang="en-US" b="0" i="1" smtClean="0">
                        <a:latin typeface="Cambria Math"/>
                      </a:rPr>
                      <m:t>=9.80</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r>
                      <a:rPr lang="en-US" b="0" i="1" smtClean="0">
                        <a:latin typeface="Cambria Math"/>
                      </a:rPr>
                      <m:t>𝑑𝑜𝑤𝑛</m:t>
                    </m:r>
                  </m:oMath>
                </a14:m>
                <a:endParaRPr lang="en-US" dirty="0"/>
              </a:p>
              <a:p>
                <a:r>
                  <a:rPr lang="en-US" dirty="0"/>
                  <a:t>Any object thrown up, down, or dropped has this acceleration</a:t>
                </a:r>
              </a:p>
              <a:p>
                <a:endParaRPr lang="en-US" dirty="0"/>
              </a:p>
              <a:p>
                <a:endParaRPr lang="en-US" dirty="0"/>
              </a:p>
            </p:txBody>
          </p:sp>
        </mc:Choice>
        <mc:Fallback xmlns="">
          <p:sp>
            <p:nvSpPr>
              <p:cNvPr id="7" name="Content Placeholder 2"/>
              <p:cNvSpPr>
                <a:spLocks noGrp="1" noRot="1" noChangeAspect="1" noMove="1" noResize="1" noEditPoints="1" noAdjustHandles="1" noChangeArrowheads="1" noChangeShapeType="1" noTextEdit="1"/>
              </p:cNvSpPr>
              <p:nvPr>
                <p:ph sz="half" idx="1"/>
              </p:nvPr>
            </p:nvSpPr>
            <p:spPr>
              <a:blipFill>
                <a:blip r:embed="rId5"/>
                <a:stretch>
                  <a:fillRect l="-1754" t="-2435" r="-1754"/>
                </a:stretch>
              </a:blipFill>
            </p:spPr>
            <p:txBody>
              <a:bodyPr/>
              <a:lstStyle/>
              <a:p>
                <a:r>
                  <a:rPr lang="en-US">
                    <a:noFill/>
                  </a:rPr>
                  <a:t> </a:t>
                </a:r>
              </a:p>
            </p:txBody>
          </p:sp>
        </mc:Fallback>
      </mc:AlternateContent>
      <p:pic>
        <p:nvPicPr>
          <p:cNvPr id="3" name="hammer-feather-apollo 15">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6172200" y="1583268"/>
            <a:ext cx="6019800" cy="4514851"/>
          </a:xfrm>
        </p:spPr>
      </p:pic>
    </p:spTree>
    <p:extLst>
      <p:ext uri="{BB962C8B-B14F-4D97-AF65-F5344CB8AC3E}">
        <p14:creationId xmlns:p14="http://schemas.microsoft.com/office/powerpoint/2010/main" val="39631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49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childTnLst>
        </p:cTn>
      </p:par>
    </p:tnLst>
    <p:bldLst>
      <p:bldP spid="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1-07 Representing Acceleration with Equations Part 2</a:t>
            </a:r>
          </a:p>
        </p:txBody>
      </p:sp>
      <p:sp>
        <p:nvSpPr>
          <p:cNvPr id="7" name="Content Placeholder 2"/>
          <p:cNvSpPr>
            <a:spLocks noGrp="1"/>
          </p:cNvSpPr>
          <p:nvPr>
            <p:ph sz="half" idx="1"/>
          </p:nvPr>
        </p:nvSpPr>
        <p:spPr/>
        <p:txBody>
          <a:bodyPr>
            <a:normAutofit/>
          </a:bodyPr>
          <a:lstStyle/>
          <a:p>
            <a:r>
              <a:rPr lang="en-US" dirty="0"/>
              <a:t>Do feather falling demo</a:t>
            </a:r>
          </a:p>
          <a:p>
            <a:endParaRPr lang="en-US" dirty="0"/>
          </a:p>
        </p:txBody>
      </p:sp>
      <p:sp>
        <p:nvSpPr>
          <p:cNvPr id="8" name="Content Placeholder 3"/>
          <p:cNvSpPr>
            <a:spLocks noGrp="1"/>
          </p:cNvSpPr>
          <p:nvPr>
            <p:ph sz="half" idx="2"/>
          </p:nvPr>
        </p:nvSpPr>
        <p:spPr/>
        <p:txBody>
          <a:bodyPr>
            <a:normAutofit/>
          </a:bodyPr>
          <a:lstStyle/>
          <a:p>
            <a:r>
              <a:rPr lang="en-US" dirty="0"/>
              <a:t>Real life</a:t>
            </a:r>
          </a:p>
          <a:p>
            <a:pPr lvl="1"/>
            <a:r>
              <a:rPr lang="en-US" dirty="0"/>
              <a:t>Air resistance</a:t>
            </a:r>
          </a:p>
          <a:p>
            <a:endParaRPr lang="en-US" dirty="0"/>
          </a:p>
          <a:p>
            <a:endParaRPr lang="en-US" dirty="0"/>
          </a:p>
          <a:p>
            <a:r>
              <a:rPr lang="en-US" dirty="0"/>
              <a:t>Use the one-dimensional equations of motion</a:t>
            </a:r>
          </a:p>
        </p:txBody>
      </p:sp>
      <p:pic>
        <p:nvPicPr>
          <p:cNvPr id="6" name="Picture 5" descr="A cartoon of a cat&#10;&#10;Description automatically generated">
            <a:extLst>
              <a:ext uri="{FF2B5EF4-FFF2-40B4-BE49-F238E27FC236}">
                <a16:creationId xmlns:a16="http://schemas.microsoft.com/office/drawing/2014/main" id="{DBAF88FA-1E81-061A-68FF-D057BB000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250" y="-179386"/>
            <a:ext cx="1428750" cy="1428750"/>
          </a:xfrm>
          <a:prstGeom prst="rect">
            <a:avLst/>
          </a:prstGeom>
        </p:spPr>
      </p:pic>
    </p:spTree>
    <p:extLst>
      <p:ext uri="{BB962C8B-B14F-4D97-AF65-F5344CB8AC3E}">
        <p14:creationId xmlns:p14="http://schemas.microsoft.com/office/powerpoint/2010/main" val="97774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100000" fill="hold" nodeType="clickEffect">
                                  <p:stCondLst>
                                    <p:cond delay="0"/>
                                  </p:stCondLst>
                                  <p:childTnLst>
                                    <p:animMotion origin="layout" path="M 3.75E-6 7.40741E-7 L 3.75E-6 0.85718 " pathEditMode="relative" rAng="0" ptsTypes="AA">
                                      <p:cBhvr>
                                        <p:cTn id="10" dur="2000" fill="hold"/>
                                        <p:tgtEl>
                                          <p:spTgt spid="6"/>
                                        </p:tgtEl>
                                        <p:attrNameLst>
                                          <p:attrName>ppt_x</p:attrName>
                                          <p:attrName>ppt_y</p:attrName>
                                        </p:attrNameLst>
                                      </p:cBhvr>
                                      <p:rCtr x="0" y="42847"/>
                                    </p:animMotion>
                                  </p:childTnLst>
                                </p:cTn>
                              </p:par>
                            </p:childTnLst>
                          </p:cTn>
                        </p:par>
                        <p:par>
                          <p:cTn id="11" fill="hold">
                            <p:stCondLst>
                              <p:cond delay="2000"/>
                            </p:stCondLst>
                            <p:childTnLst>
                              <p:par>
                                <p:cTn id="12" presetID="63" presetClass="path" presetSubtype="0" accel="50000" decel="50000" fill="hold" nodeType="afterEffect">
                                  <p:stCondLst>
                                    <p:cond delay="0"/>
                                  </p:stCondLst>
                                  <p:childTnLst>
                                    <p:animMotion origin="layout" path="M 3.75E-6 0.85718 L 0.25 0.85718 " pathEditMode="relative" rAng="0" ptsTypes="AA">
                                      <p:cBhvr>
                                        <p:cTn id="13" dur="2000" fill="hold"/>
                                        <p:tgtEl>
                                          <p:spTgt spid="6"/>
                                        </p:tgtEl>
                                        <p:attrNameLst>
                                          <p:attrName>ppt_x</p:attrName>
                                          <p:attrName>ppt_y</p:attrName>
                                        </p:attrNameLst>
                                      </p:cBhvr>
                                      <p:rCtr x="12500" y="0"/>
                                    </p:animMotion>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1-07 Representing Acceleration with Equations Part 2</a:t>
            </a:r>
          </a:p>
        </p:txBody>
      </p:sp>
      <p:pic>
        <p:nvPicPr>
          <p:cNvPr id="5123" name="Picture 3" descr="C:\Program Files\Microsoft Office\MEDIA\CAGCAT10\j0157763.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0" y="4038602"/>
            <a:ext cx="3556000" cy="269145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p:txBody>
          <a:bodyPr>
            <a:normAutofit/>
          </a:bodyPr>
          <a:lstStyle/>
          <a:p>
            <a:r>
              <a:rPr lang="en-US" dirty="0"/>
              <a:t>You drop a coin from the top of a hundred story building (1000 m).  If you ignore air resistance, how fast will it be falling right before it hits the ground?  </a:t>
            </a:r>
          </a:p>
        </p:txBody>
      </p:sp>
    </p:spTree>
    <p:extLst>
      <p:ext uri="{BB962C8B-B14F-4D97-AF65-F5344CB8AC3E}">
        <p14:creationId xmlns:p14="http://schemas.microsoft.com/office/powerpoint/2010/main" val="17516269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1-07 Representing Acceleration with Equations Part 2</a:t>
            </a:r>
          </a:p>
        </p:txBody>
      </p:sp>
      <p:sp>
        <p:nvSpPr>
          <p:cNvPr id="5" name="Content Placeholder 2"/>
          <p:cNvSpPr>
            <a:spLocks noGrp="1"/>
          </p:cNvSpPr>
          <p:nvPr>
            <p:ph idx="1"/>
          </p:nvPr>
        </p:nvSpPr>
        <p:spPr/>
        <p:txBody>
          <a:bodyPr>
            <a:normAutofit/>
          </a:bodyPr>
          <a:lstStyle/>
          <a:p>
            <a:r>
              <a:rPr lang="en-US" dirty="0"/>
              <a:t>How long does it take to hit the ground?</a:t>
            </a:r>
            <a:endParaRPr lang="en-US" dirty="0">
              <a:sym typeface="Wingdings" pitchFamily="2" charset="2"/>
            </a:endParaRPr>
          </a:p>
          <a:p>
            <a:pPr marL="0" indent="0">
              <a:buNone/>
            </a:pPr>
            <a:endParaRPr lang="en-US" dirty="0"/>
          </a:p>
        </p:txBody>
      </p:sp>
    </p:spTree>
    <p:extLst>
      <p:ext uri="{BB962C8B-B14F-4D97-AF65-F5344CB8AC3E}">
        <p14:creationId xmlns:p14="http://schemas.microsoft.com/office/powerpoint/2010/main" val="832517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1-07 Representing Acceleration with Equations Part 2</a:t>
            </a:r>
          </a:p>
        </p:txBody>
      </p:sp>
      <p:pic>
        <p:nvPicPr>
          <p:cNvPr id="6146" name="Picture 2" descr="C:\Program Files\Microsoft Office\MEDIA\CAGCAT10\j0199036.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0" y="4038602"/>
            <a:ext cx="2946400" cy="243481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p:txBody>
          <a:bodyPr>
            <a:normAutofit/>
          </a:bodyPr>
          <a:lstStyle/>
          <a:p>
            <a:r>
              <a:rPr lang="en-US" dirty="0"/>
              <a:t>A baseball is hit straight up into the air.  If the initial velocity was 20 m/s, how high will the ball go?  </a:t>
            </a:r>
          </a:p>
          <a:p>
            <a:endParaRPr lang="en-US" dirty="0">
              <a:sym typeface="Wingdings" pitchFamily="2" charset="2"/>
            </a:endParaRPr>
          </a:p>
        </p:txBody>
      </p:sp>
    </p:spTree>
    <p:extLst>
      <p:ext uri="{BB962C8B-B14F-4D97-AF65-F5344CB8AC3E}">
        <p14:creationId xmlns:p14="http://schemas.microsoft.com/office/powerpoint/2010/main" val="32657012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1-07 Representing Acceleration with Equations Part 2</a:t>
            </a:r>
          </a:p>
        </p:txBody>
      </p:sp>
      <p:sp>
        <p:nvSpPr>
          <p:cNvPr id="7" name="Content Placeholder 2"/>
          <p:cNvSpPr>
            <a:spLocks noGrp="1"/>
          </p:cNvSpPr>
          <p:nvPr>
            <p:ph idx="1"/>
          </p:nvPr>
        </p:nvSpPr>
        <p:spPr/>
        <p:txBody>
          <a:bodyPr>
            <a:normAutofit/>
          </a:bodyPr>
          <a:lstStyle/>
          <a:p>
            <a:r>
              <a:rPr lang="en-US" dirty="0"/>
              <a:t>How long will it be until the catcher catches the ball at the same height it was hit?  </a:t>
            </a:r>
          </a:p>
        </p:txBody>
      </p:sp>
    </p:spTree>
    <p:extLst>
      <p:ext uri="{BB962C8B-B14F-4D97-AF65-F5344CB8AC3E}">
        <p14:creationId xmlns:p14="http://schemas.microsoft.com/office/powerpoint/2010/main" val="34426174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1-07 Representing Acceleration with Equations Part 2</a:t>
            </a:r>
          </a:p>
        </p:txBody>
      </p:sp>
      <p:sp>
        <p:nvSpPr>
          <p:cNvPr id="5" name="Content Placeholder 2"/>
          <p:cNvSpPr>
            <a:spLocks noGrp="1"/>
          </p:cNvSpPr>
          <p:nvPr>
            <p:ph idx="1"/>
          </p:nvPr>
        </p:nvSpPr>
        <p:spPr/>
        <p:txBody>
          <a:bodyPr>
            <a:normAutofit/>
          </a:bodyPr>
          <a:lstStyle/>
          <a:p>
            <a:r>
              <a:rPr lang="en-US" dirty="0"/>
              <a:t>How fast is it going when catcher catches it?</a:t>
            </a:r>
          </a:p>
        </p:txBody>
      </p:sp>
    </p:spTree>
    <p:extLst>
      <p:ext uri="{BB962C8B-B14F-4D97-AF65-F5344CB8AC3E}">
        <p14:creationId xmlns:p14="http://schemas.microsoft.com/office/powerpoint/2010/main" val="33145798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B51B-70B4-4BD5-88A9-B7B39FEA1F35}"/>
              </a:ext>
            </a:extLst>
          </p:cNvPr>
          <p:cNvSpPr>
            <a:spLocks noGrp="1"/>
          </p:cNvSpPr>
          <p:nvPr>
            <p:ph type="title"/>
          </p:nvPr>
        </p:nvSpPr>
        <p:spPr/>
        <p:txBody>
          <a:bodyPr>
            <a:normAutofit/>
          </a:bodyPr>
          <a:lstStyle/>
          <a:p>
            <a:r>
              <a:rPr lang="en-US" sz="4000" dirty="0"/>
              <a:t>1-07 Representing Acceleration with Equations Part 2</a:t>
            </a:r>
          </a:p>
        </p:txBody>
      </p:sp>
      <p:sp>
        <p:nvSpPr>
          <p:cNvPr id="3" name="Content Placeholder 2">
            <a:extLst>
              <a:ext uri="{FF2B5EF4-FFF2-40B4-BE49-F238E27FC236}">
                <a16:creationId xmlns:a16="http://schemas.microsoft.com/office/drawing/2014/main" id="{14306167-141E-4325-A512-1950998287DF}"/>
              </a:ext>
            </a:extLst>
          </p:cNvPr>
          <p:cNvSpPr>
            <a:spLocks noGrp="1"/>
          </p:cNvSpPr>
          <p:nvPr>
            <p:ph idx="1"/>
          </p:nvPr>
        </p:nvSpPr>
        <p:spPr/>
        <p:txBody>
          <a:bodyPr/>
          <a:lstStyle/>
          <a:p>
            <a:r>
              <a:rPr lang="en-US" dirty="0"/>
              <a:t>Acceleration of gravity lab</a:t>
            </a:r>
          </a:p>
        </p:txBody>
      </p:sp>
    </p:spTree>
    <p:extLst>
      <p:ext uri="{BB962C8B-B14F-4D97-AF65-F5344CB8AC3E}">
        <p14:creationId xmlns:p14="http://schemas.microsoft.com/office/powerpoint/2010/main" val="5912714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FE371-C04B-4457-8FD6-B60C74C1DDA9}"/>
              </a:ext>
            </a:extLst>
          </p:cNvPr>
          <p:cNvSpPr>
            <a:spLocks noGrp="1"/>
          </p:cNvSpPr>
          <p:nvPr>
            <p:ph type="title"/>
          </p:nvPr>
        </p:nvSpPr>
        <p:spPr/>
        <p:txBody>
          <a:bodyPr/>
          <a:lstStyle/>
          <a:p>
            <a:r>
              <a:rPr lang="en-US" dirty="0"/>
              <a:t>1-08 Vector Addition</a:t>
            </a:r>
          </a:p>
        </p:txBody>
      </p:sp>
      <p:sp>
        <p:nvSpPr>
          <p:cNvPr id="3" name="Text Placeholder 2">
            <a:extLst>
              <a:ext uri="{FF2B5EF4-FFF2-40B4-BE49-F238E27FC236}">
                <a16:creationId xmlns:a16="http://schemas.microsoft.com/office/drawing/2014/main" id="{7C308258-770C-4B28-BE69-02A73190FA2E}"/>
              </a:ext>
            </a:extLst>
          </p:cNvPr>
          <p:cNvSpPr>
            <a:spLocks noGrp="1"/>
          </p:cNvSpPr>
          <p:nvPr>
            <p:ph type="body" idx="1"/>
          </p:nvPr>
        </p:nvSpPr>
        <p:spPr/>
        <p:txBody>
          <a:bodyPr>
            <a:normAutofit/>
          </a:bodyPr>
          <a:lstStyle/>
          <a:p>
            <a:r>
              <a:rPr lang="en-US" dirty="0"/>
              <a:t>In this lesson you will…</a:t>
            </a:r>
          </a:p>
          <a:p>
            <a:pPr marL="457189" indent="-457189">
              <a:buFont typeface="Arial" panose="020B0604020202020204" pitchFamily="34" charset="0"/>
              <a:buChar char="•"/>
            </a:pPr>
            <a:r>
              <a:rPr lang="en-US" dirty="0"/>
              <a:t>Define resultant</a:t>
            </a:r>
          </a:p>
          <a:p>
            <a:pPr marL="457189" indent="-457189">
              <a:buFont typeface="Arial" panose="020B0604020202020204" pitchFamily="34" charset="0"/>
              <a:buChar char="•"/>
            </a:pPr>
            <a:r>
              <a:rPr lang="en-US" dirty="0"/>
              <a:t>Add vectors graphically</a:t>
            </a:r>
          </a:p>
          <a:p>
            <a:pPr marL="457189" indent="-457189">
              <a:buFont typeface="Arial" panose="020B0604020202020204" pitchFamily="34" charset="0"/>
              <a:buChar char="•"/>
            </a:pPr>
            <a:r>
              <a:rPr lang="en-US" dirty="0"/>
              <a:t>Add vectors algebraically</a:t>
            </a:r>
          </a:p>
          <a:p>
            <a:pPr marL="457189" indent="-457189">
              <a:buFont typeface="Arial" panose="020B0604020202020204" pitchFamily="34" charset="0"/>
              <a:buChar char="•"/>
            </a:pPr>
            <a:endParaRPr lang="en-US" dirty="0"/>
          </a:p>
          <a:p>
            <a:r>
              <a:rPr lang="en-US" dirty="0"/>
              <a:t>Standards</a:t>
            </a:r>
          </a:p>
          <a:p>
            <a:pPr marL="457200" indent="-457200">
              <a:buFont typeface="Arial" panose="020B0604020202020204" pitchFamily="34" charset="0"/>
              <a:buChar char="•"/>
            </a:pPr>
            <a:r>
              <a:rPr lang="en-US" dirty="0"/>
              <a:t>M1: Use vector analysis to characterize change in position and motion</a:t>
            </a:r>
          </a:p>
          <a:p>
            <a:endParaRPr lang="en-US" dirty="0"/>
          </a:p>
        </p:txBody>
      </p:sp>
    </p:spTree>
    <p:extLst>
      <p:ext uri="{BB962C8B-B14F-4D97-AF65-F5344CB8AC3E}">
        <p14:creationId xmlns:p14="http://schemas.microsoft.com/office/powerpoint/2010/main" val="10222970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1-08 Vector Addition</a:t>
            </a:r>
          </a:p>
        </p:txBody>
      </p:sp>
      <p:sp>
        <p:nvSpPr>
          <p:cNvPr id="7" name="Content Placeholder 1"/>
          <p:cNvSpPr>
            <a:spLocks noGrp="1"/>
          </p:cNvSpPr>
          <p:nvPr>
            <p:ph sz="half" idx="1"/>
          </p:nvPr>
        </p:nvSpPr>
        <p:spPr/>
        <p:txBody>
          <a:bodyPr>
            <a:normAutofit/>
          </a:bodyPr>
          <a:lstStyle/>
          <a:p>
            <a:pPr marL="0" indent="0">
              <a:buNone/>
            </a:pPr>
            <a:r>
              <a:rPr lang="en-US" dirty="0"/>
              <a:t>Vectors</a:t>
            </a:r>
          </a:p>
          <a:p>
            <a:pPr lvl="0"/>
            <a:r>
              <a:rPr lang="en-US" dirty="0"/>
              <a:t>Vectors are measurements with magnitude and direction</a:t>
            </a:r>
            <a:endParaRPr lang="en-US" sz="3733" dirty="0"/>
          </a:p>
          <a:p>
            <a:pPr lvl="1"/>
            <a:r>
              <a:rPr lang="en-US" dirty="0"/>
              <a:t>They are represented by arrows</a:t>
            </a:r>
            <a:endParaRPr lang="en-US" sz="3733" dirty="0"/>
          </a:p>
          <a:p>
            <a:pPr lvl="1"/>
            <a:r>
              <a:rPr lang="en-US" dirty="0"/>
              <a:t>The length of the arrow is the magnitude</a:t>
            </a:r>
            <a:endParaRPr lang="en-US" sz="3733" dirty="0"/>
          </a:p>
          <a:p>
            <a:pPr lvl="1"/>
            <a:r>
              <a:rPr lang="en-US" dirty="0"/>
              <a:t>The direction of the arrow is the direction</a:t>
            </a:r>
            <a:endParaRPr lang="en-US" sz="3733" dirty="0"/>
          </a:p>
        </p:txBody>
      </p:sp>
      <p:cxnSp>
        <p:nvCxnSpPr>
          <p:cNvPr id="9" name="Straight Arrow Connector 8"/>
          <p:cNvCxnSpPr/>
          <p:nvPr/>
        </p:nvCxnSpPr>
        <p:spPr>
          <a:xfrm flipV="1">
            <a:off x="7010400" y="2209800"/>
            <a:ext cx="4064000" cy="27432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88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1-01 Introduction, Units, and Uncertainty</a:t>
            </a:r>
            <a:endParaRPr lang="en-US" dirty="0"/>
          </a:p>
        </p:txBody>
      </p:sp>
      <p:sp>
        <p:nvSpPr>
          <p:cNvPr id="4" name="Content Placeholder 3"/>
          <p:cNvSpPr>
            <a:spLocks noGrp="1"/>
          </p:cNvSpPr>
          <p:nvPr>
            <p:ph idx="1"/>
          </p:nvPr>
        </p:nvSpPr>
        <p:spPr/>
        <p:txBody>
          <a:bodyPr/>
          <a:lstStyle/>
          <a:p>
            <a:r>
              <a:rPr lang="en-US" sz="2667" dirty="0"/>
              <a:t>Scientific Method</a:t>
            </a:r>
          </a:p>
          <a:p>
            <a:endParaRPr lang="en-US" sz="2667" dirty="0"/>
          </a:p>
          <a:p>
            <a:r>
              <a:rPr lang="en-US" sz="2667" dirty="0"/>
              <a:t>Can be used to solve many types of problems, not just science</a:t>
            </a:r>
          </a:p>
          <a:p>
            <a:endParaRPr lang="en-US" sz="2667" dirty="0"/>
          </a:p>
          <a:p>
            <a:pPr marL="971514" lvl="1" indent="-514338">
              <a:buFont typeface="+mj-lt"/>
              <a:buAutoNum type="arabicPeriod"/>
            </a:pPr>
            <a:r>
              <a:rPr lang="en-US" sz="2667" dirty="0"/>
              <a:t>Usually begins with </a:t>
            </a:r>
            <a:r>
              <a:rPr lang="en-US" sz="2667" u="sng" dirty="0"/>
              <a:t>observation</a:t>
            </a:r>
            <a:r>
              <a:rPr lang="en-US" sz="2667" dirty="0"/>
              <a:t> and question about the phenomenon to be studied</a:t>
            </a:r>
          </a:p>
          <a:p>
            <a:pPr marL="971514" lvl="1" indent="-514338">
              <a:buFont typeface="+mj-lt"/>
              <a:buAutoNum type="arabicPeriod"/>
            </a:pPr>
            <a:r>
              <a:rPr lang="en-US" sz="2667" dirty="0"/>
              <a:t>Next preliminary research is done and </a:t>
            </a:r>
            <a:r>
              <a:rPr lang="en-US" sz="2667" u="sng" dirty="0"/>
              <a:t>hypothesis</a:t>
            </a:r>
            <a:r>
              <a:rPr lang="en-US" sz="2667" dirty="0"/>
              <a:t> is developed</a:t>
            </a:r>
          </a:p>
          <a:p>
            <a:pPr marL="971514" lvl="1" indent="-514338">
              <a:buFont typeface="+mj-lt"/>
              <a:buAutoNum type="arabicPeriod"/>
            </a:pPr>
            <a:r>
              <a:rPr lang="en-US" sz="2667" dirty="0"/>
              <a:t>Then experiments are performed to </a:t>
            </a:r>
            <a:r>
              <a:rPr lang="en-US" sz="2667" u="sng" dirty="0"/>
              <a:t>test</a:t>
            </a:r>
            <a:r>
              <a:rPr lang="en-US" sz="2667" dirty="0"/>
              <a:t> the hypothesis</a:t>
            </a:r>
          </a:p>
          <a:p>
            <a:pPr marL="971514" lvl="1" indent="-514338">
              <a:buFont typeface="+mj-lt"/>
              <a:buAutoNum type="arabicPeriod"/>
            </a:pPr>
            <a:r>
              <a:rPr lang="en-US" sz="2667" dirty="0"/>
              <a:t>Finally the tests are analyzed and a </a:t>
            </a:r>
            <a:r>
              <a:rPr lang="en-US" sz="2667" u="sng" dirty="0"/>
              <a:t>conclusion</a:t>
            </a:r>
            <a:r>
              <a:rPr lang="en-US" sz="2667" dirty="0"/>
              <a:t> is drawn</a:t>
            </a:r>
          </a:p>
        </p:txBody>
      </p:sp>
    </p:spTree>
    <p:extLst>
      <p:ext uri="{BB962C8B-B14F-4D97-AF65-F5344CB8AC3E}">
        <p14:creationId xmlns:p14="http://schemas.microsoft.com/office/powerpoint/2010/main" val="271231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1-08 Vector Addition</a:t>
            </a:r>
          </a:p>
        </p:txBody>
      </p:sp>
      <mc:AlternateContent xmlns:mc="http://schemas.openxmlformats.org/markup-compatibility/2006" xmlns:a14="http://schemas.microsoft.com/office/drawing/2010/main">
        <mc:Choice Requires="a14">
          <p:sp>
            <p:nvSpPr>
              <p:cNvPr id="7" name="Content Placeholder 1"/>
              <p:cNvSpPr>
                <a:spLocks noGrp="1"/>
              </p:cNvSpPr>
              <p:nvPr>
                <p:ph sz="half" idx="1"/>
              </p:nvPr>
            </p:nvSpPr>
            <p:spPr>
              <a:xfrm>
                <a:off x="0" y="1504949"/>
                <a:ext cx="7924800" cy="5175251"/>
              </a:xfrm>
            </p:spPr>
            <p:txBody>
              <a:bodyPr>
                <a:normAutofit fontScale="70000" lnSpcReduction="20000"/>
              </a:bodyPr>
              <a:lstStyle/>
              <a:p>
                <a:pPr lvl="0">
                  <a:lnSpc>
                    <a:spcPct val="120000"/>
                  </a:lnSpc>
                </a:pPr>
                <a:r>
                  <a:rPr lang="en-US" dirty="0"/>
                  <a:t>Vectors can be represented in component form</a:t>
                </a:r>
                <a:endParaRPr lang="en-US" sz="3733" dirty="0"/>
              </a:p>
              <a:p>
                <a:pPr lvl="1">
                  <a:lnSpc>
                    <a:spcPct val="120000"/>
                  </a:lnSpc>
                </a:pPr>
                <a:r>
                  <a:rPr lang="en-US" dirty="0"/>
                  <a:t>Make a right triangle using the vector as the hypotenuse</a:t>
                </a:r>
                <a:endParaRPr lang="en-US" sz="3733" dirty="0"/>
              </a:p>
              <a:p>
                <a:pPr lvl="1">
                  <a:lnSpc>
                    <a:spcPct val="120000"/>
                  </a:lnSpc>
                </a:pPr>
                <a:r>
                  <a:rPr lang="en-US" dirty="0"/>
                  <a:t>Use sine and cosine to find the horizontal (</a:t>
                </a:r>
                <a:r>
                  <a:rPr lang="en-US" i="1" dirty="0"/>
                  <a:t>x</a:t>
                </a:r>
                <a:r>
                  <a:rPr lang="en-US" dirty="0"/>
                  <a:t>) component and the vertical (</a:t>
                </a:r>
                <a:r>
                  <a:rPr lang="en-US" i="1" dirty="0"/>
                  <a:t>y</a:t>
                </a:r>
                <a:r>
                  <a:rPr lang="en-US" dirty="0"/>
                  <a:t>) component</a:t>
                </a:r>
                <a:endParaRPr lang="en-US" sz="3733" dirty="0"/>
              </a:p>
              <a:p>
                <a:pPr lvl="1">
                  <a:lnSpc>
                    <a:spcPct val="120000"/>
                  </a:lnSpc>
                </a:pPr>
                <a:r>
                  <a:rPr lang="en-US" dirty="0"/>
                  <a:t>Assign negative signs to any component going down or left</a:t>
                </a:r>
                <a:endParaRPr lang="en-US" sz="3733" dirty="0"/>
              </a:p>
              <a:p>
                <a:pPr marL="0" indent="0">
                  <a:lnSpc>
                    <a:spcPct val="120000"/>
                  </a:lnSpc>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a:rPr>
                            <m:t>sin</m:t>
                          </m:r>
                        </m:fName>
                        <m:e>
                          <m:d>
                            <m:dPr>
                              <m:ctrlPr>
                                <a:rPr lang="en-US" i="1">
                                  <a:latin typeface="Cambria Math" panose="02040503050406030204" pitchFamily="18" charset="0"/>
                                </a:rPr>
                              </m:ctrlPr>
                            </m:dPr>
                            <m:e>
                              <m:r>
                                <a:rPr lang="en-US" i="1">
                                  <a:latin typeface="Cambria Math"/>
                                </a:rPr>
                                <m:t>𝜃</m:t>
                              </m:r>
                            </m:e>
                          </m:d>
                        </m:e>
                      </m:func>
                      <m:r>
                        <a:rPr lang="en-US" i="1">
                          <a:latin typeface="Cambria Math"/>
                        </a:rPr>
                        <m:t>=</m:t>
                      </m:r>
                      <m:f>
                        <m:fPr>
                          <m:ctrlPr>
                            <a:rPr lang="en-US" i="1">
                              <a:latin typeface="Cambria Math" panose="02040503050406030204" pitchFamily="18" charset="0"/>
                            </a:rPr>
                          </m:ctrlPr>
                        </m:fPr>
                        <m:num>
                          <m:r>
                            <a:rPr lang="en-US" i="1">
                              <a:latin typeface="Cambria Math"/>
                            </a:rPr>
                            <m:t>𝑜𝑝𝑝𝑜𝑠𝑖𝑡𝑒</m:t>
                          </m:r>
                        </m:num>
                        <m:den>
                          <m:r>
                            <a:rPr lang="en-US" i="1">
                              <a:latin typeface="Cambria Math"/>
                            </a:rPr>
                            <m:t>h𝑦𝑝𝑜𝑡𝑒𝑛𝑢𝑠𝑒</m:t>
                          </m:r>
                        </m:den>
                      </m:f>
                    </m:oMath>
                    <m:oMath xmlns:m="http://schemas.openxmlformats.org/officeDocument/2006/math">
                      <m:func>
                        <m:funcPr>
                          <m:ctrlPr>
                            <a:rPr lang="en-US" i="1">
                              <a:latin typeface="Cambria Math" panose="02040503050406030204" pitchFamily="18" charset="0"/>
                            </a:rPr>
                          </m:ctrlPr>
                        </m:funcPr>
                        <m:fName>
                          <m:r>
                            <m:rPr>
                              <m:sty m:val="p"/>
                            </m:rPr>
                            <a:rPr lang="en-US">
                              <a:latin typeface="Cambria Math"/>
                            </a:rPr>
                            <m:t>cos</m:t>
                          </m:r>
                        </m:fName>
                        <m:e>
                          <m:d>
                            <m:dPr>
                              <m:ctrlPr>
                                <a:rPr lang="en-US" i="1">
                                  <a:latin typeface="Cambria Math" panose="02040503050406030204" pitchFamily="18" charset="0"/>
                                </a:rPr>
                              </m:ctrlPr>
                            </m:dPr>
                            <m:e>
                              <m:r>
                                <a:rPr lang="en-US" i="1">
                                  <a:latin typeface="Cambria Math"/>
                                </a:rPr>
                                <m:t>𝜃</m:t>
                              </m:r>
                            </m:e>
                          </m:d>
                        </m:e>
                      </m:func>
                      <m:r>
                        <a:rPr lang="en-US" i="1">
                          <a:latin typeface="Cambria Math"/>
                        </a:rPr>
                        <m:t>=</m:t>
                      </m:r>
                      <m:f>
                        <m:fPr>
                          <m:ctrlPr>
                            <a:rPr lang="en-US" i="1">
                              <a:latin typeface="Cambria Math" panose="02040503050406030204" pitchFamily="18" charset="0"/>
                            </a:rPr>
                          </m:ctrlPr>
                        </m:fPr>
                        <m:num>
                          <m:r>
                            <a:rPr lang="en-US" i="1">
                              <a:latin typeface="Cambria Math"/>
                            </a:rPr>
                            <m:t>𝑎𝑑𝑗𝑎𝑐𝑒𝑛𝑡</m:t>
                          </m:r>
                        </m:num>
                        <m:den>
                          <m:r>
                            <a:rPr lang="en-US" i="1">
                              <a:latin typeface="Cambria Math"/>
                            </a:rPr>
                            <m:t>h𝑦𝑝𝑜𝑡𝑒𝑛𝑢𝑠𝑒</m:t>
                          </m:r>
                        </m:den>
                      </m:f>
                    </m:oMath>
                    <m:oMath xmlns:m="http://schemas.openxmlformats.org/officeDocument/2006/math">
                      <m:func>
                        <m:funcPr>
                          <m:ctrlPr>
                            <a:rPr lang="en-US" i="1">
                              <a:latin typeface="Cambria Math" panose="02040503050406030204" pitchFamily="18" charset="0"/>
                            </a:rPr>
                          </m:ctrlPr>
                        </m:funcPr>
                        <m:fName>
                          <m:r>
                            <m:rPr>
                              <m:sty m:val="p"/>
                            </m:rPr>
                            <a:rPr lang="en-US">
                              <a:latin typeface="Cambria Math"/>
                            </a:rPr>
                            <m:t>tan</m:t>
                          </m:r>
                        </m:fName>
                        <m:e>
                          <m:d>
                            <m:dPr>
                              <m:ctrlPr>
                                <a:rPr lang="en-US" i="1">
                                  <a:latin typeface="Cambria Math" panose="02040503050406030204" pitchFamily="18" charset="0"/>
                                </a:rPr>
                              </m:ctrlPr>
                            </m:dPr>
                            <m:e>
                              <m:r>
                                <a:rPr lang="en-US" i="1">
                                  <a:latin typeface="Cambria Math"/>
                                </a:rPr>
                                <m:t>𝜃</m:t>
                              </m:r>
                            </m:e>
                          </m:d>
                        </m:e>
                      </m:func>
                      <m:r>
                        <a:rPr lang="en-US" i="1">
                          <a:latin typeface="Cambria Math"/>
                        </a:rPr>
                        <m:t>=</m:t>
                      </m:r>
                      <m:f>
                        <m:fPr>
                          <m:ctrlPr>
                            <a:rPr lang="en-US" i="1">
                              <a:latin typeface="Cambria Math" panose="02040503050406030204" pitchFamily="18" charset="0"/>
                            </a:rPr>
                          </m:ctrlPr>
                        </m:fPr>
                        <m:num>
                          <m:r>
                            <a:rPr lang="en-US" i="1">
                              <a:latin typeface="Cambria Math"/>
                            </a:rPr>
                            <m:t>𝑜𝑝𝑝𝑜𝑠𝑖𝑡𝑒</m:t>
                          </m:r>
                        </m:num>
                        <m:den>
                          <m:r>
                            <a:rPr lang="en-US" i="1">
                              <a:latin typeface="Cambria Math"/>
                            </a:rPr>
                            <m:t>𝑎𝑑𝑗𝑎𝑐𝑒𝑛𝑡</m:t>
                          </m:r>
                        </m:den>
                      </m:f>
                    </m:oMath>
                  </m:oMathPara>
                </a14:m>
                <a:endParaRPr lang="en-US" dirty="0"/>
              </a:p>
            </p:txBody>
          </p:sp>
        </mc:Choice>
        <mc:Fallback xmlns="">
          <p:sp>
            <p:nvSpPr>
              <p:cNvPr id="7" name="Content Placeholder 1"/>
              <p:cNvSpPr>
                <a:spLocks noGrp="1" noRot="1" noChangeAspect="1" noMove="1" noResize="1" noEditPoints="1" noAdjustHandles="1" noChangeArrowheads="1" noChangeShapeType="1" noTextEdit="1"/>
              </p:cNvSpPr>
              <p:nvPr>
                <p:ph sz="half" idx="1"/>
              </p:nvPr>
            </p:nvSpPr>
            <p:spPr>
              <a:xfrm>
                <a:off x="0" y="1504949"/>
                <a:ext cx="7924800" cy="5175251"/>
              </a:xfrm>
              <a:blipFill>
                <a:blip r:embed="rId3"/>
                <a:stretch>
                  <a:fillRect l="-846" t="-824"/>
                </a:stretch>
              </a:blipFill>
            </p:spPr>
            <p:txBody>
              <a:bodyPr/>
              <a:lstStyle/>
              <a:p>
                <a:r>
                  <a:rPr lang="en-US">
                    <a:noFill/>
                  </a:rPr>
                  <a:t> </a:t>
                </a:r>
              </a:p>
            </p:txBody>
          </p:sp>
        </mc:Fallback>
      </mc:AlternateContent>
      <p:pic>
        <p:nvPicPr>
          <p:cNvPr id="8" name="Picture Placeholder 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080758" y="889002"/>
            <a:ext cx="4111244" cy="5472399"/>
          </a:xfrm>
        </p:spPr>
      </p:pic>
    </p:spTree>
    <p:extLst>
      <p:ext uri="{BB962C8B-B14F-4D97-AF65-F5344CB8AC3E}">
        <p14:creationId xmlns:p14="http://schemas.microsoft.com/office/powerpoint/2010/main" val="293787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1-08 Vector Addition</a:t>
            </a:r>
          </a:p>
        </p:txBody>
      </p:sp>
      <p:sp>
        <p:nvSpPr>
          <p:cNvPr id="7" name="Content Placeholder 1"/>
          <p:cNvSpPr>
            <a:spLocks noGrp="1"/>
          </p:cNvSpPr>
          <p:nvPr>
            <p:ph sz="half" idx="1"/>
          </p:nvPr>
        </p:nvSpPr>
        <p:spPr>
          <a:xfrm>
            <a:off x="0" y="1504951"/>
            <a:ext cx="7010400" cy="4672015"/>
          </a:xfrm>
        </p:spPr>
        <p:txBody>
          <a:bodyPr>
            <a:normAutofit/>
          </a:bodyPr>
          <a:lstStyle/>
          <a:p>
            <a:r>
              <a:rPr lang="en-US" sz="2400" dirty="0"/>
              <a:t>A football player kicks a ball at 15 m/s at 30° above the ground. Find the horizontal and vertical components of this velocity.</a:t>
            </a:r>
          </a:p>
          <a:p>
            <a:endParaRPr lang="en-US" sz="2400" dirty="0"/>
          </a:p>
        </p:txBody>
      </p:sp>
      <p:pic>
        <p:nvPicPr>
          <p:cNvPr id="8"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72726" y="1325563"/>
            <a:ext cx="5019276" cy="3340100"/>
          </a:xfrm>
        </p:spPr>
      </p:pic>
    </p:spTree>
    <p:extLst>
      <p:ext uri="{BB962C8B-B14F-4D97-AF65-F5344CB8AC3E}">
        <p14:creationId xmlns:p14="http://schemas.microsoft.com/office/powerpoint/2010/main" val="10274644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1-08 Vector Addition</a:t>
            </a:r>
          </a:p>
        </p:txBody>
      </p:sp>
      <p:sp>
        <p:nvSpPr>
          <p:cNvPr id="8" name="Content Placeholder 1"/>
          <p:cNvSpPr>
            <a:spLocks noGrp="1"/>
          </p:cNvSpPr>
          <p:nvPr>
            <p:ph sz="half" idx="1"/>
          </p:nvPr>
        </p:nvSpPr>
        <p:spPr/>
        <p:txBody>
          <a:bodyPr>
            <a:normAutofit fontScale="92500" lnSpcReduction="10000"/>
          </a:bodyPr>
          <a:lstStyle/>
          <a:p>
            <a:pPr marL="0" indent="0">
              <a:buNone/>
            </a:pPr>
            <a:r>
              <a:rPr lang="en-US" dirty="0"/>
              <a:t>Scalar Multiplication</a:t>
            </a:r>
          </a:p>
          <a:p>
            <a:pPr lvl="0"/>
            <a:r>
              <a:rPr lang="en-US" dirty="0"/>
              <a:t>Multiplying a vector by a single number</a:t>
            </a:r>
          </a:p>
          <a:p>
            <a:pPr lvl="0"/>
            <a:r>
              <a:rPr lang="en-US" dirty="0"/>
              <a:t>Draw the vector that many times in a line</a:t>
            </a:r>
          </a:p>
          <a:p>
            <a:pPr lvl="0"/>
            <a:r>
              <a:rPr lang="en-US" dirty="0"/>
              <a:t>Or multiply the components by that number</a:t>
            </a:r>
          </a:p>
          <a:p>
            <a:pPr lvl="0"/>
            <a:r>
              <a:rPr lang="en-US" dirty="0"/>
              <a:t>A negative vector means multiply by −1, so it goes in the opposite direction</a:t>
            </a:r>
          </a:p>
          <a:p>
            <a:endParaRPr lang="en-US" dirty="0"/>
          </a:p>
        </p:txBody>
      </p:sp>
      <p:pic>
        <p:nvPicPr>
          <p:cNvPr id="9"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676551"/>
            <a:ext cx="6019800" cy="4328285"/>
          </a:xfrm>
        </p:spPr>
      </p:pic>
    </p:spTree>
    <p:extLst>
      <p:ext uri="{BB962C8B-B14F-4D97-AF65-F5344CB8AC3E}">
        <p14:creationId xmlns:p14="http://schemas.microsoft.com/office/powerpoint/2010/main" val="163802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1-08 Vector Addition</a:t>
            </a:r>
          </a:p>
        </p:txBody>
      </p:sp>
      <p:pic>
        <p:nvPicPr>
          <p:cNvPr id="5" name="Picture Placeholder 1"/>
          <p:cNvPicPr>
            <a:picLocks noChangeAspect="1"/>
          </p:cNvPicPr>
          <p:nvPr/>
        </p:nvPicPr>
        <p:blipFill rotWithShape="1">
          <a:blip r:embed="rId3">
            <a:extLst>
              <a:ext uri="{28A0092B-C50C-407E-A947-70E740481C1C}">
                <a14:useLocalDpi xmlns:a14="http://schemas.microsoft.com/office/drawing/2010/main" val="0"/>
              </a:ext>
            </a:extLst>
          </a:blip>
          <a:srcRect b="12293"/>
          <a:stretch/>
        </p:blipFill>
        <p:spPr>
          <a:xfrm>
            <a:off x="6283298" y="304800"/>
            <a:ext cx="5908703" cy="2873829"/>
          </a:xfrm>
          <a:prstGeom prst="rect">
            <a:avLst/>
          </a:prstGeom>
        </p:spPr>
      </p:pic>
      <p:pic>
        <p:nvPicPr>
          <p:cNvPr id="6" name="Picture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202" y="3505200"/>
            <a:ext cx="5923905" cy="3066661"/>
          </a:xfrm>
          <a:prstGeom prst="rect">
            <a:avLst/>
          </a:prstGeom>
        </p:spPr>
      </p:pic>
      <p:sp>
        <p:nvSpPr>
          <p:cNvPr id="8" name="Content Placeholder 1"/>
          <p:cNvSpPr>
            <a:spLocks noGrp="1"/>
          </p:cNvSpPr>
          <p:nvPr>
            <p:ph sz="half" idx="1"/>
          </p:nvPr>
        </p:nvSpPr>
        <p:spPr/>
        <p:txBody>
          <a:bodyPr>
            <a:normAutofit lnSpcReduction="10000"/>
          </a:bodyPr>
          <a:lstStyle/>
          <a:p>
            <a:pPr marL="0" indent="0">
              <a:buNone/>
            </a:pPr>
            <a:r>
              <a:rPr lang="en-US" dirty="0"/>
              <a:t>Vector Addition - Graphical Method</a:t>
            </a:r>
          </a:p>
          <a:p>
            <a:pPr lvl="0"/>
            <a:r>
              <a:rPr lang="en-US" dirty="0"/>
              <a:t>Draw the first vector.</a:t>
            </a:r>
          </a:p>
          <a:p>
            <a:pPr lvl="0"/>
            <a:r>
              <a:rPr lang="en-US" dirty="0"/>
              <a:t>Draw the second vector where the first one ends (tip-to-tail).</a:t>
            </a:r>
          </a:p>
          <a:p>
            <a:pPr lvl="0"/>
            <a:r>
              <a:rPr lang="en-US" dirty="0"/>
              <a:t>Draw the resultant vector from where the first vector begins to where the second vector ends.</a:t>
            </a:r>
          </a:p>
          <a:p>
            <a:pPr lvl="0"/>
            <a:r>
              <a:rPr lang="en-US" dirty="0"/>
              <a:t>Measure the resultant's length and direction.</a:t>
            </a:r>
          </a:p>
          <a:p>
            <a:endParaRPr lang="en-US" dirty="0"/>
          </a:p>
        </p:txBody>
      </p:sp>
    </p:spTree>
    <p:extLst>
      <p:ext uri="{BB962C8B-B14F-4D97-AF65-F5344CB8AC3E}">
        <p14:creationId xmlns:p14="http://schemas.microsoft.com/office/powerpoint/2010/main" val="199226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1-08 Vector Addition</a:t>
            </a: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406284" y="3950771"/>
            <a:ext cx="7785717" cy="2903220"/>
          </a:xfrm>
          <a:prstGeom prst="rect">
            <a:avLst/>
          </a:prstGeom>
        </p:spPr>
      </p:pic>
      <p:sp>
        <p:nvSpPr>
          <p:cNvPr id="8" name="Content Placeholder 1"/>
          <p:cNvSpPr>
            <a:spLocks noGrp="1"/>
          </p:cNvSpPr>
          <p:nvPr>
            <p:ph sz="half" idx="1"/>
          </p:nvPr>
        </p:nvSpPr>
        <p:spPr>
          <a:xfrm>
            <a:off x="0" y="846162"/>
            <a:ext cx="6019800" cy="5330805"/>
          </a:xfrm>
        </p:spPr>
        <p:txBody>
          <a:bodyPr>
            <a:normAutofit/>
          </a:bodyPr>
          <a:lstStyle/>
          <a:p>
            <a:pPr marL="0" indent="0">
              <a:buNone/>
            </a:pPr>
            <a:r>
              <a:rPr lang="en-US" sz="2400" dirty="0"/>
              <a:t>Vector Addition – Component Method</a:t>
            </a:r>
          </a:p>
          <a:p>
            <a:r>
              <a:rPr lang="en-US" sz="2400" dirty="0"/>
              <a:t>Vectors can be described by its components to show how far it goes in the </a:t>
            </a:r>
            <a:r>
              <a:rPr lang="en-US" sz="2400" i="1" dirty="0"/>
              <a:t>x</a:t>
            </a:r>
            <a:r>
              <a:rPr lang="en-US" sz="2400" dirty="0"/>
              <a:t> and </a:t>
            </a:r>
            <a:r>
              <a:rPr lang="en-US" sz="2400" i="1" dirty="0"/>
              <a:t>y</a:t>
            </a:r>
            <a:r>
              <a:rPr lang="en-US" sz="2400" dirty="0"/>
              <a:t> directions.</a:t>
            </a:r>
          </a:p>
          <a:p>
            <a:r>
              <a:rPr lang="en-US" sz="2400" dirty="0"/>
              <a:t>To add vectors, you simply add the </a:t>
            </a:r>
            <a:r>
              <a:rPr lang="en-US" sz="2400" i="1" dirty="0"/>
              <a:t>x</a:t>
            </a:r>
            <a:r>
              <a:rPr lang="en-US" sz="2400" dirty="0"/>
              <a:t>-component and </a:t>
            </a:r>
            <a:r>
              <a:rPr lang="en-US" sz="2400" i="1" dirty="0"/>
              <a:t>y</a:t>
            </a:r>
            <a:r>
              <a:rPr lang="en-US" sz="2400" dirty="0"/>
              <a:t>-components to get total (resultant) </a:t>
            </a:r>
            <a:r>
              <a:rPr lang="en-US" sz="2400" i="1" dirty="0"/>
              <a:t>x</a:t>
            </a:r>
            <a:r>
              <a:rPr lang="en-US" sz="2400" dirty="0"/>
              <a:t> and </a:t>
            </a:r>
            <a:r>
              <a:rPr lang="en-US" sz="2400" i="1" dirty="0"/>
              <a:t>y</a:t>
            </a:r>
            <a:r>
              <a:rPr lang="en-US" sz="2400" dirty="0"/>
              <a:t> components.</a:t>
            </a:r>
          </a:p>
          <a:p>
            <a:pPr marL="609570" indent="-609570">
              <a:buFont typeface="+mj-lt"/>
              <a:buAutoNum type="arabicPeriod"/>
            </a:pPr>
            <a:r>
              <a:rPr lang="en-US" sz="2400" dirty="0"/>
              <a:t>Find the components for all the vectors to be added</a:t>
            </a:r>
          </a:p>
          <a:p>
            <a:pPr marL="609570" indent="-609570">
              <a:buFont typeface="+mj-lt"/>
              <a:buAutoNum type="arabicPeriod"/>
            </a:pPr>
            <a:r>
              <a:rPr lang="en-US" sz="2400" dirty="0"/>
              <a:t>Add all the </a:t>
            </a:r>
            <a:r>
              <a:rPr lang="en-US" sz="2400" i="1" dirty="0"/>
              <a:t>x</a:t>
            </a:r>
            <a:r>
              <a:rPr lang="en-US" sz="2400" dirty="0"/>
              <a:t>-components</a:t>
            </a:r>
          </a:p>
        </p:txBody>
      </p:sp>
      <p:sp>
        <p:nvSpPr>
          <p:cNvPr id="9" name="Content Placeholder 1"/>
          <p:cNvSpPr>
            <a:spLocks noGrp="1"/>
          </p:cNvSpPr>
          <p:nvPr>
            <p:ph sz="half" idx="2"/>
          </p:nvPr>
        </p:nvSpPr>
        <p:spPr>
          <a:xfrm>
            <a:off x="6172200" y="846160"/>
            <a:ext cx="6019800" cy="5330805"/>
          </a:xfrm>
        </p:spPr>
        <p:txBody>
          <a:bodyPr>
            <a:normAutofit/>
          </a:bodyPr>
          <a:lstStyle/>
          <a:p>
            <a:pPr marL="609570" indent="-609570">
              <a:buFont typeface="+mj-lt"/>
              <a:buAutoNum type="arabicPeriod" startAt="3"/>
            </a:pPr>
            <a:r>
              <a:rPr lang="en-US" sz="2400" dirty="0"/>
              <a:t>Add all the </a:t>
            </a:r>
            <a:r>
              <a:rPr lang="en-US" sz="2400" i="1" dirty="0"/>
              <a:t>y</a:t>
            </a:r>
            <a:r>
              <a:rPr lang="en-US" sz="2400" dirty="0"/>
              <a:t>-components</a:t>
            </a:r>
          </a:p>
          <a:p>
            <a:pPr marL="609570" indent="-609570">
              <a:buFont typeface="+mj-lt"/>
              <a:buAutoNum type="arabicPeriod" startAt="3"/>
            </a:pPr>
            <a:r>
              <a:rPr lang="en-US" sz="2400" dirty="0"/>
              <a:t>Use the Pythagorean Theorem to find the magnitude of the resultant</a:t>
            </a:r>
          </a:p>
          <a:p>
            <a:pPr marL="609570" indent="-609570">
              <a:buFont typeface="+mj-lt"/>
              <a:buAutoNum type="arabicPeriod" startAt="3"/>
            </a:pPr>
            <a:r>
              <a:rPr lang="en-US" sz="2400" dirty="0"/>
              <a:t>Use tan</a:t>
            </a:r>
            <a:r>
              <a:rPr lang="en-US" sz="2400" baseline="30000" dirty="0"/>
              <a:t>-1</a:t>
            </a:r>
            <a:r>
              <a:rPr lang="en-US" sz="2400" dirty="0"/>
              <a:t> to find the direction (the direction is always found at the tail-end of the resultant)</a:t>
            </a:r>
          </a:p>
          <a:p>
            <a:r>
              <a:rPr lang="en-US" sz="2400" i="1" dirty="0"/>
              <a:t>Note: Drawing pictures and triangles helps immensely.</a:t>
            </a:r>
            <a:endParaRPr lang="en-US" sz="2400" dirty="0"/>
          </a:p>
        </p:txBody>
      </p:sp>
    </p:spTree>
    <p:extLst>
      <p:ext uri="{BB962C8B-B14F-4D97-AF65-F5344CB8AC3E}">
        <p14:creationId xmlns:p14="http://schemas.microsoft.com/office/powerpoint/2010/main" val="149330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1-08 Vector Addition</a:t>
            </a:r>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sz="quarter" idx="4294967295"/>
              </p:nvPr>
            </p:nvGraphicFramePr>
            <p:xfrm>
              <a:off x="4775201" y="1600201"/>
              <a:ext cx="7416801" cy="2543558"/>
            </p:xfrm>
            <a:graphic>
              <a:graphicData uri="http://schemas.openxmlformats.org/drawingml/2006/table">
                <a:tbl>
                  <a:tblPr firstRow="1" bandRow="1">
                    <a:tableStyleId>{5C22544A-7EE6-4342-B048-85BDC9FD1C3A}</a:tableStyleId>
                  </a:tblPr>
                  <a:tblGrid>
                    <a:gridCol w="910835">
                      <a:extLst>
                        <a:ext uri="{9D8B030D-6E8A-4147-A177-3AD203B41FA5}">
                          <a16:colId xmlns:a16="http://schemas.microsoft.com/office/drawing/2014/main" val="20000"/>
                        </a:ext>
                      </a:extLst>
                    </a:gridCol>
                    <a:gridCol w="3252983">
                      <a:extLst>
                        <a:ext uri="{9D8B030D-6E8A-4147-A177-3AD203B41FA5}">
                          <a16:colId xmlns:a16="http://schemas.microsoft.com/office/drawing/2014/main" val="20001"/>
                        </a:ext>
                      </a:extLst>
                    </a:gridCol>
                    <a:gridCol w="3252983">
                      <a:extLst>
                        <a:ext uri="{9D8B030D-6E8A-4147-A177-3AD203B41FA5}">
                          <a16:colId xmlns:a16="http://schemas.microsoft.com/office/drawing/2014/main" val="20002"/>
                        </a:ext>
                      </a:extLst>
                    </a:gridCol>
                  </a:tblGrid>
                  <a:tr h="457200">
                    <a:tc>
                      <a:txBody>
                        <a:bodyPr/>
                        <a:lstStyle/>
                        <a:p>
                          <a:endParaRPr lang="en-US" sz="2400" dirty="0"/>
                        </a:p>
                      </a:txBody>
                      <a:tcPr marL="121920" marR="121920"/>
                    </a:tc>
                    <a:tc>
                      <a:txBody>
                        <a:bodyPr/>
                        <a:lstStyle/>
                        <a:p>
                          <a:r>
                            <a:rPr lang="en-US" sz="2400" dirty="0"/>
                            <a:t>x</a:t>
                          </a:r>
                        </a:p>
                      </a:txBody>
                      <a:tcPr marL="121920" marR="121920"/>
                    </a:tc>
                    <a:tc>
                      <a:txBody>
                        <a:bodyPr/>
                        <a:lstStyle/>
                        <a:p>
                          <a:r>
                            <a:rPr lang="en-US" sz="2400" dirty="0"/>
                            <a:t>y</a:t>
                          </a:r>
                        </a:p>
                      </a:txBody>
                      <a:tcPr marL="121920" marR="121920"/>
                    </a:tc>
                    <a:extLst>
                      <a:ext uri="{0D108BD9-81ED-4DB2-BD59-A6C34878D82A}">
                        <a16:rowId xmlns:a16="http://schemas.microsoft.com/office/drawing/2014/main" val="10000"/>
                      </a:ext>
                    </a:extLst>
                  </a:tr>
                  <a:tr h="814579">
                    <a:tc>
                      <a:txBody>
                        <a:bodyPr/>
                        <a:lstStyle/>
                        <a:p>
                          <a:r>
                            <a:rPr lang="en-US" sz="2400" dirty="0"/>
                            <a:t>C</a:t>
                          </a:r>
                        </a:p>
                      </a:txBody>
                      <a:tcPr marL="121920" marR="121920"/>
                    </a:tc>
                    <a:tc>
                      <a:txBody>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15 </m:t>
                                </m:r>
                                <m:r>
                                  <a:rPr lang="en-US" sz="2400" b="0" i="1" smtClean="0">
                                    <a:latin typeface="Cambria Math"/>
                                  </a:rPr>
                                  <m:t>𝑚</m:t>
                                </m:r>
                                <m:func>
                                  <m:funcPr>
                                    <m:ctrlPr>
                                      <a:rPr lang="en-US" sz="2400" b="0" i="1" smtClean="0">
                                        <a:latin typeface="Cambria Math" panose="02040503050406030204" pitchFamily="18" charset="0"/>
                                      </a:rPr>
                                    </m:ctrlPr>
                                  </m:funcPr>
                                  <m:fName>
                                    <m:r>
                                      <m:rPr>
                                        <m:sty m:val="p"/>
                                      </m:rPr>
                                      <a:rPr lang="en-US" sz="2400" b="0" i="0" smtClean="0">
                                        <a:latin typeface="Cambria Math"/>
                                      </a:rPr>
                                      <m:t>c</m:t>
                                    </m:r>
                                    <m:r>
                                      <a:rPr lang="en-US" sz="2400" b="0" i="1" smtClean="0">
                                        <a:latin typeface="Cambria Math"/>
                                      </a:rPr>
                                      <m:t>𝑜𝑠</m:t>
                                    </m:r>
                                  </m:fName>
                                  <m:e>
                                    <m:r>
                                      <a:rPr lang="en-US" sz="2400" b="0" i="1" smtClean="0">
                                        <a:latin typeface="Cambria Math"/>
                                      </a:rPr>
                                      <m:t>25°</m:t>
                                    </m:r>
                                  </m:e>
                                </m:func>
                                <m:r>
                                  <a:rPr lang="en-US" sz="2400" b="0" i="1" smtClean="0">
                                    <a:latin typeface="Cambria Math"/>
                                  </a:rPr>
                                  <m:t>=</m:t>
                                </m:r>
                                <m:r>
                                  <a:rPr lang="en-US" sz="2400" b="1" i="1" smtClean="0">
                                    <a:latin typeface="Cambria Math"/>
                                  </a:rPr>
                                  <m:t>𝟏𝟑</m:t>
                                </m:r>
                                <m:r>
                                  <a:rPr lang="en-US" sz="2400" b="1" i="1" smtClean="0">
                                    <a:latin typeface="Cambria Math"/>
                                  </a:rPr>
                                  <m:t>.</m:t>
                                </m:r>
                                <m:r>
                                  <a:rPr lang="en-US" sz="2400" b="1" i="1" smtClean="0">
                                    <a:latin typeface="Cambria Math"/>
                                  </a:rPr>
                                  <m:t>𝟔</m:t>
                                </m:r>
                                <m:r>
                                  <a:rPr lang="en-US" sz="2400" b="1" i="1" smtClean="0">
                                    <a:latin typeface="Cambria Math"/>
                                  </a:rPr>
                                  <m:t>𝒎</m:t>
                                </m:r>
                              </m:oMath>
                            </m:oMathPara>
                          </a14:m>
                          <a:endParaRPr lang="en-US" sz="2400" b="1" dirty="0"/>
                        </a:p>
                      </a:txBody>
                      <a:tcPr marL="121920" marR="121920"/>
                    </a:tc>
                    <a:tc>
                      <a:txBody>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15 </m:t>
                                </m:r>
                                <m:r>
                                  <a:rPr lang="en-US" sz="2400" b="0" i="1" smtClean="0">
                                    <a:latin typeface="Cambria Math"/>
                                  </a:rPr>
                                  <m:t>𝑚</m:t>
                                </m:r>
                                <m:func>
                                  <m:funcPr>
                                    <m:ctrlPr>
                                      <a:rPr lang="en-US" sz="2400" b="0" i="1" smtClean="0">
                                        <a:latin typeface="Cambria Math" panose="02040503050406030204" pitchFamily="18" charset="0"/>
                                      </a:rPr>
                                    </m:ctrlPr>
                                  </m:funcPr>
                                  <m:fName>
                                    <m:r>
                                      <m:rPr>
                                        <m:sty m:val="p"/>
                                      </m:rPr>
                                      <a:rPr lang="en-US" sz="2400" b="0" i="0" smtClean="0">
                                        <a:latin typeface="Cambria Math"/>
                                      </a:rPr>
                                      <m:t>sin</m:t>
                                    </m:r>
                                  </m:fName>
                                  <m:e>
                                    <m:r>
                                      <a:rPr lang="en-US" sz="2400" b="0" i="1" smtClean="0">
                                        <a:latin typeface="Cambria Math"/>
                                      </a:rPr>
                                      <m:t>25°</m:t>
                                    </m:r>
                                  </m:e>
                                </m:func>
                                <m:r>
                                  <a:rPr lang="en-US" sz="2400" b="0" i="1" smtClean="0">
                                    <a:latin typeface="Cambria Math"/>
                                  </a:rPr>
                                  <m:t>=</m:t>
                                </m:r>
                                <m:r>
                                  <a:rPr lang="en-US" sz="2400" b="1" i="1" smtClean="0">
                                    <a:latin typeface="Cambria Math"/>
                                  </a:rPr>
                                  <m:t>𝟔</m:t>
                                </m:r>
                                <m:r>
                                  <a:rPr lang="en-US" sz="2400" b="1" i="1" smtClean="0">
                                    <a:latin typeface="Cambria Math"/>
                                  </a:rPr>
                                  <m:t>.</m:t>
                                </m:r>
                                <m:r>
                                  <a:rPr lang="en-US" sz="2400" b="1" i="1" smtClean="0">
                                    <a:latin typeface="Cambria Math"/>
                                  </a:rPr>
                                  <m:t>𝟑𝟒</m:t>
                                </m:r>
                                <m:r>
                                  <a:rPr lang="en-US" sz="2400" b="1" i="1" smtClean="0">
                                    <a:latin typeface="Cambria Math"/>
                                  </a:rPr>
                                  <m:t> </m:t>
                                </m:r>
                                <m:r>
                                  <a:rPr lang="en-US" sz="2400" b="1" i="1" smtClean="0">
                                    <a:latin typeface="Cambria Math"/>
                                  </a:rPr>
                                  <m:t>𝒎</m:t>
                                </m:r>
                              </m:oMath>
                            </m:oMathPara>
                          </a14:m>
                          <a:endParaRPr lang="en-US" sz="2400" b="1" dirty="0"/>
                        </a:p>
                      </a:txBody>
                      <a:tcPr marL="121920" marR="121920"/>
                    </a:tc>
                    <a:extLst>
                      <a:ext uri="{0D108BD9-81ED-4DB2-BD59-A6C34878D82A}">
                        <a16:rowId xmlns:a16="http://schemas.microsoft.com/office/drawing/2014/main" val="10001"/>
                      </a:ext>
                    </a:extLst>
                  </a:tr>
                  <a:tr h="814579">
                    <a:tc>
                      <a:txBody>
                        <a:bodyPr/>
                        <a:lstStyle/>
                        <a:p>
                          <a:r>
                            <a:rPr lang="en-US" sz="2400" dirty="0"/>
                            <a:t>D</a:t>
                          </a:r>
                        </a:p>
                      </a:txBody>
                      <a:tcPr marL="121920" marR="121920"/>
                    </a:tc>
                    <a:tc>
                      <a:txBody>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20 </m:t>
                                </m:r>
                                <m:r>
                                  <a:rPr lang="en-US" sz="2400" b="0" i="1" smtClean="0">
                                    <a:latin typeface="Cambria Math"/>
                                  </a:rPr>
                                  <m:t>𝑚</m:t>
                                </m:r>
                                <m:func>
                                  <m:funcPr>
                                    <m:ctrlPr>
                                      <a:rPr lang="en-US" sz="2400" b="0" i="1" smtClean="0">
                                        <a:latin typeface="Cambria Math" panose="02040503050406030204" pitchFamily="18" charset="0"/>
                                      </a:rPr>
                                    </m:ctrlPr>
                                  </m:funcPr>
                                  <m:fName>
                                    <m:r>
                                      <m:rPr>
                                        <m:sty m:val="p"/>
                                      </m:rPr>
                                      <a:rPr lang="en-US" sz="2400" b="0" i="0" smtClean="0">
                                        <a:latin typeface="Cambria Math"/>
                                      </a:rPr>
                                      <m:t>cos</m:t>
                                    </m:r>
                                  </m:fName>
                                  <m:e>
                                    <m:r>
                                      <a:rPr lang="en-US" sz="2400" b="0" i="1" smtClean="0">
                                        <a:latin typeface="Cambria Math"/>
                                      </a:rPr>
                                      <m:t>60°</m:t>
                                    </m:r>
                                  </m:e>
                                </m:func>
                                <m:r>
                                  <a:rPr lang="en-US" sz="2400" b="0" i="1" smtClean="0">
                                    <a:latin typeface="Cambria Math"/>
                                  </a:rPr>
                                  <m:t>=</m:t>
                                </m:r>
                                <m:r>
                                  <a:rPr lang="en-US" sz="2400" b="1" i="1" smtClean="0">
                                    <a:latin typeface="Cambria Math"/>
                                  </a:rPr>
                                  <m:t>𝟏𝟎</m:t>
                                </m:r>
                                <m:r>
                                  <a:rPr lang="en-US" sz="2400" b="1" i="1" smtClean="0">
                                    <a:latin typeface="Cambria Math"/>
                                  </a:rPr>
                                  <m:t> </m:t>
                                </m:r>
                                <m:r>
                                  <a:rPr lang="en-US" sz="2400" b="1" i="1" smtClean="0">
                                    <a:latin typeface="Cambria Math"/>
                                  </a:rPr>
                                  <m:t>𝒎</m:t>
                                </m:r>
                              </m:oMath>
                            </m:oMathPara>
                          </a14:m>
                          <a:endParaRPr lang="en-US" sz="2400" b="1" dirty="0"/>
                        </a:p>
                      </a:txBody>
                      <a:tcPr marL="121920" marR="121920"/>
                    </a:tc>
                    <a:tc>
                      <a:txBody>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−20 </m:t>
                                </m:r>
                                <m:r>
                                  <a:rPr lang="en-US" sz="2400" b="0" i="1" smtClean="0">
                                    <a:latin typeface="Cambria Math"/>
                                  </a:rPr>
                                  <m:t>𝑚</m:t>
                                </m:r>
                                <m:func>
                                  <m:funcPr>
                                    <m:ctrlPr>
                                      <a:rPr lang="en-US" sz="2400" b="0" i="1" smtClean="0">
                                        <a:latin typeface="Cambria Math" panose="02040503050406030204" pitchFamily="18" charset="0"/>
                                      </a:rPr>
                                    </m:ctrlPr>
                                  </m:funcPr>
                                  <m:fName>
                                    <m:r>
                                      <m:rPr>
                                        <m:sty m:val="p"/>
                                      </m:rPr>
                                      <a:rPr lang="en-US" sz="2400" b="0" i="0" smtClean="0">
                                        <a:latin typeface="Cambria Math"/>
                                      </a:rPr>
                                      <m:t>sin</m:t>
                                    </m:r>
                                  </m:fName>
                                  <m:e>
                                    <m:r>
                                      <a:rPr lang="en-US" sz="2400" b="0" i="1" smtClean="0">
                                        <a:latin typeface="Cambria Math"/>
                                      </a:rPr>
                                      <m:t>60°</m:t>
                                    </m:r>
                                  </m:e>
                                </m:func>
                                <m:r>
                                  <a:rPr lang="en-US" sz="2400" b="0" i="1" smtClean="0">
                                    <a:latin typeface="Cambria Math"/>
                                  </a:rPr>
                                  <m:t>=</m:t>
                                </m:r>
                                <m:r>
                                  <a:rPr lang="en-US" sz="2400" b="1" i="1" smtClean="0">
                                    <a:latin typeface="Cambria Math"/>
                                  </a:rPr>
                                  <m:t>−</m:t>
                                </m:r>
                                <m:r>
                                  <a:rPr lang="en-US" sz="2400" b="1" i="1" smtClean="0">
                                    <a:latin typeface="Cambria Math"/>
                                  </a:rPr>
                                  <m:t>𝟏𝟕</m:t>
                                </m:r>
                                <m:r>
                                  <a:rPr lang="en-US" sz="2400" b="1" i="1" smtClean="0">
                                    <a:latin typeface="Cambria Math"/>
                                  </a:rPr>
                                  <m:t>.</m:t>
                                </m:r>
                                <m:r>
                                  <a:rPr lang="en-US" sz="2400" b="1" i="1" smtClean="0">
                                    <a:latin typeface="Cambria Math"/>
                                  </a:rPr>
                                  <m:t>𝟑𝟐</m:t>
                                </m:r>
                                <m:r>
                                  <a:rPr lang="en-US" sz="2400" b="1" i="1" smtClean="0">
                                    <a:latin typeface="Cambria Math"/>
                                  </a:rPr>
                                  <m:t>𝒎</m:t>
                                </m:r>
                              </m:oMath>
                            </m:oMathPara>
                          </a14:m>
                          <a:endParaRPr lang="en-US" sz="2400" b="1" dirty="0"/>
                        </a:p>
                      </a:txBody>
                      <a:tcPr marL="121920" marR="121920"/>
                    </a:tc>
                    <a:extLst>
                      <a:ext uri="{0D108BD9-81ED-4DB2-BD59-A6C34878D82A}">
                        <a16:rowId xmlns:a16="http://schemas.microsoft.com/office/drawing/2014/main" val="10002"/>
                      </a:ext>
                    </a:extLst>
                  </a:tr>
                  <a:tr h="457200">
                    <a:tc>
                      <a:txBody>
                        <a:bodyPr/>
                        <a:lstStyle/>
                        <a:p>
                          <a:r>
                            <a:rPr lang="en-US" sz="2400" dirty="0"/>
                            <a:t>R</a:t>
                          </a:r>
                        </a:p>
                      </a:txBody>
                      <a:tcPr marL="121920" marR="121920"/>
                    </a:tc>
                    <a:tc>
                      <a:txBody>
                        <a:bodyPr/>
                        <a:lstStyle/>
                        <a:p>
                          <a:pPr/>
                          <a14:m>
                            <m:oMathPara xmlns:m="http://schemas.openxmlformats.org/officeDocument/2006/math">
                              <m:oMathParaPr>
                                <m:jc m:val="centerGroup"/>
                              </m:oMathParaPr>
                              <m:oMath xmlns:m="http://schemas.openxmlformats.org/officeDocument/2006/math">
                                <m:r>
                                  <a:rPr lang="en-US" sz="2400" b="1" i="1" smtClean="0">
                                    <a:latin typeface="Cambria Math"/>
                                  </a:rPr>
                                  <m:t>𝟐𝟑</m:t>
                                </m:r>
                                <m:r>
                                  <a:rPr lang="en-US" sz="2400" b="1" i="1" smtClean="0">
                                    <a:latin typeface="Cambria Math"/>
                                  </a:rPr>
                                  <m:t>.</m:t>
                                </m:r>
                                <m:r>
                                  <a:rPr lang="en-US" sz="2400" b="1" i="1" smtClean="0">
                                    <a:latin typeface="Cambria Math"/>
                                  </a:rPr>
                                  <m:t>𝟔</m:t>
                                </m:r>
                                <m:r>
                                  <a:rPr lang="en-US" sz="2400" b="1" i="1" smtClean="0">
                                    <a:latin typeface="Cambria Math"/>
                                  </a:rPr>
                                  <m:t> </m:t>
                                </m:r>
                                <m:r>
                                  <a:rPr lang="en-US" sz="2400" b="1" i="1" smtClean="0">
                                    <a:latin typeface="Cambria Math"/>
                                  </a:rPr>
                                  <m:t>𝒎</m:t>
                                </m:r>
                              </m:oMath>
                            </m:oMathPara>
                          </a14:m>
                          <a:endParaRPr lang="en-US" sz="2400" b="1" dirty="0"/>
                        </a:p>
                      </a:txBody>
                      <a:tcPr marL="121920" marR="121920"/>
                    </a:tc>
                    <a:tc>
                      <a:txBody>
                        <a:bodyPr/>
                        <a:lstStyle/>
                        <a:p>
                          <a:pPr/>
                          <a14:m>
                            <m:oMathPara xmlns:m="http://schemas.openxmlformats.org/officeDocument/2006/math">
                              <m:oMathParaPr>
                                <m:jc m:val="centerGroup"/>
                              </m:oMathParaPr>
                              <m:oMath xmlns:m="http://schemas.openxmlformats.org/officeDocument/2006/math">
                                <m:r>
                                  <a:rPr lang="en-US" sz="2400" b="1" i="1" smtClean="0">
                                    <a:latin typeface="Cambria Math"/>
                                  </a:rPr>
                                  <m:t>−</m:t>
                                </m:r>
                                <m:r>
                                  <a:rPr lang="en-US" sz="2400" b="1" i="1" smtClean="0">
                                    <a:latin typeface="Cambria Math"/>
                                  </a:rPr>
                                  <m:t>𝟏𝟎</m:t>
                                </m:r>
                                <m:r>
                                  <a:rPr lang="en-US" sz="2400" b="1" i="1" smtClean="0">
                                    <a:latin typeface="Cambria Math"/>
                                  </a:rPr>
                                  <m:t>.</m:t>
                                </m:r>
                                <m:r>
                                  <a:rPr lang="en-US" sz="2400" b="1" i="1" smtClean="0">
                                    <a:latin typeface="Cambria Math"/>
                                  </a:rPr>
                                  <m:t>𝟗𝟖</m:t>
                                </m:r>
                                <m:r>
                                  <a:rPr lang="en-US" sz="2400" b="1" i="1" smtClean="0">
                                    <a:latin typeface="Cambria Math"/>
                                  </a:rPr>
                                  <m:t> </m:t>
                                </m:r>
                                <m:r>
                                  <a:rPr lang="en-US" sz="2400" b="1" i="1" smtClean="0">
                                    <a:latin typeface="Cambria Math"/>
                                  </a:rPr>
                                  <m:t>𝒎</m:t>
                                </m:r>
                              </m:oMath>
                            </m:oMathPara>
                          </a14:m>
                          <a:endParaRPr lang="en-US" sz="2400" b="1" dirty="0"/>
                        </a:p>
                      </a:txBody>
                      <a:tcPr marL="121920" marR="121920"/>
                    </a:tc>
                    <a:extLst>
                      <a:ext uri="{0D108BD9-81ED-4DB2-BD59-A6C34878D82A}">
                        <a16:rowId xmlns:a16="http://schemas.microsoft.com/office/drawing/2014/main" val="10003"/>
                      </a:ext>
                    </a:extLst>
                  </a:tr>
                </a:tbl>
              </a:graphicData>
            </a:graphic>
          </p:graphicFrame>
        </mc:Choice>
        <mc:Fallback xmlns="">
          <p:graphicFrame>
            <p:nvGraphicFramePr>
              <p:cNvPr id="5" name="Content Placeholder 4"/>
              <p:cNvGraphicFramePr>
                <a:graphicFrameLocks noGrp="1"/>
              </p:cNvGraphicFramePr>
              <p:nvPr>
                <p:ph sz="quarter" idx="4294967295"/>
                <p:extLst/>
              </p:nvPr>
            </p:nvGraphicFramePr>
            <p:xfrm>
              <a:off x="4775201" y="1600201"/>
              <a:ext cx="7416801" cy="2543558"/>
            </p:xfrm>
            <a:graphic>
              <a:graphicData uri="http://schemas.openxmlformats.org/drawingml/2006/table">
                <a:tbl>
                  <a:tblPr firstRow="1" bandRow="1">
                    <a:tableStyleId>{5C22544A-7EE6-4342-B048-85BDC9FD1C3A}</a:tableStyleId>
                  </a:tblPr>
                  <a:tblGrid>
                    <a:gridCol w="910835">
                      <a:extLst>
                        <a:ext uri="{9D8B030D-6E8A-4147-A177-3AD203B41FA5}">
                          <a16:colId xmlns:a16="http://schemas.microsoft.com/office/drawing/2014/main" val="20000"/>
                        </a:ext>
                      </a:extLst>
                    </a:gridCol>
                    <a:gridCol w="3252983">
                      <a:extLst>
                        <a:ext uri="{9D8B030D-6E8A-4147-A177-3AD203B41FA5}">
                          <a16:colId xmlns:a16="http://schemas.microsoft.com/office/drawing/2014/main" val="20001"/>
                        </a:ext>
                      </a:extLst>
                    </a:gridCol>
                    <a:gridCol w="3252983">
                      <a:extLst>
                        <a:ext uri="{9D8B030D-6E8A-4147-A177-3AD203B41FA5}">
                          <a16:colId xmlns:a16="http://schemas.microsoft.com/office/drawing/2014/main" val="20002"/>
                        </a:ext>
                      </a:extLst>
                    </a:gridCol>
                  </a:tblGrid>
                  <a:tr h="457200">
                    <a:tc>
                      <a:txBody>
                        <a:bodyPr/>
                        <a:lstStyle/>
                        <a:p>
                          <a:endParaRPr lang="en-US" sz="2400" dirty="0"/>
                        </a:p>
                      </a:txBody>
                      <a:tcPr marL="121920" marR="121920"/>
                    </a:tc>
                    <a:tc>
                      <a:txBody>
                        <a:bodyPr/>
                        <a:lstStyle/>
                        <a:p>
                          <a:r>
                            <a:rPr lang="en-US" sz="2400" dirty="0"/>
                            <a:t>x</a:t>
                          </a:r>
                        </a:p>
                      </a:txBody>
                      <a:tcPr marL="121920" marR="121920"/>
                    </a:tc>
                    <a:tc>
                      <a:txBody>
                        <a:bodyPr/>
                        <a:lstStyle/>
                        <a:p>
                          <a:r>
                            <a:rPr lang="en-US" sz="2400" dirty="0"/>
                            <a:t>y</a:t>
                          </a:r>
                        </a:p>
                      </a:txBody>
                      <a:tcPr marL="121920" marR="121920"/>
                    </a:tc>
                    <a:extLst>
                      <a:ext uri="{0D108BD9-81ED-4DB2-BD59-A6C34878D82A}">
                        <a16:rowId xmlns:a16="http://schemas.microsoft.com/office/drawing/2014/main" val="10000"/>
                      </a:ext>
                    </a:extLst>
                  </a:tr>
                  <a:tr h="814579">
                    <a:tc>
                      <a:txBody>
                        <a:bodyPr/>
                        <a:lstStyle/>
                        <a:p>
                          <a:r>
                            <a:rPr lang="en-US" sz="2400" dirty="0"/>
                            <a:t>C</a:t>
                          </a:r>
                        </a:p>
                      </a:txBody>
                      <a:tcPr marL="121920" marR="121920"/>
                    </a:tc>
                    <a:tc>
                      <a:txBody>
                        <a:bodyPr/>
                        <a:lstStyle/>
                        <a:p>
                          <a:endParaRPr lang="en-US"/>
                        </a:p>
                      </a:txBody>
                      <a:tcPr marL="121920" marR="121920">
                        <a:blipFill>
                          <a:blip r:embed="rId3"/>
                          <a:stretch>
                            <a:fillRect l="-28277" t="-61194" r="-100749" b="-173134"/>
                          </a:stretch>
                        </a:blipFill>
                      </a:tcPr>
                    </a:tc>
                    <a:tc>
                      <a:txBody>
                        <a:bodyPr/>
                        <a:lstStyle/>
                        <a:p>
                          <a:endParaRPr lang="en-US"/>
                        </a:p>
                      </a:txBody>
                      <a:tcPr marL="121920" marR="121920">
                        <a:blipFill>
                          <a:blip r:embed="rId3"/>
                          <a:stretch>
                            <a:fillRect l="-128277" t="-61194" r="-749" b="-173134"/>
                          </a:stretch>
                        </a:blipFill>
                      </a:tcPr>
                    </a:tc>
                    <a:extLst>
                      <a:ext uri="{0D108BD9-81ED-4DB2-BD59-A6C34878D82A}">
                        <a16:rowId xmlns:a16="http://schemas.microsoft.com/office/drawing/2014/main" val="10001"/>
                      </a:ext>
                    </a:extLst>
                  </a:tr>
                  <a:tr h="814579">
                    <a:tc>
                      <a:txBody>
                        <a:bodyPr/>
                        <a:lstStyle/>
                        <a:p>
                          <a:r>
                            <a:rPr lang="en-US" sz="2400" dirty="0"/>
                            <a:t>D</a:t>
                          </a:r>
                        </a:p>
                      </a:txBody>
                      <a:tcPr marL="121920" marR="121920"/>
                    </a:tc>
                    <a:tc>
                      <a:txBody>
                        <a:bodyPr/>
                        <a:lstStyle/>
                        <a:p>
                          <a:endParaRPr lang="en-US"/>
                        </a:p>
                      </a:txBody>
                      <a:tcPr marL="121920" marR="121920">
                        <a:blipFill>
                          <a:blip r:embed="rId3"/>
                          <a:stretch>
                            <a:fillRect l="-28277" t="-161194" r="-100749" b="-73134"/>
                          </a:stretch>
                        </a:blipFill>
                      </a:tcPr>
                    </a:tc>
                    <a:tc>
                      <a:txBody>
                        <a:bodyPr/>
                        <a:lstStyle/>
                        <a:p>
                          <a:endParaRPr lang="en-US"/>
                        </a:p>
                      </a:txBody>
                      <a:tcPr marL="121920" marR="121920">
                        <a:blipFill>
                          <a:blip r:embed="rId3"/>
                          <a:stretch>
                            <a:fillRect l="-128277" t="-161194" r="-749" b="-73134"/>
                          </a:stretch>
                        </a:blipFill>
                      </a:tcPr>
                    </a:tc>
                    <a:extLst>
                      <a:ext uri="{0D108BD9-81ED-4DB2-BD59-A6C34878D82A}">
                        <a16:rowId xmlns:a16="http://schemas.microsoft.com/office/drawing/2014/main" val="10002"/>
                      </a:ext>
                    </a:extLst>
                  </a:tr>
                  <a:tr h="457200">
                    <a:tc>
                      <a:txBody>
                        <a:bodyPr/>
                        <a:lstStyle/>
                        <a:p>
                          <a:r>
                            <a:rPr lang="en-US" sz="2400" dirty="0"/>
                            <a:t>R</a:t>
                          </a:r>
                        </a:p>
                      </a:txBody>
                      <a:tcPr marL="121920" marR="121920"/>
                    </a:tc>
                    <a:tc>
                      <a:txBody>
                        <a:bodyPr/>
                        <a:lstStyle/>
                        <a:p>
                          <a:endParaRPr lang="en-US"/>
                        </a:p>
                      </a:txBody>
                      <a:tcPr marL="121920" marR="121920">
                        <a:blipFill>
                          <a:blip r:embed="rId3"/>
                          <a:stretch>
                            <a:fillRect l="-28277" t="-466667" r="-100749" b="-30667"/>
                          </a:stretch>
                        </a:blipFill>
                      </a:tcPr>
                    </a:tc>
                    <a:tc>
                      <a:txBody>
                        <a:bodyPr/>
                        <a:lstStyle/>
                        <a:p>
                          <a:endParaRPr lang="en-US"/>
                        </a:p>
                      </a:txBody>
                      <a:tcPr marL="121920" marR="121920">
                        <a:blipFill>
                          <a:blip r:embed="rId3"/>
                          <a:stretch>
                            <a:fillRect l="-128277" t="-466667" r="-749" b="-30667"/>
                          </a:stretch>
                        </a:blipFill>
                      </a:tcPr>
                    </a:tc>
                    <a:extLst>
                      <a:ext uri="{0D108BD9-81ED-4DB2-BD59-A6C34878D82A}">
                        <a16:rowId xmlns:a16="http://schemas.microsoft.com/office/drawing/2014/main" val="10003"/>
                      </a:ext>
                    </a:extLst>
                  </a:tr>
                </a:tbl>
              </a:graphicData>
            </a:graphic>
          </p:graphicFrame>
        </mc:Fallback>
      </mc:AlternateContent>
      <mc:AlternateContent xmlns:mc="http://schemas.openxmlformats.org/markup-compatibility/2006" xmlns:a14="http://schemas.microsoft.com/office/drawing/2010/main">
        <mc:Choice Requires="a14">
          <p:sp>
            <p:nvSpPr>
              <p:cNvPr id="6" name="TextBox 5"/>
              <p:cNvSpPr txBox="1"/>
              <p:nvPr/>
            </p:nvSpPr>
            <p:spPr>
              <a:xfrm>
                <a:off x="0" y="4343402"/>
                <a:ext cx="12192000" cy="1388201"/>
              </a:xfrm>
              <a:prstGeom prst="rect">
                <a:avLst/>
              </a:prstGeom>
              <a:noFill/>
            </p:spPr>
            <p:txBody>
              <a:bodyPr wrap="square" rtlCol="0">
                <a:spAutoFit/>
              </a:bodyPr>
              <a:lstStyle/>
              <a:p>
                <a:r>
                  <a:rPr lang="en-US" sz="3200" dirty="0">
                    <a:solidFill>
                      <a:schemeClr val="bg1"/>
                    </a:solidFill>
                  </a:rPr>
                  <a:t> </a:t>
                </a:r>
                <a14:m>
                  <m:oMath xmlns:m="http://schemas.openxmlformats.org/officeDocument/2006/math">
                    <m:r>
                      <a:rPr lang="en-US" sz="3200" i="1">
                        <a:solidFill>
                          <a:schemeClr val="bg1"/>
                        </a:solidFill>
                        <a:latin typeface="Cambria Math"/>
                      </a:rPr>
                      <m:t>𝑅</m:t>
                    </m:r>
                    <m:r>
                      <a:rPr lang="en-US" sz="3200" i="1">
                        <a:solidFill>
                          <a:schemeClr val="bg1"/>
                        </a:solidFill>
                        <a:latin typeface="Cambria Math"/>
                      </a:rPr>
                      <m:t>=</m:t>
                    </m:r>
                    <m:rad>
                      <m:radPr>
                        <m:degHide m:val="on"/>
                        <m:ctrlPr>
                          <a:rPr lang="en-US" sz="3200" i="1">
                            <a:solidFill>
                              <a:schemeClr val="bg1"/>
                            </a:solidFill>
                            <a:latin typeface="Cambria Math" panose="02040503050406030204" pitchFamily="18" charset="0"/>
                          </a:rPr>
                        </m:ctrlPr>
                      </m:radPr>
                      <m:deg/>
                      <m:e>
                        <m:sSup>
                          <m:sSupPr>
                            <m:ctrlPr>
                              <a:rPr lang="en-US" sz="3200" i="1">
                                <a:solidFill>
                                  <a:schemeClr val="bg1"/>
                                </a:solidFill>
                                <a:latin typeface="Cambria Math" panose="02040503050406030204" pitchFamily="18" charset="0"/>
                              </a:rPr>
                            </m:ctrlPr>
                          </m:sSupPr>
                          <m:e>
                            <m:d>
                              <m:dPr>
                                <m:ctrlPr>
                                  <a:rPr lang="en-US" sz="3200" i="1">
                                    <a:solidFill>
                                      <a:schemeClr val="bg1"/>
                                    </a:solidFill>
                                    <a:latin typeface="Cambria Math" panose="02040503050406030204" pitchFamily="18" charset="0"/>
                                  </a:rPr>
                                </m:ctrlPr>
                              </m:dPr>
                              <m:e>
                                <m:r>
                                  <a:rPr lang="en-US" sz="3200" i="1">
                                    <a:solidFill>
                                      <a:schemeClr val="bg1"/>
                                    </a:solidFill>
                                    <a:latin typeface="Cambria Math"/>
                                  </a:rPr>
                                  <m:t>23.6 </m:t>
                                </m:r>
                                <m:r>
                                  <a:rPr lang="en-US" sz="3200" i="1">
                                    <a:solidFill>
                                      <a:schemeClr val="bg1"/>
                                    </a:solidFill>
                                    <a:latin typeface="Cambria Math"/>
                                  </a:rPr>
                                  <m:t>𝑚</m:t>
                                </m:r>
                              </m:e>
                            </m:d>
                          </m:e>
                          <m:sup>
                            <m:r>
                              <a:rPr lang="en-US" sz="3200" i="1">
                                <a:solidFill>
                                  <a:schemeClr val="bg1"/>
                                </a:solidFill>
                                <a:latin typeface="Cambria Math"/>
                              </a:rPr>
                              <m:t>2</m:t>
                            </m:r>
                          </m:sup>
                        </m:sSup>
                        <m:r>
                          <a:rPr lang="en-US" sz="3200" i="1">
                            <a:solidFill>
                              <a:schemeClr val="bg1"/>
                            </a:solidFill>
                            <a:latin typeface="Cambria Math"/>
                          </a:rPr>
                          <m:t>+</m:t>
                        </m:r>
                        <m:sSup>
                          <m:sSupPr>
                            <m:ctrlPr>
                              <a:rPr lang="en-US" sz="3200" i="1">
                                <a:solidFill>
                                  <a:schemeClr val="bg1"/>
                                </a:solidFill>
                                <a:latin typeface="Cambria Math" panose="02040503050406030204" pitchFamily="18" charset="0"/>
                              </a:rPr>
                            </m:ctrlPr>
                          </m:sSupPr>
                          <m:e>
                            <m:d>
                              <m:dPr>
                                <m:ctrlPr>
                                  <a:rPr lang="en-US" sz="3200" i="1">
                                    <a:solidFill>
                                      <a:schemeClr val="bg1"/>
                                    </a:solidFill>
                                    <a:latin typeface="Cambria Math" panose="02040503050406030204" pitchFamily="18" charset="0"/>
                                  </a:rPr>
                                </m:ctrlPr>
                              </m:dPr>
                              <m:e>
                                <m:r>
                                  <a:rPr lang="en-US" sz="3200" i="1">
                                    <a:solidFill>
                                      <a:schemeClr val="bg1"/>
                                    </a:solidFill>
                                    <a:latin typeface="Cambria Math"/>
                                  </a:rPr>
                                  <m:t>−10.98 </m:t>
                                </m:r>
                                <m:r>
                                  <a:rPr lang="en-US" sz="3200" i="1">
                                    <a:solidFill>
                                      <a:schemeClr val="bg1"/>
                                    </a:solidFill>
                                    <a:latin typeface="Cambria Math"/>
                                  </a:rPr>
                                  <m:t>𝑚</m:t>
                                </m:r>
                              </m:e>
                            </m:d>
                          </m:e>
                          <m:sup>
                            <m:r>
                              <a:rPr lang="en-US" sz="3200" i="1">
                                <a:solidFill>
                                  <a:schemeClr val="bg1"/>
                                </a:solidFill>
                                <a:latin typeface="Cambria Math"/>
                              </a:rPr>
                              <m:t>2</m:t>
                            </m:r>
                          </m:sup>
                        </m:sSup>
                      </m:e>
                    </m:rad>
                    <m:r>
                      <a:rPr lang="en-US" sz="3200" i="1">
                        <a:solidFill>
                          <a:schemeClr val="bg1"/>
                        </a:solidFill>
                        <a:latin typeface="Cambria Math"/>
                      </a:rPr>
                      <m:t>=26.0 </m:t>
                    </m:r>
                    <m:r>
                      <a:rPr lang="en-US" sz="3200" i="1">
                        <a:solidFill>
                          <a:schemeClr val="bg1"/>
                        </a:solidFill>
                        <a:latin typeface="Cambria Math"/>
                      </a:rPr>
                      <m:t>𝑚</m:t>
                    </m:r>
                  </m:oMath>
                </a14:m>
                <a:endParaRPr lang="en-US" sz="3200" dirty="0">
                  <a:solidFill>
                    <a:schemeClr val="bg1"/>
                  </a:solidFill>
                </a:endParaRPr>
              </a:p>
              <a:p>
                <a:r>
                  <a:rPr lang="en-US" sz="3200" dirty="0">
                    <a:solidFill>
                      <a:schemeClr val="bg1"/>
                    </a:solidFill>
                  </a:rPr>
                  <a:t> </a:t>
                </a:r>
                <a14:m>
                  <m:oMath xmlns:m="http://schemas.openxmlformats.org/officeDocument/2006/math">
                    <m:r>
                      <a:rPr lang="en-US" sz="3200" i="1">
                        <a:solidFill>
                          <a:schemeClr val="bg1"/>
                        </a:solidFill>
                        <a:latin typeface="Cambria Math"/>
                      </a:rPr>
                      <m:t>𝜃</m:t>
                    </m:r>
                    <m:r>
                      <a:rPr lang="en-US" sz="3200" i="1">
                        <a:solidFill>
                          <a:schemeClr val="bg1"/>
                        </a:solidFill>
                        <a:latin typeface="Cambria Math"/>
                      </a:rPr>
                      <m:t>=</m:t>
                    </m:r>
                    <m:func>
                      <m:funcPr>
                        <m:ctrlPr>
                          <a:rPr lang="en-US" sz="3200" i="1">
                            <a:solidFill>
                              <a:schemeClr val="bg1"/>
                            </a:solidFill>
                            <a:latin typeface="Cambria Math" panose="02040503050406030204" pitchFamily="18" charset="0"/>
                          </a:rPr>
                        </m:ctrlPr>
                      </m:funcPr>
                      <m:fName>
                        <m:sSup>
                          <m:sSupPr>
                            <m:ctrlPr>
                              <a:rPr lang="en-US" sz="3200" i="1">
                                <a:solidFill>
                                  <a:schemeClr val="bg1"/>
                                </a:solidFill>
                                <a:latin typeface="Cambria Math" panose="02040503050406030204" pitchFamily="18" charset="0"/>
                              </a:rPr>
                            </m:ctrlPr>
                          </m:sSupPr>
                          <m:e>
                            <m:r>
                              <m:rPr>
                                <m:sty m:val="p"/>
                              </m:rPr>
                              <a:rPr lang="en-US" sz="3200">
                                <a:solidFill>
                                  <a:schemeClr val="bg1"/>
                                </a:solidFill>
                                <a:latin typeface="Cambria Math"/>
                              </a:rPr>
                              <m:t>tan</m:t>
                            </m:r>
                          </m:e>
                          <m:sup>
                            <m:r>
                              <a:rPr lang="en-US" sz="3200" i="1">
                                <a:solidFill>
                                  <a:schemeClr val="bg1"/>
                                </a:solidFill>
                                <a:latin typeface="Cambria Math"/>
                              </a:rPr>
                              <m:t>−1</m:t>
                            </m:r>
                          </m:sup>
                        </m:sSup>
                      </m:fName>
                      <m:e>
                        <m:f>
                          <m:fPr>
                            <m:ctrlPr>
                              <a:rPr lang="en-US" sz="3200" i="1">
                                <a:solidFill>
                                  <a:schemeClr val="bg1"/>
                                </a:solidFill>
                                <a:latin typeface="Cambria Math" panose="02040503050406030204" pitchFamily="18" charset="0"/>
                              </a:rPr>
                            </m:ctrlPr>
                          </m:fPr>
                          <m:num>
                            <m:r>
                              <a:rPr lang="en-US" sz="3200" i="1">
                                <a:solidFill>
                                  <a:schemeClr val="bg1"/>
                                </a:solidFill>
                                <a:latin typeface="Cambria Math"/>
                              </a:rPr>
                              <m:t>10.98 </m:t>
                            </m:r>
                            <m:r>
                              <a:rPr lang="en-US" sz="3200" i="1">
                                <a:solidFill>
                                  <a:schemeClr val="bg1"/>
                                </a:solidFill>
                                <a:latin typeface="Cambria Math"/>
                              </a:rPr>
                              <m:t>𝑚</m:t>
                            </m:r>
                          </m:num>
                          <m:den>
                            <m:r>
                              <a:rPr lang="en-US" sz="3200" i="1">
                                <a:solidFill>
                                  <a:schemeClr val="bg1"/>
                                </a:solidFill>
                                <a:latin typeface="Cambria Math"/>
                              </a:rPr>
                              <m:t>23.6 </m:t>
                            </m:r>
                            <m:r>
                              <a:rPr lang="en-US" sz="3200" i="1">
                                <a:solidFill>
                                  <a:schemeClr val="bg1"/>
                                </a:solidFill>
                                <a:latin typeface="Cambria Math"/>
                              </a:rPr>
                              <m:t>𝑚</m:t>
                            </m:r>
                          </m:den>
                        </m:f>
                      </m:e>
                    </m:func>
                    <m:r>
                      <a:rPr lang="en-US" sz="3200" i="1">
                        <a:solidFill>
                          <a:schemeClr val="bg1"/>
                        </a:solidFill>
                        <a:latin typeface="Cambria Math"/>
                      </a:rPr>
                      <m:t>=25.0° </m:t>
                    </m:r>
                    <m:r>
                      <a:rPr lang="en-US" sz="3200" i="1">
                        <a:solidFill>
                          <a:schemeClr val="bg1"/>
                        </a:solidFill>
                        <a:latin typeface="Cambria Math"/>
                      </a:rPr>
                      <m:t>𝑆</m:t>
                    </m:r>
                    <m:r>
                      <a:rPr lang="en-US" sz="3200" i="1">
                        <a:solidFill>
                          <a:schemeClr val="bg1"/>
                        </a:solidFill>
                        <a:latin typeface="Cambria Math"/>
                      </a:rPr>
                      <m:t> </m:t>
                    </m:r>
                    <m:r>
                      <a:rPr lang="en-US" sz="3200" i="1">
                        <a:solidFill>
                          <a:schemeClr val="bg1"/>
                        </a:solidFill>
                        <a:latin typeface="Cambria Math"/>
                      </a:rPr>
                      <m:t>𝑜𝑓</m:t>
                    </m:r>
                    <m:r>
                      <a:rPr lang="en-US" sz="3200" i="1">
                        <a:solidFill>
                          <a:schemeClr val="bg1"/>
                        </a:solidFill>
                        <a:latin typeface="Cambria Math"/>
                      </a:rPr>
                      <m:t> </m:t>
                    </m:r>
                    <m:r>
                      <a:rPr lang="en-US" sz="3200" i="1">
                        <a:solidFill>
                          <a:schemeClr val="bg1"/>
                        </a:solidFill>
                        <a:latin typeface="Cambria Math"/>
                      </a:rPr>
                      <m:t>𝐸</m:t>
                    </m:r>
                  </m:oMath>
                </a14:m>
                <a:endParaRPr lang="en-US" sz="3200" dirty="0">
                  <a:solidFill>
                    <a:schemeClr val="bg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0" y="4343402"/>
                <a:ext cx="12192000" cy="1388201"/>
              </a:xfrm>
              <a:prstGeom prst="rect">
                <a:avLst/>
              </a:prstGeom>
              <a:blipFill>
                <a:blip r:embed="rId4"/>
                <a:stretch>
                  <a:fillRect/>
                </a:stretch>
              </a:blipFill>
            </p:spPr>
            <p:txBody>
              <a:bodyPr/>
              <a:lstStyle/>
              <a:p>
                <a:r>
                  <a:rPr lang="en-US">
                    <a:noFill/>
                  </a:rPr>
                  <a:t> </a:t>
                </a:r>
              </a:p>
            </p:txBody>
          </p:sp>
        </mc:Fallback>
      </mc:AlternateContent>
      <p:cxnSp>
        <p:nvCxnSpPr>
          <p:cNvPr id="8" name="Straight Arrow Connector 7"/>
          <p:cNvCxnSpPr/>
          <p:nvPr/>
        </p:nvCxnSpPr>
        <p:spPr>
          <a:xfrm flipV="1">
            <a:off x="9245601" y="5052357"/>
            <a:ext cx="1045027" cy="64530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0290630" y="5052358"/>
            <a:ext cx="1088572" cy="101824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245603" y="5707339"/>
            <a:ext cx="2133599" cy="36326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261928" y="4957382"/>
            <a:ext cx="711200" cy="584775"/>
          </a:xfrm>
          <a:prstGeom prst="rect">
            <a:avLst/>
          </a:prstGeom>
          <a:noFill/>
        </p:spPr>
        <p:txBody>
          <a:bodyPr wrap="square" rtlCol="0">
            <a:spAutoFit/>
          </a:bodyPr>
          <a:lstStyle/>
          <a:p>
            <a:r>
              <a:rPr lang="en-US" sz="3200" dirty="0"/>
              <a:t>C</a:t>
            </a:r>
            <a:endParaRPr lang="en-US" sz="2400" dirty="0"/>
          </a:p>
        </p:txBody>
      </p:sp>
      <p:sp>
        <p:nvSpPr>
          <p:cNvPr id="14" name="TextBox 13"/>
          <p:cNvSpPr txBox="1"/>
          <p:nvPr/>
        </p:nvSpPr>
        <p:spPr>
          <a:xfrm>
            <a:off x="10655300" y="5026302"/>
            <a:ext cx="711200" cy="584775"/>
          </a:xfrm>
          <a:prstGeom prst="rect">
            <a:avLst/>
          </a:prstGeom>
          <a:noFill/>
        </p:spPr>
        <p:txBody>
          <a:bodyPr wrap="square" rtlCol="0">
            <a:spAutoFit/>
          </a:bodyPr>
          <a:lstStyle/>
          <a:p>
            <a:r>
              <a:rPr lang="en-US" sz="3200" dirty="0"/>
              <a:t>D</a:t>
            </a:r>
            <a:endParaRPr lang="en-US" sz="2400" dirty="0"/>
          </a:p>
        </p:txBody>
      </p:sp>
      <p:sp>
        <p:nvSpPr>
          <p:cNvPr id="15" name="TextBox 14"/>
          <p:cNvSpPr txBox="1"/>
          <p:nvPr/>
        </p:nvSpPr>
        <p:spPr>
          <a:xfrm>
            <a:off x="9973128" y="5904575"/>
            <a:ext cx="711200" cy="584775"/>
          </a:xfrm>
          <a:prstGeom prst="rect">
            <a:avLst/>
          </a:prstGeom>
          <a:noFill/>
        </p:spPr>
        <p:txBody>
          <a:bodyPr wrap="square" rtlCol="0">
            <a:spAutoFit/>
          </a:bodyPr>
          <a:lstStyle/>
          <a:p>
            <a:r>
              <a:rPr lang="en-US" sz="3200" dirty="0"/>
              <a:t>R</a:t>
            </a:r>
            <a:endParaRPr lang="en-US" sz="2400"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2000" y="5026302"/>
            <a:ext cx="1676400" cy="13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6" name="Content Placeholder 1"/>
              <p:cNvSpPr>
                <a:spLocks noGrp="1"/>
              </p:cNvSpPr>
              <p:nvPr>
                <p:ph sz="half" idx="1"/>
              </p:nvPr>
            </p:nvSpPr>
            <p:spPr/>
            <p:txBody>
              <a:bodyPr>
                <a:normAutofit/>
              </a:bodyPr>
              <a:lstStyle/>
              <a:p>
                <a:pPr marL="0" indent="0">
                  <a:buNone/>
                </a:pPr>
                <a:r>
                  <a:rPr lang="en-US" dirty="0"/>
                  <a:t>Add the follow vectors. </a:t>
                </a:r>
                <a:br>
                  <a:rPr lang="en-US" dirty="0"/>
                </a:br>
                <a14:m>
                  <m:oMath xmlns:m="http://schemas.openxmlformats.org/officeDocument/2006/math">
                    <m:r>
                      <a:rPr lang="en-US" b="1" i="1">
                        <a:latin typeface="Cambria Math"/>
                      </a:rPr>
                      <m:t>𝑪</m:t>
                    </m:r>
                    <m:r>
                      <a:rPr lang="en-US" i="1">
                        <a:latin typeface="Cambria Math"/>
                      </a:rPr>
                      <m:t>=15 </m:t>
                    </m:r>
                    <m:r>
                      <a:rPr lang="en-US" i="1">
                        <a:latin typeface="Cambria Math"/>
                      </a:rPr>
                      <m:t>𝑚</m:t>
                    </m:r>
                  </m:oMath>
                </a14:m>
                <a:r>
                  <a:rPr lang="en-US" dirty="0"/>
                  <a:t> at 25° N of E; </a:t>
                </a:r>
                <a:br>
                  <a:rPr lang="en-US" dirty="0"/>
                </a:br>
                <a14:m>
                  <m:oMath xmlns:m="http://schemas.openxmlformats.org/officeDocument/2006/math">
                    <m:r>
                      <a:rPr lang="en-US" b="1" i="1">
                        <a:latin typeface="Cambria Math"/>
                      </a:rPr>
                      <m:t>𝑫</m:t>
                    </m:r>
                    <m:r>
                      <a:rPr lang="en-US" i="1">
                        <a:latin typeface="Cambria Math"/>
                      </a:rPr>
                      <m:t>=20 </m:t>
                    </m:r>
                    <m:r>
                      <a:rPr lang="en-US" i="1">
                        <a:latin typeface="Cambria Math"/>
                      </a:rPr>
                      <m:t>𝑚</m:t>
                    </m:r>
                  </m:oMath>
                </a14:m>
                <a:r>
                  <a:rPr lang="en-US" dirty="0"/>
                  <a:t> at 60° S of E</a:t>
                </a:r>
              </a:p>
            </p:txBody>
          </p:sp>
        </mc:Choice>
        <mc:Fallback xmlns="">
          <p:sp>
            <p:nvSpPr>
              <p:cNvPr id="16" name="Content Placeholder 1"/>
              <p:cNvSpPr>
                <a:spLocks noGrp="1" noRot="1" noChangeAspect="1" noMove="1" noResize="1" noEditPoints="1" noAdjustHandles="1" noChangeArrowheads="1" noChangeShapeType="1" noTextEdit="1"/>
              </p:cNvSpPr>
              <p:nvPr>
                <p:ph sz="half" idx="1"/>
              </p:nvPr>
            </p:nvSpPr>
            <p:spPr>
              <a:blipFill>
                <a:blip r:embed="rId7"/>
                <a:stretch>
                  <a:fillRect l="-2024" t="-2435"/>
                </a:stretch>
              </a:blipFill>
            </p:spPr>
            <p:txBody>
              <a:bodyPr/>
              <a:lstStyle/>
              <a:p>
                <a:r>
                  <a:rPr lang="en-US">
                    <a:noFill/>
                  </a:rPr>
                  <a:t> </a:t>
                </a:r>
              </a:p>
            </p:txBody>
          </p:sp>
        </mc:Fallback>
      </mc:AlternateContent>
    </p:spTree>
    <p:extLst>
      <p:ext uri="{BB962C8B-B14F-4D97-AF65-F5344CB8AC3E}">
        <p14:creationId xmlns:p14="http://schemas.microsoft.com/office/powerpoint/2010/main" val="207297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500"/>
                                        <p:tgtEl>
                                          <p:spTgt spid="307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3" grpId="0"/>
      <p:bldP spid="14" grpId="0"/>
      <p:bldP spid="15" grpId="0"/>
      <p:bldP spid="16"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1-08 Vector Addition</a:t>
            </a:r>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sz="quarter" idx="4294967295"/>
              </p:nvPr>
            </p:nvGraphicFramePr>
            <p:xfrm>
              <a:off x="4775201" y="1600201"/>
              <a:ext cx="7416801" cy="2543558"/>
            </p:xfrm>
            <a:graphic>
              <a:graphicData uri="http://schemas.openxmlformats.org/drawingml/2006/table">
                <a:tbl>
                  <a:tblPr firstRow="1" bandRow="1">
                    <a:tableStyleId>{5C22544A-7EE6-4342-B048-85BDC9FD1C3A}</a:tableStyleId>
                  </a:tblPr>
                  <a:tblGrid>
                    <a:gridCol w="910835">
                      <a:extLst>
                        <a:ext uri="{9D8B030D-6E8A-4147-A177-3AD203B41FA5}">
                          <a16:colId xmlns:a16="http://schemas.microsoft.com/office/drawing/2014/main" val="20000"/>
                        </a:ext>
                      </a:extLst>
                    </a:gridCol>
                    <a:gridCol w="3252983">
                      <a:extLst>
                        <a:ext uri="{9D8B030D-6E8A-4147-A177-3AD203B41FA5}">
                          <a16:colId xmlns:a16="http://schemas.microsoft.com/office/drawing/2014/main" val="20001"/>
                        </a:ext>
                      </a:extLst>
                    </a:gridCol>
                    <a:gridCol w="3252983">
                      <a:extLst>
                        <a:ext uri="{9D8B030D-6E8A-4147-A177-3AD203B41FA5}">
                          <a16:colId xmlns:a16="http://schemas.microsoft.com/office/drawing/2014/main" val="20002"/>
                        </a:ext>
                      </a:extLst>
                    </a:gridCol>
                  </a:tblGrid>
                  <a:tr h="457200">
                    <a:tc>
                      <a:txBody>
                        <a:bodyPr/>
                        <a:lstStyle/>
                        <a:p>
                          <a:endParaRPr lang="en-US" sz="2400" dirty="0"/>
                        </a:p>
                      </a:txBody>
                      <a:tcPr marL="121920" marR="121920"/>
                    </a:tc>
                    <a:tc>
                      <a:txBody>
                        <a:bodyPr/>
                        <a:lstStyle/>
                        <a:p>
                          <a:r>
                            <a:rPr lang="en-US" sz="2400" dirty="0"/>
                            <a:t>x</a:t>
                          </a:r>
                        </a:p>
                      </a:txBody>
                      <a:tcPr marL="121920" marR="121920"/>
                    </a:tc>
                    <a:tc>
                      <a:txBody>
                        <a:bodyPr/>
                        <a:lstStyle/>
                        <a:p>
                          <a:r>
                            <a:rPr lang="en-US" sz="2400" dirty="0"/>
                            <a:t>y</a:t>
                          </a:r>
                        </a:p>
                      </a:txBody>
                      <a:tcPr marL="121920" marR="121920"/>
                    </a:tc>
                    <a:extLst>
                      <a:ext uri="{0D108BD9-81ED-4DB2-BD59-A6C34878D82A}">
                        <a16:rowId xmlns:a16="http://schemas.microsoft.com/office/drawing/2014/main" val="10000"/>
                      </a:ext>
                    </a:extLst>
                  </a:tr>
                  <a:tr h="814579">
                    <a:tc>
                      <a:txBody>
                        <a:bodyPr/>
                        <a:lstStyle/>
                        <a:p>
                          <a:r>
                            <a:rPr lang="en-US" sz="2400" dirty="0"/>
                            <a:t>A</a:t>
                          </a:r>
                        </a:p>
                      </a:txBody>
                      <a:tcPr marL="121920" marR="121920"/>
                    </a:tc>
                    <a:tc>
                      <a:txBody>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145 </m:t>
                                </m:r>
                                <m:r>
                                  <a:rPr lang="en-US" sz="2400" b="0" i="1" smtClean="0">
                                    <a:latin typeface="Cambria Math"/>
                                  </a:rPr>
                                  <m:t>𝑚</m:t>
                                </m:r>
                                <m:func>
                                  <m:funcPr>
                                    <m:ctrlPr>
                                      <a:rPr lang="en-US" sz="2400" b="0" i="1" smtClean="0">
                                        <a:latin typeface="Cambria Math" panose="02040503050406030204" pitchFamily="18" charset="0"/>
                                      </a:rPr>
                                    </m:ctrlPr>
                                  </m:funcPr>
                                  <m:fName>
                                    <m:r>
                                      <a:rPr lang="en-US" sz="2400" b="0" i="1" smtClean="0">
                                        <a:latin typeface="Cambria Math"/>
                                      </a:rPr>
                                      <m:t>𝑠𝑖𝑛</m:t>
                                    </m:r>
                                  </m:fName>
                                  <m:e>
                                    <m:r>
                                      <a:rPr lang="en-US" sz="2400" b="0" i="1" smtClean="0">
                                        <a:latin typeface="Cambria Math"/>
                                      </a:rPr>
                                      <m:t>20°</m:t>
                                    </m:r>
                                  </m:e>
                                </m:func>
                                <m:r>
                                  <a:rPr lang="en-US" sz="2400" b="0" i="1" smtClean="0">
                                    <a:latin typeface="Cambria Math"/>
                                  </a:rPr>
                                  <m:t>=</m:t>
                                </m:r>
                                <m:r>
                                  <a:rPr lang="en-US" sz="2400" b="1" i="1" smtClean="0">
                                    <a:latin typeface="Cambria Math"/>
                                  </a:rPr>
                                  <m:t>𝟒𝟗</m:t>
                                </m:r>
                                <m:r>
                                  <a:rPr lang="en-US" sz="2400" b="1" i="1" smtClean="0">
                                    <a:latin typeface="Cambria Math"/>
                                  </a:rPr>
                                  <m:t>.</m:t>
                                </m:r>
                                <m:r>
                                  <a:rPr lang="en-US" sz="2400" b="1" i="1" smtClean="0">
                                    <a:latin typeface="Cambria Math"/>
                                  </a:rPr>
                                  <m:t>𝟔</m:t>
                                </m:r>
                                <m:r>
                                  <a:rPr lang="en-US" sz="2400" b="1" i="1" smtClean="0">
                                    <a:latin typeface="Cambria Math"/>
                                  </a:rPr>
                                  <m:t> </m:t>
                                </m:r>
                                <m:r>
                                  <a:rPr lang="en-US" sz="2400" b="1" i="1" smtClean="0">
                                    <a:latin typeface="Cambria Math"/>
                                  </a:rPr>
                                  <m:t>𝒎</m:t>
                                </m:r>
                              </m:oMath>
                            </m:oMathPara>
                          </a14:m>
                          <a:endParaRPr lang="en-US" sz="2400" b="1" dirty="0"/>
                        </a:p>
                      </a:txBody>
                      <a:tcPr marL="121920" marR="121920"/>
                    </a:tc>
                    <a:tc>
                      <a:txBody>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145 </m:t>
                                </m:r>
                                <m:r>
                                  <a:rPr lang="en-US" sz="2400" b="0" i="1" smtClean="0">
                                    <a:latin typeface="Cambria Math"/>
                                  </a:rPr>
                                  <m:t>𝑚</m:t>
                                </m:r>
                                <m:func>
                                  <m:funcPr>
                                    <m:ctrlPr>
                                      <a:rPr lang="en-US" sz="2400" b="0" i="1" smtClean="0">
                                        <a:latin typeface="Cambria Math" panose="02040503050406030204" pitchFamily="18" charset="0"/>
                                      </a:rPr>
                                    </m:ctrlPr>
                                  </m:funcPr>
                                  <m:fName>
                                    <m:r>
                                      <m:rPr>
                                        <m:sty m:val="p"/>
                                      </m:rPr>
                                      <a:rPr lang="en-US" sz="2400" b="0" i="0" smtClean="0">
                                        <a:latin typeface="Cambria Math"/>
                                      </a:rPr>
                                      <m:t>cos</m:t>
                                    </m:r>
                                  </m:fName>
                                  <m:e>
                                    <m:r>
                                      <a:rPr lang="en-US" sz="2400" b="0" i="1" smtClean="0">
                                        <a:latin typeface="Cambria Math"/>
                                      </a:rPr>
                                      <m:t>20°</m:t>
                                    </m:r>
                                  </m:e>
                                </m:func>
                                <m:r>
                                  <a:rPr lang="en-US" sz="2400" b="0" i="1" smtClean="0">
                                    <a:latin typeface="Cambria Math"/>
                                  </a:rPr>
                                  <m:t>=</m:t>
                                </m:r>
                                <m:r>
                                  <a:rPr lang="en-US" sz="2400" b="1" i="1" smtClean="0">
                                    <a:latin typeface="Cambria Math"/>
                                  </a:rPr>
                                  <m:t>𝟏𝟑𝟔</m:t>
                                </m:r>
                                <m:r>
                                  <a:rPr lang="en-US" sz="2400" b="1" i="1" smtClean="0">
                                    <a:latin typeface="Cambria Math"/>
                                  </a:rPr>
                                  <m:t>.</m:t>
                                </m:r>
                                <m:r>
                                  <a:rPr lang="en-US" sz="2400" b="1" i="1" smtClean="0">
                                    <a:latin typeface="Cambria Math"/>
                                  </a:rPr>
                                  <m:t>𝟑</m:t>
                                </m:r>
                                <m:r>
                                  <a:rPr lang="en-US" sz="2400" b="1" i="1" smtClean="0">
                                    <a:latin typeface="Cambria Math"/>
                                  </a:rPr>
                                  <m:t> </m:t>
                                </m:r>
                                <m:r>
                                  <a:rPr lang="en-US" sz="2400" b="1" i="1" smtClean="0">
                                    <a:latin typeface="Cambria Math"/>
                                  </a:rPr>
                                  <m:t>𝒎</m:t>
                                </m:r>
                              </m:oMath>
                            </m:oMathPara>
                          </a14:m>
                          <a:endParaRPr lang="en-US" sz="2400" b="1" dirty="0"/>
                        </a:p>
                      </a:txBody>
                      <a:tcPr marL="121920" marR="121920"/>
                    </a:tc>
                    <a:extLst>
                      <a:ext uri="{0D108BD9-81ED-4DB2-BD59-A6C34878D82A}">
                        <a16:rowId xmlns:a16="http://schemas.microsoft.com/office/drawing/2014/main" val="10001"/>
                      </a:ext>
                    </a:extLst>
                  </a:tr>
                  <a:tr h="814579">
                    <a:tc>
                      <a:txBody>
                        <a:bodyPr/>
                        <a:lstStyle/>
                        <a:p>
                          <a:r>
                            <a:rPr lang="en-US" sz="2400" dirty="0"/>
                            <a:t>B</a:t>
                          </a:r>
                        </a:p>
                      </a:txBody>
                      <a:tcPr marL="121920" marR="121920"/>
                    </a:tc>
                    <a:tc>
                      <a:txBody>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105 </m:t>
                                </m:r>
                                <m:r>
                                  <a:rPr lang="en-US" sz="2400" b="0" i="1" smtClean="0">
                                    <a:latin typeface="Cambria Math"/>
                                  </a:rPr>
                                  <m:t>𝑚</m:t>
                                </m:r>
                                <m:func>
                                  <m:funcPr>
                                    <m:ctrlPr>
                                      <a:rPr lang="en-US" sz="2400" b="0" i="1" smtClean="0">
                                        <a:latin typeface="Cambria Math" panose="02040503050406030204" pitchFamily="18" charset="0"/>
                                      </a:rPr>
                                    </m:ctrlPr>
                                  </m:funcPr>
                                  <m:fName>
                                    <m:r>
                                      <m:rPr>
                                        <m:sty m:val="p"/>
                                      </m:rPr>
                                      <a:rPr lang="en-US" sz="2400" b="0" i="0" smtClean="0">
                                        <a:latin typeface="Cambria Math"/>
                                      </a:rPr>
                                      <m:t>cos</m:t>
                                    </m:r>
                                  </m:fName>
                                  <m:e>
                                    <m:r>
                                      <a:rPr lang="en-US" sz="2400" b="0" i="1" smtClean="0">
                                        <a:latin typeface="Cambria Math"/>
                                      </a:rPr>
                                      <m:t>35°</m:t>
                                    </m:r>
                                  </m:e>
                                </m:func>
                                <m:r>
                                  <a:rPr lang="en-US" sz="2400" b="0" i="1" smtClean="0">
                                    <a:latin typeface="Cambria Math"/>
                                  </a:rPr>
                                  <m:t>=</m:t>
                                </m:r>
                                <m:r>
                                  <a:rPr lang="en-US" sz="2400" b="1" i="1" smtClean="0">
                                    <a:latin typeface="Cambria Math"/>
                                  </a:rPr>
                                  <m:t>𝟖𝟔</m:t>
                                </m:r>
                                <m:r>
                                  <a:rPr lang="en-US" sz="2400" b="1" i="1" smtClean="0">
                                    <a:latin typeface="Cambria Math"/>
                                  </a:rPr>
                                  <m:t>.</m:t>
                                </m:r>
                                <m:r>
                                  <a:rPr lang="en-US" sz="2400" b="1" i="1" smtClean="0">
                                    <a:latin typeface="Cambria Math"/>
                                  </a:rPr>
                                  <m:t>𝟎</m:t>
                                </m:r>
                                <m:r>
                                  <a:rPr lang="en-US" sz="2400" b="1" i="1" smtClean="0">
                                    <a:latin typeface="Cambria Math"/>
                                  </a:rPr>
                                  <m:t> </m:t>
                                </m:r>
                                <m:r>
                                  <a:rPr lang="en-US" sz="2400" b="1" i="1" smtClean="0">
                                    <a:latin typeface="Cambria Math"/>
                                  </a:rPr>
                                  <m:t>𝒎</m:t>
                                </m:r>
                              </m:oMath>
                            </m:oMathPara>
                          </a14:m>
                          <a:endParaRPr lang="en-US" sz="2400" b="1" dirty="0"/>
                        </a:p>
                      </a:txBody>
                      <a:tcPr marL="121920" marR="121920"/>
                    </a:tc>
                    <a:tc>
                      <a:txBody>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−105 </m:t>
                                </m:r>
                                <m:r>
                                  <a:rPr lang="en-US" sz="2400" b="0" i="1" smtClean="0">
                                    <a:latin typeface="Cambria Math"/>
                                  </a:rPr>
                                  <m:t>𝑚</m:t>
                                </m:r>
                                <m:func>
                                  <m:funcPr>
                                    <m:ctrlPr>
                                      <a:rPr lang="en-US" sz="2400" b="0" i="1" smtClean="0">
                                        <a:latin typeface="Cambria Math" panose="02040503050406030204" pitchFamily="18" charset="0"/>
                                      </a:rPr>
                                    </m:ctrlPr>
                                  </m:funcPr>
                                  <m:fName>
                                    <m:r>
                                      <m:rPr>
                                        <m:sty m:val="p"/>
                                      </m:rPr>
                                      <a:rPr lang="en-US" sz="2400" b="0" i="0" smtClean="0">
                                        <a:latin typeface="Cambria Math"/>
                                      </a:rPr>
                                      <m:t>sin</m:t>
                                    </m:r>
                                  </m:fName>
                                  <m:e>
                                    <m:r>
                                      <a:rPr lang="en-US" sz="2400" b="0" i="1" smtClean="0">
                                        <a:latin typeface="Cambria Math"/>
                                      </a:rPr>
                                      <m:t>35°</m:t>
                                    </m:r>
                                  </m:e>
                                </m:func>
                                <m:r>
                                  <a:rPr lang="en-US" sz="2400" b="0" i="1" smtClean="0">
                                    <a:latin typeface="Cambria Math"/>
                                  </a:rPr>
                                  <m:t>=</m:t>
                                </m:r>
                                <m:r>
                                  <a:rPr lang="en-US" sz="2400" b="1" i="1" smtClean="0">
                                    <a:latin typeface="Cambria Math"/>
                                  </a:rPr>
                                  <m:t>−</m:t>
                                </m:r>
                                <m:r>
                                  <a:rPr lang="en-US" sz="2400" b="1" i="1" smtClean="0">
                                    <a:latin typeface="Cambria Math"/>
                                  </a:rPr>
                                  <m:t>𝟔𝟎</m:t>
                                </m:r>
                                <m:r>
                                  <a:rPr lang="en-US" sz="2400" b="1" i="1" smtClean="0">
                                    <a:latin typeface="Cambria Math"/>
                                  </a:rPr>
                                  <m:t>.</m:t>
                                </m:r>
                                <m:r>
                                  <a:rPr lang="en-US" sz="2400" b="1" i="1" smtClean="0">
                                    <a:latin typeface="Cambria Math"/>
                                  </a:rPr>
                                  <m:t>𝟐</m:t>
                                </m:r>
                                <m:r>
                                  <a:rPr lang="en-US" sz="2400" b="1" i="1" smtClean="0">
                                    <a:latin typeface="Cambria Math"/>
                                  </a:rPr>
                                  <m:t> </m:t>
                                </m:r>
                                <m:r>
                                  <a:rPr lang="en-US" sz="2400" b="1" i="1" smtClean="0">
                                    <a:latin typeface="Cambria Math"/>
                                  </a:rPr>
                                  <m:t>𝒎</m:t>
                                </m:r>
                              </m:oMath>
                            </m:oMathPara>
                          </a14:m>
                          <a:endParaRPr lang="en-US" sz="2400" b="1" dirty="0"/>
                        </a:p>
                      </a:txBody>
                      <a:tcPr marL="121920" marR="121920"/>
                    </a:tc>
                    <a:extLst>
                      <a:ext uri="{0D108BD9-81ED-4DB2-BD59-A6C34878D82A}">
                        <a16:rowId xmlns:a16="http://schemas.microsoft.com/office/drawing/2014/main" val="10002"/>
                      </a:ext>
                    </a:extLst>
                  </a:tr>
                  <a:tr h="457200">
                    <a:tc>
                      <a:txBody>
                        <a:bodyPr/>
                        <a:lstStyle/>
                        <a:p>
                          <a:r>
                            <a:rPr lang="en-US" sz="2400" dirty="0"/>
                            <a:t>R</a:t>
                          </a:r>
                        </a:p>
                      </a:txBody>
                      <a:tcPr marL="121920" marR="121920"/>
                    </a:tc>
                    <a:tc>
                      <a:txBody>
                        <a:bodyPr/>
                        <a:lstStyle/>
                        <a:p>
                          <a:pPr/>
                          <a14:m>
                            <m:oMathPara xmlns:m="http://schemas.openxmlformats.org/officeDocument/2006/math">
                              <m:oMathParaPr>
                                <m:jc m:val="centerGroup"/>
                              </m:oMathParaPr>
                              <m:oMath xmlns:m="http://schemas.openxmlformats.org/officeDocument/2006/math">
                                <m:r>
                                  <a:rPr lang="en-US" sz="2400" b="1" i="1" smtClean="0">
                                    <a:latin typeface="Cambria Math"/>
                                  </a:rPr>
                                  <m:t>𝟏𝟑𝟓</m:t>
                                </m:r>
                                <m:r>
                                  <a:rPr lang="en-US" sz="2400" b="1" i="1" smtClean="0">
                                    <a:latin typeface="Cambria Math"/>
                                  </a:rPr>
                                  <m:t>.</m:t>
                                </m:r>
                                <m:r>
                                  <a:rPr lang="en-US" sz="2400" b="1" i="1" smtClean="0">
                                    <a:latin typeface="Cambria Math"/>
                                  </a:rPr>
                                  <m:t>𝟔</m:t>
                                </m:r>
                                <m:r>
                                  <a:rPr lang="en-US" sz="2400" b="1" i="1" smtClean="0">
                                    <a:latin typeface="Cambria Math"/>
                                  </a:rPr>
                                  <m:t> </m:t>
                                </m:r>
                                <m:r>
                                  <a:rPr lang="en-US" sz="2400" b="1" i="1" smtClean="0">
                                    <a:latin typeface="Cambria Math"/>
                                  </a:rPr>
                                  <m:t>𝒎</m:t>
                                </m:r>
                              </m:oMath>
                            </m:oMathPara>
                          </a14:m>
                          <a:endParaRPr lang="en-US" sz="2400" b="1" dirty="0"/>
                        </a:p>
                      </a:txBody>
                      <a:tcPr marL="121920" marR="121920"/>
                    </a:tc>
                    <a:tc>
                      <a:txBody>
                        <a:bodyPr/>
                        <a:lstStyle/>
                        <a:p>
                          <a:pPr/>
                          <a14:m>
                            <m:oMathPara xmlns:m="http://schemas.openxmlformats.org/officeDocument/2006/math">
                              <m:oMathParaPr>
                                <m:jc m:val="centerGroup"/>
                              </m:oMathParaPr>
                              <m:oMath xmlns:m="http://schemas.openxmlformats.org/officeDocument/2006/math">
                                <m:r>
                                  <a:rPr lang="en-US" sz="2400" b="1" i="1" smtClean="0">
                                    <a:latin typeface="Cambria Math"/>
                                  </a:rPr>
                                  <m:t>𝟕𝟔</m:t>
                                </m:r>
                                <m:r>
                                  <a:rPr lang="en-US" sz="2400" b="1" i="1" smtClean="0">
                                    <a:latin typeface="Cambria Math"/>
                                  </a:rPr>
                                  <m:t>.</m:t>
                                </m:r>
                                <m:r>
                                  <a:rPr lang="en-US" sz="2400" b="1" i="1" smtClean="0">
                                    <a:latin typeface="Cambria Math"/>
                                  </a:rPr>
                                  <m:t>𝟏</m:t>
                                </m:r>
                                <m:r>
                                  <a:rPr lang="en-US" sz="2400" b="1" i="1" smtClean="0">
                                    <a:latin typeface="Cambria Math"/>
                                  </a:rPr>
                                  <m:t> </m:t>
                                </m:r>
                                <m:r>
                                  <a:rPr lang="en-US" sz="2400" b="1" i="1" smtClean="0">
                                    <a:latin typeface="Cambria Math"/>
                                  </a:rPr>
                                  <m:t>𝒎</m:t>
                                </m:r>
                              </m:oMath>
                            </m:oMathPara>
                          </a14:m>
                          <a:endParaRPr lang="en-US" sz="2400" b="1" dirty="0"/>
                        </a:p>
                      </a:txBody>
                      <a:tcPr marL="121920" marR="121920"/>
                    </a:tc>
                    <a:extLst>
                      <a:ext uri="{0D108BD9-81ED-4DB2-BD59-A6C34878D82A}">
                        <a16:rowId xmlns:a16="http://schemas.microsoft.com/office/drawing/2014/main" val="10003"/>
                      </a:ext>
                    </a:extLst>
                  </a:tr>
                </a:tbl>
              </a:graphicData>
            </a:graphic>
          </p:graphicFrame>
        </mc:Choice>
        <mc:Fallback xmlns="">
          <p:graphicFrame>
            <p:nvGraphicFramePr>
              <p:cNvPr id="5" name="Content Placeholder 4"/>
              <p:cNvGraphicFramePr>
                <a:graphicFrameLocks noGrp="1"/>
              </p:cNvGraphicFramePr>
              <p:nvPr>
                <p:ph sz="quarter" idx="4294967295"/>
                <p:extLst/>
              </p:nvPr>
            </p:nvGraphicFramePr>
            <p:xfrm>
              <a:off x="4775201" y="1600201"/>
              <a:ext cx="7416801" cy="2543558"/>
            </p:xfrm>
            <a:graphic>
              <a:graphicData uri="http://schemas.openxmlformats.org/drawingml/2006/table">
                <a:tbl>
                  <a:tblPr firstRow="1" bandRow="1">
                    <a:tableStyleId>{5C22544A-7EE6-4342-B048-85BDC9FD1C3A}</a:tableStyleId>
                  </a:tblPr>
                  <a:tblGrid>
                    <a:gridCol w="910835">
                      <a:extLst>
                        <a:ext uri="{9D8B030D-6E8A-4147-A177-3AD203B41FA5}">
                          <a16:colId xmlns:a16="http://schemas.microsoft.com/office/drawing/2014/main" val="20000"/>
                        </a:ext>
                      </a:extLst>
                    </a:gridCol>
                    <a:gridCol w="3252983">
                      <a:extLst>
                        <a:ext uri="{9D8B030D-6E8A-4147-A177-3AD203B41FA5}">
                          <a16:colId xmlns:a16="http://schemas.microsoft.com/office/drawing/2014/main" val="20001"/>
                        </a:ext>
                      </a:extLst>
                    </a:gridCol>
                    <a:gridCol w="3252983">
                      <a:extLst>
                        <a:ext uri="{9D8B030D-6E8A-4147-A177-3AD203B41FA5}">
                          <a16:colId xmlns:a16="http://schemas.microsoft.com/office/drawing/2014/main" val="20002"/>
                        </a:ext>
                      </a:extLst>
                    </a:gridCol>
                  </a:tblGrid>
                  <a:tr h="457200">
                    <a:tc>
                      <a:txBody>
                        <a:bodyPr/>
                        <a:lstStyle/>
                        <a:p>
                          <a:endParaRPr lang="en-US" sz="2400" dirty="0"/>
                        </a:p>
                      </a:txBody>
                      <a:tcPr marL="121920" marR="121920"/>
                    </a:tc>
                    <a:tc>
                      <a:txBody>
                        <a:bodyPr/>
                        <a:lstStyle/>
                        <a:p>
                          <a:r>
                            <a:rPr lang="en-US" sz="2400" dirty="0"/>
                            <a:t>x</a:t>
                          </a:r>
                        </a:p>
                      </a:txBody>
                      <a:tcPr marL="121920" marR="121920"/>
                    </a:tc>
                    <a:tc>
                      <a:txBody>
                        <a:bodyPr/>
                        <a:lstStyle/>
                        <a:p>
                          <a:r>
                            <a:rPr lang="en-US" sz="2400" dirty="0"/>
                            <a:t>y</a:t>
                          </a:r>
                        </a:p>
                      </a:txBody>
                      <a:tcPr marL="121920" marR="121920"/>
                    </a:tc>
                    <a:extLst>
                      <a:ext uri="{0D108BD9-81ED-4DB2-BD59-A6C34878D82A}">
                        <a16:rowId xmlns:a16="http://schemas.microsoft.com/office/drawing/2014/main" val="10000"/>
                      </a:ext>
                    </a:extLst>
                  </a:tr>
                  <a:tr h="814579">
                    <a:tc>
                      <a:txBody>
                        <a:bodyPr/>
                        <a:lstStyle/>
                        <a:p>
                          <a:r>
                            <a:rPr lang="en-US" sz="2400" dirty="0"/>
                            <a:t>A</a:t>
                          </a:r>
                        </a:p>
                      </a:txBody>
                      <a:tcPr marL="121920" marR="121920"/>
                    </a:tc>
                    <a:tc>
                      <a:txBody>
                        <a:bodyPr/>
                        <a:lstStyle/>
                        <a:p>
                          <a:endParaRPr lang="en-US"/>
                        </a:p>
                      </a:txBody>
                      <a:tcPr marL="121920" marR="121920">
                        <a:blipFill>
                          <a:blip r:embed="rId3"/>
                          <a:stretch>
                            <a:fillRect l="-28277" t="-61194" r="-100749" b="-173134"/>
                          </a:stretch>
                        </a:blipFill>
                      </a:tcPr>
                    </a:tc>
                    <a:tc>
                      <a:txBody>
                        <a:bodyPr/>
                        <a:lstStyle/>
                        <a:p>
                          <a:endParaRPr lang="en-US"/>
                        </a:p>
                      </a:txBody>
                      <a:tcPr marL="121920" marR="121920">
                        <a:blipFill>
                          <a:blip r:embed="rId3"/>
                          <a:stretch>
                            <a:fillRect l="-128277" t="-61194" r="-749" b="-173134"/>
                          </a:stretch>
                        </a:blipFill>
                      </a:tcPr>
                    </a:tc>
                    <a:extLst>
                      <a:ext uri="{0D108BD9-81ED-4DB2-BD59-A6C34878D82A}">
                        <a16:rowId xmlns:a16="http://schemas.microsoft.com/office/drawing/2014/main" val="10001"/>
                      </a:ext>
                    </a:extLst>
                  </a:tr>
                  <a:tr h="814579">
                    <a:tc>
                      <a:txBody>
                        <a:bodyPr/>
                        <a:lstStyle/>
                        <a:p>
                          <a:r>
                            <a:rPr lang="en-US" sz="2400" dirty="0"/>
                            <a:t>B</a:t>
                          </a:r>
                        </a:p>
                      </a:txBody>
                      <a:tcPr marL="121920" marR="121920"/>
                    </a:tc>
                    <a:tc>
                      <a:txBody>
                        <a:bodyPr/>
                        <a:lstStyle/>
                        <a:p>
                          <a:endParaRPr lang="en-US"/>
                        </a:p>
                      </a:txBody>
                      <a:tcPr marL="121920" marR="121920">
                        <a:blipFill>
                          <a:blip r:embed="rId3"/>
                          <a:stretch>
                            <a:fillRect l="-28277" t="-161194" r="-100749" b="-73134"/>
                          </a:stretch>
                        </a:blipFill>
                      </a:tcPr>
                    </a:tc>
                    <a:tc>
                      <a:txBody>
                        <a:bodyPr/>
                        <a:lstStyle/>
                        <a:p>
                          <a:endParaRPr lang="en-US"/>
                        </a:p>
                      </a:txBody>
                      <a:tcPr marL="121920" marR="121920">
                        <a:blipFill>
                          <a:blip r:embed="rId3"/>
                          <a:stretch>
                            <a:fillRect l="-128277" t="-161194" r="-749" b="-73134"/>
                          </a:stretch>
                        </a:blipFill>
                      </a:tcPr>
                    </a:tc>
                    <a:extLst>
                      <a:ext uri="{0D108BD9-81ED-4DB2-BD59-A6C34878D82A}">
                        <a16:rowId xmlns:a16="http://schemas.microsoft.com/office/drawing/2014/main" val="10002"/>
                      </a:ext>
                    </a:extLst>
                  </a:tr>
                  <a:tr h="457200">
                    <a:tc>
                      <a:txBody>
                        <a:bodyPr/>
                        <a:lstStyle/>
                        <a:p>
                          <a:r>
                            <a:rPr lang="en-US" sz="2400" dirty="0"/>
                            <a:t>R</a:t>
                          </a:r>
                        </a:p>
                      </a:txBody>
                      <a:tcPr marL="121920" marR="121920"/>
                    </a:tc>
                    <a:tc>
                      <a:txBody>
                        <a:bodyPr/>
                        <a:lstStyle/>
                        <a:p>
                          <a:endParaRPr lang="en-US"/>
                        </a:p>
                      </a:txBody>
                      <a:tcPr marL="121920" marR="121920">
                        <a:blipFill>
                          <a:blip r:embed="rId3"/>
                          <a:stretch>
                            <a:fillRect l="-28277" t="-466667" r="-100749" b="-30667"/>
                          </a:stretch>
                        </a:blipFill>
                      </a:tcPr>
                    </a:tc>
                    <a:tc>
                      <a:txBody>
                        <a:bodyPr/>
                        <a:lstStyle/>
                        <a:p>
                          <a:endParaRPr lang="en-US"/>
                        </a:p>
                      </a:txBody>
                      <a:tcPr marL="121920" marR="121920">
                        <a:blipFill>
                          <a:blip r:embed="rId3"/>
                          <a:stretch>
                            <a:fillRect l="-128277" t="-466667" r="-749" b="-30667"/>
                          </a:stretch>
                        </a:blipFill>
                      </a:tcPr>
                    </a:tc>
                    <a:extLst>
                      <a:ext uri="{0D108BD9-81ED-4DB2-BD59-A6C34878D82A}">
                        <a16:rowId xmlns:a16="http://schemas.microsoft.com/office/drawing/2014/main" val="10003"/>
                      </a:ext>
                    </a:extLst>
                  </a:tr>
                </a:tbl>
              </a:graphicData>
            </a:graphic>
          </p:graphicFrame>
        </mc:Fallback>
      </mc:AlternateContent>
      <mc:AlternateContent xmlns:mc="http://schemas.openxmlformats.org/markup-compatibility/2006" xmlns:a14="http://schemas.microsoft.com/office/drawing/2010/main">
        <mc:Choice Requires="a14">
          <p:sp>
            <p:nvSpPr>
              <p:cNvPr id="6" name="TextBox 5"/>
              <p:cNvSpPr txBox="1"/>
              <p:nvPr/>
            </p:nvSpPr>
            <p:spPr>
              <a:xfrm>
                <a:off x="0" y="4556322"/>
                <a:ext cx="12192000" cy="1388201"/>
              </a:xfrm>
              <a:prstGeom prst="rect">
                <a:avLst/>
              </a:prstGeom>
              <a:noFill/>
            </p:spPr>
            <p:txBody>
              <a:bodyPr wrap="square" rtlCol="0">
                <a:spAutoFit/>
              </a:bodyPr>
              <a:lstStyle/>
              <a:p>
                <a:r>
                  <a:rPr lang="en-US" sz="3200" dirty="0">
                    <a:solidFill>
                      <a:schemeClr val="bg1"/>
                    </a:solidFill>
                  </a:rPr>
                  <a:t> </a:t>
                </a:r>
                <a14:m>
                  <m:oMath xmlns:m="http://schemas.openxmlformats.org/officeDocument/2006/math">
                    <m:r>
                      <a:rPr lang="en-US" sz="3200" i="1">
                        <a:solidFill>
                          <a:schemeClr val="bg1"/>
                        </a:solidFill>
                        <a:latin typeface="Cambria Math"/>
                      </a:rPr>
                      <m:t>𝑅</m:t>
                    </m:r>
                    <m:r>
                      <a:rPr lang="en-US" sz="3200" i="1">
                        <a:solidFill>
                          <a:schemeClr val="bg1"/>
                        </a:solidFill>
                        <a:latin typeface="Cambria Math"/>
                      </a:rPr>
                      <m:t>=</m:t>
                    </m:r>
                    <m:rad>
                      <m:radPr>
                        <m:degHide m:val="on"/>
                        <m:ctrlPr>
                          <a:rPr lang="en-US" sz="3200" i="1">
                            <a:solidFill>
                              <a:schemeClr val="bg1"/>
                            </a:solidFill>
                            <a:latin typeface="Cambria Math" panose="02040503050406030204" pitchFamily="18" charset="0"/>
                          </a:rPr>
                        </m:ctrlPr>
                      </m:radPr>
                      <m:deg/>
                      <m:e>
                        <m:sSup>
                          <m:sSupPr>
                            <m:ctrlPr>
                              <a:rPr lang="en-US" sz="3200" i="1">
                                <a:solidFill>
                                  <a:schemeClr val="bg1"/>
                                </a:solidFill>
                                <a:latin typeface="Cambria Math" panose="02040503050406030204" pitchFamily="18" charset="0"/>
                              </a:rPr>
                            </m:ctrlPr>
                          </m:sSupPr>
                          <m:e>
                            <m:d>
                              <m:dPr>
                                <m:ctrlPr>
                                  <a:rPr lang="en-US" sz="3200" i="1">
                                    <a:solidFill>
                                      <a:schemeClr val="bg1"/>
                                    </a:solidFill>
                                    <a:latin typeface="Cambria Math" panose="02040503050406030204" pitchFamily="18" charset="0"/>
                                  </a:rPr>
                                </m:ctrlPr>
                              </m:dPr>
                              <m:e>
                                <m:r>
                                  <a:rPr lang="en-US" sz="3200" i="1">
                                    <a:solidFill>
                                      <a:schemeClr val="bg1"/>
                                    </a:solidFill>
                                    <a:latin typeface="Cambria Math"/>
                                  </a:rPr>
                                  <m:t>135.6 </m:t>
                                </m:r>
                                <m:r>
                                  <a:rPr lang="en-US" sz="3200" i="1">
                                    <a:solidFill>
                                      <a:schemeClr val="bg1"/>
                                    </a:solidFill>
                                    <a:latin typeface="Cambria Math"/>
                                  </a:rPr>
                                  <m:t>𝑚</m:t>
                                </m:r>
                              </m:e>
                            </m:d>
                          </m:e>
                          <m:sup>
                            <m:r>
                              <a:rPr lang="en-US" sz="3200" i="1">
                                <a:solidFill>
                                  <a:schemeClr val="bg1"/>
                                </a:solidFill>
                                <a:latin typeface="Cambria Math"/>
                              </a:rPr>
                              <m:t>2</m:t>
                            </m:r>
                          </m:sup>
                        </m:sSup>
                        <m:r>
                          <a:rPr lang="en-US" sz="3200" i="1">
                            <a:solidFill>
                              <a:schemeClr val="bg1"/>
                            </a:solidFill>
                            <a:latin typeface="Cambria Math"/>
                          </a:rPr>
                          <m:t>+</m:t>
                        </m:r>
                        <m:sSup>
                          <m:sSupPr>
                            <m:ctrlPr>
                              <a:rPr lang="en-US" sz="3200" i="1">
                                <a:solidFill>
                                  <a:schemeClr val="bg1"/>
                                </a:solidFill>
                                <a:latin typeface="Cambria Math" panose="02040503050406030204" pitchFamily="18" charset="0"/>
                              </a:rPr>
                            </m:ctrlPr>
                          </m:sSupPr>
                          <m:e>
                            <m:d>
                              <m:dPr>
                                <m:ctrlPr>
                                  <a:rPr lang="en-US" sz="3200" i="1">
                                    <a:solidFill>
                                      <a:schemeClr val="bg1"/>
                                    </a:solidFill>
                                    <a:latin typeface="Cambria Math" panose="02040503050406030204" pitchFamily="18" charset="0"/>
                                  </a:rPr>
                                </m:ctrlPr>
                              </m:dPr>
                              <m:e>
                                <m:r>
                                  <a:rPr lang="en-US" sz="3200" i="1">
                                    <a:solidFill>
                                      <a:schemeClr val="bg1"/>
                                    </a:solidFill>
                                    <a:latin typeface="Cambria Math"/>
                                  </a:rPr>
                                  <m:t>76.1</m:t>
                                </m:r>
                                <m:r>
                                  <a:rPr lang="en-US" sz="3200" i="1">
                                    <a:solidFill>
                                      <a:schemeClr val="bg1"/>
                                    </a:solidFill>
                                    <a:latin typeface="Cambria Math"/>
                                  </a:rPr>
                                  <m:t>𝑚</m:t>
                                </m:r>
                              </m:e>
                            </m:d>
                          </m:e>
                          <m:sup>
                            <m:r>
                              <a:rPr lang="en-US" sz="3200" i="1">
                                <a:solidFill>
                                  <a:schemeClr val="bg1"/>
                                </a:solidFill>
                                <a:latin typeface="Cambria Math"/>
                              </a:rPr>
                              <m:t>2</m:t>
                            </m:r>
                          </m:sup>
                        </m:sSup>
                      </m:e>
                    </m:rad>
                    <m:r>
                      <a:rPr lang="en-US" sz="3200" i="1">
                        <a:solidFill>
                          <a:schemeClr val="bg1"/>
                        </a:solidFill>
                        <a:latin typeface="Cambria Math"/>
                      </a:rPr>
                      <m:t>=155.5 </m:t>
                    </m:r>
                    <m:r>
                      <a:rPr lang="en-US" sz="3200" i="1">
                        <a:solidFill>
                          <a:schemeClr val="bg1"/>
                        </a:solidFill>
                        <a:latin typeface="Cambria Math"/>
                      </a:rPr>
                      <m:t>𝑚</m:t>
                    </m:r>
                  </m:oMath>
                </a14:m>
                <a:endParaRPr lang="en-US" sz="3200" dirty="0">
                  <a:solidFill>
                    <a:schemeClr val="bg1"/>
                  </a:solidFill>
                </a:endParaRPr>
              </a:p>
              <a:p>
                <a:r>
                  <a:rPr lang="en-US" sz="3200" dirty="0">
                    <a:solidFill>
                      <a:schemeClr val="bg1"/>
                    </a:solidFill>
                  </a:rPr>
                  <a:t> </a:t>
                </a:r>
                <a14:m>
                  <m:oMath xmlns:m="http://schemas.openxmlformats.org/officeDocument/2006/math">
                    <m:r>
                      <a:rPr lang="en-US" sz="3200" i="1">
                        <a:solidFill>
                          <a:schemeClr val="bg1"/>
                        </a:solidFill>
                        <a:latin typeface="Cambria Math"/>
                      </a:rPr>
                      <m:t>𝜃</m:t>
                    </m:r>
                    <m:r>
                      <a:rPr lang="en-US" sz="3200" i="1">
                        <a:solidFill>
                          <a:schemeClr val="bg1"/>
                        </a:solidFill>
                        <a:latin typeface="Cambria Math"/>
                      </a:rPr>
                      <m:t>=</m:t>
                    </m:r>
                    <m:func>
                      <m:funcPr>
                        <m:ctrlPr>
                          <a:rPr lang="en-US" sz="3200" i="1">
                            <a:solidFill>
                              <a:schemeClr val="bg1"/>
                            </a:solidFill>
                            <a:latin typeface="Cambria Math" panose="02040503050406030204" pitchFamily="18" charset="0"/>
                          </a:rPr>
                        </m:ctrlPr>
                      </m:funcPr>
                      <m:fName>
                        <m:sSup>
                          <m:sSupPr>
                            <m:ctrlPr>
                              <a:rPr lang="en-US" sz="3200" i="1">
                                <a:solidFill>
                                  <a:schemeClr val="bg1"/>
                                </a:solidFill>
                                <a:latin typeface="Cambria Math" panose="02040503050406030204" pitchFamily="18" charset="0"/>
                              </a:rPr>
                            </m:ctrlPr>
                          </m:sSupPr>
                          <m:e>
                            <m:r>
                              <m:rPr>
                                <m:sty m:val="p"/>
                              </m:rPr>
                              <a:rPr lang="en-US" sz="3200">
                                <a:solidFill>
                                  <a:schemeClr val="bg1"/>
                                </a:solidFill>
                                <a:latin typeface="Cambria Math"/>
                              </a:rPr>
                              <m:t>tan</m:t>
                            </m:r>
                          </m:e>
                          <m:sup>
                            <m:r>
                              <a:rPr lang="en-US" sz="3200" i="1">
                                <a:solidFill>
                                  <a:schemeClr val="bg1"/>
                                </a:solidFill>
                                <a:latin typeface="Cambria Math"/>
                              </a:rPr>
                              <m:t>−1</m:t>
                            </m:r>
                          </m:sup>
                        </m:sSup>
                      </m:fName>
                      <m:e>
                        <m:f>
                          <m:fPr>
                            <m:ctrlPr>
                              <a:rPr lang="en-US" sz="3200" i="1">
                                <a:solidFill>
                                  <a:schemeClr val="bg1"/>
                                </a:solidFill>
                                <a:latin typeface="Cambria Math" panose="02040503050406030204" pitchFamily="18" charset="0"/>
                              </a:rPr>
                            </m:ctrlPr>
                          </m:fPr>
                          <m:num>
                            <m:r>
                              <a:rPr lang="en-US" sz="3200" i="1">
                                <a:solidFill>
                                  <a:schemeClr val="bg1"/>
                                </a:solidFill>
                                <a:latin typeface="Cambria Math"/>
                              </a:rPr>
                              <m:t>76.1 </m:t>
                            </m:r>
                            <m:r>
                              <a:rPr lang="en-US" sz="3200" i="1">
                                <a:solidFill>
                                  <a:schemeClr val="bg1"/>
                                </a:solidFill>
                                <a:latin typeface="Cambria Math"/>
                              </a:rPr>
                              <m:t>𝑚</m:t>
                            </m:r>
                          </m:num>
                          <m:den>
                            <m:r>
                              <a:rPr lang="en-US" sz="3200" i="1">
                                <a:solidFill>
                                  <a:schemeClr val="bg1"/>
                                </a:solidFill>
                                <a:latin typeface="Cambria Math"/>
                              </a:rPr>
                              <m:t>135.6 </m:t>
                            </m:r>
                            <m:r>
                              <a:rPr lang="en-US" sz="3200" i="1">
                                <a:solidFill>
                                  <a:schemeClr val="bg1"/>
                                </a:solidFill>
                                <a:latin typeface="Cambria Math"/>
                              </a:rPr>
                              <m:t>𝑚</m:t>
                            </m:r>
                          </m:den>
                        </m:f>
                      </m:e>
                    </m:func>
                    <m:r>
                      <a:rPr lang="en-US" sz="3200" i="1">
                        <a:solidFill>
                          <a:schemeClr val="bg1"/>
                        </a:solidFill>
                        <a:latin typeface="Cambria Math"/>
                      </a:rPr>
                      <m:t>=29.3° </m:t>
                    </m:r>
                    <m:r>
                      <a:rPr lang="en-US" sz="3200" i="1">
                        <a:solidFill>
                          <a:schemeClr val="bg1"/>
                        </a:solidFill>
                        <a:latin typeface="Cambria Math"/>
                      </a:rPr>
                      <m:t>𝑁</m:t>
                    </m:r>
                    <m:r>
                      <a:rPr lang="en-US" sz="3200" i="1">
                        <a:solidFill>
                          <a:schemeClr val="bg1"/>
                        </a:solidFill>
                        <a:latin typeface="Cambria Math"/>
                      </a:rPr>
                      <m:t> </m:t>
                    </m:r>
                    <m:r>
                      <a:rPr lang="en-US" sz="3200" i="1">
                        <a:solidFill>
                          <a:schemeClr val="bg1"/>
                        </a:solidFill>
                        <a:latin typeface="Cambria Math"/>
                      </a:rPr>
                      <m:t>𝑜𝑓</m:t>
                    </m:r>
                    <m:r>
                      <a:rPr lang="en-US" sz="3200" i="1">
                        <a:solidFill>
                          <a:schemeClr val="bg1"/>
                        </a:solidFill>
                        <a:latin typeface="Cambria Math"/>
                      </a:rPr>
                      <m:t> </m:t>
                    </m:r>
                    <m:r>
                      <a:rPr lang="en-US" sz="3200" i="1">
                        <a:solidFill>
                          <a:schemeClr val="bg1"/>
                        </a:solidFill>
                        <a:latin typeface="Cambria Math"/>
                      </a:rPr>
                      <m:t>𝐸</m:t>
                    </m:r>
                  </m:oMath>
                </a14:m>
                <a:endParaRPr lang="en-US" sz="3200" dirty="0">
                  <a:solidFill>
                    <a:schemeClr val="bg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0" y="4556322"/>
                <a:ext cx="12192000" cy="1388201"/>
              </a:xfrm>
              <a:prstGeom prst="rect">
                <a:avLst/>
              </a:prstGeom>
              <a:blipFill>
                <a:blip r:embed="rId4"/>
                <a:stretch>
                  <a:fillRect/>
                </a:stretch>
              </a:blipFill>
            </p:spPr>
            <p:txBody>
              <a:bodyPr/>
              <a:lstStyle/>
              <a:p>
                <a:r>
                  <a:rPr lang="en-US">
                    <a:noFill/>
                  </a:rPr>
                  <a:t> </a:t>
                </a:r>
              </a:p>
            </p:txBody>
          </p:sp>
        </mc:Fallback>
      </mc:AlternateContent>
      <p:cxnSp>
        <p:nvCxnSpPr>
          <p:cNvPr id="8" name="Straight Arrow Connector 7"/>
          <p:cNvCxnSpPr>
            <a:cxnSpLocks/>
          </p:cNvCxnSpPr>
          <p:nvPr/>
        </p:nvCxnSpPr>
        <p:spPr>
          <a:xfrm flipV="1">
            <a:off x="9245603" y="4749015"/>
            <a:ext cx="535706" cy="94864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9802092" y="4756482"/>
            <a:ext cx="1017156" cy="58924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V="1">
            <a:off x="9245603" y="5353189"/>
            <a:ext cx="1573645" cy="35415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117692" y="4835016"/>
            <a:ext cx="711200" cy="584775"/>
          </a:xfrm>
          <a:prstGeom prst="rect">
            <a:avLst/>
          </a:prstGeom>
          <a:noFill/>
        </p:spPr>
        <p:txBody>
          <a:bodyPr wrap="square" rtlCol="0">
            <a:spAutoFit/>
          </a:bodyPr>
          <a:lstStyle/>
          <a:p>
            <a:r>
              <a:rPr lang="en-US" sz="3200" dirty="0"/>
              <a:t>A</a:t>
            </a:r>
            <a:endParaRPr lang="en-US" sz="2400" dirty="0"/>
          </a:p>
        </p:txBody>
      </p:sp>
      <p:sp>
        <p:nvSpPr>
          <p:cNvPr id="14" name="TextBox 13"/>
          <p:cNvSpPr txBox="1"/>
          <p:nvPr/>
        </p:nvSpPr>
        <p:spPr>
          <a:xfrm>
            <a:off x="10159668" y="4587085"/>
            <a:ext cx="711200" cy="584775"/>
          </a:xfrm>
          <a:prstGeom prst="rect">
            <a:avLst/>
          </a:prstGeom>
          <a:noFill/>
        </p:spPr>
        <p:txBody>
          <a:bodyPr wrap="square" rtlCol="0">
            <a:spAutoFit/>
          </a:bodyPr>
          <a:lstStyle/>
          <a:p>
            <a:r>
              <a:rPr lang="en-US" sz="3200" dirty="0"/>
              <a:t>B</a:t>
            </a:r>
            <a:endParaRPr lang="en-US" sz="2400" dirty="0"/>
          </a:p>
        </p:txBody>
      </p:sp>
      <p:sp>
        <p:nvSpPr>
          <p:cNvPr id="15" name="TextBox 14"/>
          <p:cNvSpPr txBox="1"/>
          <p:nvPr/>
        </p:nvSpPr>
        <p:spPr>
          <a:xfrm>
            <a:off x="9896928" y="5596798"/>
            <a:ext cx="711200" cy="584775"/>
          </a:xfrm>
          <a:prstGeom prst="rect">
            <a:avLst/>
          </a:prstGeom>
          <a:noFill/>
        </p:spPr>
        <p:txBody>
          <a:bodyPr wrap="square" rtlCol="0">
            <a:spAutoFit/>
          </a:bodyPr>
          <a:lstStyle/>
          <a:p>
            <a:r>
              <a:rPr lang="en-US" sz="3200" dirty="0"/>
              <a:t>R</a:t>
            </a:r>
            <a:endParaRPr lang="en-US" sz="24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9801" y="5422763"/>
            <a:ext cx="1676400" cy="13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ontent Placeholder 1"/>
          <p:cNvSpPr>
            <a:spLocks noGrp="1"/>
          </p:cNvSpPr>
          <p:nvPr>
            <p:ph sz="half" idx="1"/>
          </p:nvPr>
        </p:nvSpPr>
        <p:spPr>
          <a:xfrm>
            <a:off x="0" y="1504953"/>
            <a:ext cx="4775200" cy="3051369"/>
          </a:xfrm>
        </p:spPr>
        <p:txBody>
          <a:bodyPr>
            <a:normAutofit fontScale="85000" lnSpcReduction="10000"/>
          </a:bodyPr>
          <a:lstStyle/>
          <a:p>
            <a:pPr marL="0" indent="0">
              <a:lnSpc>
                <a:spcPct val="110000"/>
              </a:lnSpc>
              <a:buNone/>
            </a:pPr>
            <a:r>
              <a:rPr lang="en-US" dirty="0"/>
              <a:t>A jogger runs 145 m in a direction 20.0° east of north and then 105 m in a direction 35.0° south of east. Determine the magnitude and direction of jogger's position from her starting point.</a:t>
            </a:r>
          </a:p>
        </p:txBody>
      </p:sp>
    </p:spTree>
    <p:extLst>
      <p:ext uri="{BB962C8B-B14F-4D97-AF65-F5344CB8AC3E}">
        <p14:creationId xmlns:p14="http://schemas.microsoft.com/office/powerpoint/2010/main" val="11392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500"/>
                                        <p:tgtEl>
                                          <p:spTgt spid="307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3" grpId="0"/>
      <p:bldP spid="14" grpId="0"/>
      <p:bldP spid="15" grpId="0"/>
      <p:bldP spid="16"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B776B-5E60-4E78-8DCC-21E2828D1505}"/>
              </a:ext>
            </a:extLst>
          </p:cNvPr>
          <p:cNvSpPr>
            <a:spLocks noGrp="1"/>
          </p:cNvSpPr>
          <p:nvPr>
            <p:ph type="title"/>
          </p:nvPr>
        </p:nvSpPr>
        <p:spPr/>
        <p:txBody>
          <a:bodyPr/>
          <a:lstStyle/>
          <a:p>
            <a:r>
              <a:rPr lang="en-US" dirty="0"/>
              <a:t>1-08 Vector Addition</a:t>
            </a:r>
          </a:p>
        </p:txBody>
      </p:sp>
      <p:sp>
        <p:nvSpPr>
          <p:cNvPr id="3" name="Content Placeholder 2">
            <a:extLst>
              <a:ext uri="{FF2B5EF4-FFF2-40B4-BE49-F238E27FC236}">
                <a16:creationId xmlns:a16="http://schemas.microsoft.com/office/drawing/2014/main" id="{FFE85AA5-4C6C-420C-869F-34602394525C}"/>
              </a:ext>
            </a:extLst>
          </p:cNvPr>
          <p:cNvSpPr>
            <a:spLocks noGrp="1"/>
          </p:cNvSpPr>
          <p:nvPr>
            <p:ph idx="1"/>
          </p:nvPr>
        </p:nvSpPr>
        <p:spPr/>
        <p:txBody>
          <a:bodyPr/>
          <a:lstStyle/>
          <a:p>
            <a:r>
              <a:rPr lang="en-US" dirty="0"/>
              <a:t>Do independence of vectors lab</a:t>
            </a:r>
          </a:p>
        </p:txBody>
      </p:sp>
    </p:spTree>
    <p:extLst>
      <p:ext uri="{BB962C8B-B14F-4D97-AF65-F5344CB8AC3E}">
        <p14:creationId xmlns:p14="http://schemas.microsoft.com/office/powerpoint/2010/main" val="39943992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2F6B-079F-43DE-B4F0-113B83894469}"/>
              </a:ext>
            </a:extLst>
          </p:cNvPr>
          <p:cNvSpPr>
            <a:spLocks noGrp="1"/>
          </p:cNvSpPr>
          <p:nvPr>
            <p:ph type="title"/>
          </p:nvPr>
        </p:nvSpPr>
        <p:spPr/>
        <p:txBody>
          <a:bodyPr/>
          <a:lstStyle/>
          <a:p>
            <a:r>
              <a:rPr lang="en-US" dirty="0"/>
              <a:t>1-09 Projectile Motion</a:t>
            </a:r>
          </a:p>
        </p:txBody>
      </p:sp>
      <p:sp>
        <p:nvSpPr>
          <p:cNvPr id="3" name="Text Placeholder 2">
            <a:extLst>
              <a:ext uri="{FF2B5EF4-FFF2-40B4-BE49-F238E27FC236}">
                <a16:creationId xmlns:a16="http://schemas.microsoft.com/office/drawing/2014/main" id="{3FBC2096-EBA4-47DE-9862-8AFFE7BBED5E}"/>
              </a:ext>
            </a:extLst>
          </p:cNvPr>
          <p:cNvSpPr>
            <a:spLocks noGrp="1"/>
          </p:cNvSpPr>
          <p:nvPr>
            <p:ph type="body" idx="1"/>
          </p:nvPr>
        </p:nvSpPr>
        <p:spPr/>
        <p:txBody>
          <a:bodyPr>
            <a:normAutofit fontScale="85000" lnSpcReduction="20000"/>
          </a:bodyPr>
          <a:lstStyle/>
          <a:p>
            <a:r>
              <a:rPr lang="en-US" dirty="0"/>
              <a:t>In this lesson you will…</a:t>
            </a:r>
          </a:p>
          <a:p>
            <a:pPr marL="457189" indent="-457189">
              <a:buFont typeface="Arial" panose="020B0604020202020204" pitchFamily="34" charset="0"/>
              <a:buChar char="•"/>
            </a:pPr>
            <a:r>
              <a:rPr lang="en-US" dirty="0"/>
              <a:t>Define projectile motion and 2D motion</a:t>
            </a:r>
          </a:p>
          <a:p>
            <a:pPr marL="457189" indent="-457189">
              <a:buFont typeface="Arial" panose="020B0604020202020204" pitchFamily="34" charset="0"/>
              <a:buChar char="•"/>
            </a:pPr>
            <a:r>
              <a:rPr lang="en-US" dirty="0"/>
              <a:t>Use kinematics equations to solve for missing 2D motion variables</a:t>
            </a:r>
          </a:p>
          <a:p>
            <a:pPr marL="457189" indent="-457189">
              <a:buFont typeface="Arial" panose="020B0604020202020204" pitchFamily="34" charset="0"/>
              <a:buChar char="•"/>
            </a:pPr>
            <a:r>
              <a:rPr lang="en-US" dirty="0"/>
              <a:t>Use kinematics equations to characterize change in position and motion</a:t>
            </a:r>
          </a:p>
          <a:p>
            <a:pPr marL="457189" indent="-457189">
              <a:buFont typeface="Arial" panose="020B0604020202020204" pitchFamily="34" charset="0"/>
              <a:buChar char="•"/>
            </a:pPr>
            <a:endParaRPr lang="en-US" dirty="0"/>
          </a:p>
          <a:p>
            <a:r>
              <a:rPr lang="en-US" dirty="0"/>
              <a:t>Standards</a:t>
            </a:r>
          </a:p>
          <a:p>
            <a:pPr marL="457200" indent="-457200">
              <a:buFont typeface="Arial" panose="020B0604020202020204" pitchFamily="34" charset="0"/>
              <a:buChar char="•"/>
            </a:pPr>
            <a:r>
              <a:rPr lang="en-US" dirty="0"/>
              <a:t>M1: Use vector analysis to characterize change in position and motion</a:t>
            </a:r>
          </a:p>
          <a:p>
            <a:pPr marL="457200" indent="-457200">
              <a:buFont typeface="Arial" panose="020B0604020202020204" pitchFamily="34" charset="0"/>
              <a:buChar char="•"/>
            </a:pPr>
            <a:r>
              <a:rPr lang="en-US" dirty="0"/>
              <a:t>M2: Use graphs to characterize change in position and motion</a:t>
            </a:r>
          </a:p>
          <a:p>
            <a:pPr marL="457200" indent="-457200">
              <a:buFont typeface="Arial" panose="020B0604020202020204" pitchFamily="34" charset="0"/>
              <a:buChar char="•"/>
            </a:pPr>
            <a:r>
              <a:rPr lang="en-US" dirty="0"/>
              <a:t>M3: Use kinematics equations to characterize change in position and motion</a:t>
            </a:r>
          </a:p>
          <a:p>
            <a:r>
              <a:rPr lang="en-US" dirty="0"/>
              <a:t>(Level 4)</a:t>
            </a:r>
          </a:p>
          <a:p>
            <a:pPr marL="457189" indent="-457189">
              <a:buFont typeface="Arial" panose="020B0604020202020204" pitchFamily="34" charset="0"/>
              <a:buChar char="•"/>
            </a:pPr>
            <a:endParaRPr lang="en-US" dirty="0"/>
          </a:p>
        </p:txBody>
      </p:sp>
    </p:spTree>
    <p:extLst>
      <p:ext uri="{BB962C8B-B14F-4D97-AF65-F5344CB8AC3E}">
        <p14:creationId xmlns:p14="http://schemas.microsoft.com/office/powerpoint/2010/main" val="11274281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1-09 Projectile Motion</a:t>
            </a:r>
          </a:p>
        </p:txBody>
      </p:sp>
      <mc:AlternateContent xmlns:mc="http://schemas.openxmlformats.org/markup-compatibility/2006" xmlns:a14="http://schemas.microsoft.com/office/drawing/2010/main">
        <mc:Choice Requires="a14">
          <p:sp>
            <p:nvSpPr>
              <p:cNvPr id="7" name="Content Placeholder 1"/>
              <p:cNvSpPr>
                <a:spLocks noGrp="1"/>
              </p:cNvSpPr>
              <p:nvPr>
                <p:ph sz="half" idx="1"/>
              </p:nvPr>
            </p:nvSpPr>
            <p:spPr/>
            <p:txBody>
              <a:bodyPr>
                <a:normAutofit fontScale="70000" lnSpcReduction="20000"/>
              </a:bodyPr>
              <a:lstStyle/>
              <a:p>
                <a:pPr>
                  <a:lnSpc>
                    <a:spcPct val="120000"/>
                  </a:lnSpc>
                </a:pPr>
                <a:r>
                  <a:rPr lang="en-US" dirty="0"/>
                  <a:t>Objects in flight only under influence of gravity</a:t>
                </a:r>
              </a:p>
              <a:p>
                <a:pPr>
                  <a:lnSpc>
                    <a:spcPct val="120000"/>
                  </a:lnSpc>
                </a:pPr>
                <a:r>
                  <a:rPr lang="en-US" i="1" dirty="0"/>
                  <a:t>x</a:t>
                </a:r>
                <a:r>
                  <a:rPr lang="en-US" dirty="0"/>
                  <a:t> and </a:t>
                </a:r>
                <a:r>
                  <a:rPr lang="en-US" i="1" dirty="0"/>
                  <a:t>y</a:t>
                </a:r>
                <a:r>
                  <a:rPr lang="en-US" dirty="0"/>
                  <a:t> components are independent</a:t>
                </a:r>
              </a:p>
              <a:p>
                <a:pPr lvl="1">
                  <a:lnSpc>
                    <a:spcPct val="120000"/>
                  </a:lnSpc>
                </a:pPr>
                <a:r>
                  <a:rPr lang="en-US" dirty="0"/>
                  <a:t>Time is only quantity that is the same in both dimensions</a:t>
                </a:r>
              </a:p>
              <a:p>
                <a:pPr>
                  <a:lnSpc>
                    <a:spcPct val="120000"/>
                  </a:lnSpc>
                </a:pPr>
                <a:r>
                  <a:rPr lang="en-US" i="1" dirty="0"/>
                  <a:t>x</a:t>
                </a:r>
                <a:r>
                  <a:rPr lang="en-US" dirty="0"/>
                  <a:t>-component velocity constant since nothing pulling it sideways</a:t>
                </a:r>
              </a:p>
              <a:p>
                <a:pPr lvl="1">
                  <a:lnSpc>
                    <a:spcPct val="120000"/>
                  </a:lnSpc>
                </a:pPr>
                <a:r>
                  <a:rPr lang="en-US" dirty="0"/>
                  <a:t>Use </a:t>
                </a:r>
                <a14:m>
                  <m:oMath xmlns:m="http://schemas.openxmlformats.org/officeDocument/2006/math">
                    <m:r>
                      <a:rPr lang="en-US" b="0" i="1" smtClean="0">
                        <a:latin typeface="Cambria Math" panose="02040503050406030204" pitchFamily="18" charset="0"/>
                      </a:rPr>
                      <m:t>𝑥</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𝑡</m:t>
                    </m:r>
                  </m:oMath>
                </a14:m>
                <a:endParaRPr lang="en-US" dirty="0"/>
              </a:p>
              <a:p>
                <a:pPr>
                  <a:lnSpc>
                    <a:spcPct val="120000"/>
                  </a:lnSpc>
                </a:pPr>
                <a:r>
                  <a:rPr lang="en-US" i="1" dirty="0"/>
                  <a:t>y</a:t>
                </a:r>
                <a:r>
                  <a:rPr lang="en-US" dirty="0"/>
                  <a:t>-component changes because gravity pulling it down</a:t>
                </a:r>
              </a:p>
              <a:p>
                <a:pPr lvl="1">
                  <a:lnSpc>
                    <a:spcPct val="120000"/>
                  </a:lnSpc>
                </a:pPr>
                <a:r>
                  <a:rPr lang="en-US" dirty="0"/>
                  <a:t>Use equations of kinematics</a:t>
                </a:r>
              </a:p>
              <a:p>
                <a:pPr>
                  <a:lnSpc>
                    <a:spcPct val="120000"/>
                  </a:lnSpc>
                </a:pPr>
                <a:endParaRPr lang="en-US" dirty="0"/>
              </a:p>
            </p:txBody>
          </p:sp>
        </mc:Choice>
        <mc:Fallback xmlns="">
          <p:sp>
            <p:nvSpPr>
              <p:cNvPr id="7" name="Content Placeholder 1"/>
              <p:cNvSpPr>
                <a:spLocks noGrp="1" noRot="1" noChangeAspect="1" noMove="1" noResize="1" noEditPoints="1" noAdjustHandles="1" noChangeArrowheads="1" noChangeShapeType="1" noTextEdit="1"/>
              </p:cNvSpPr>
              <p:nvPr>
                <p:ph sz="half" idx="1"/>
              </p:nvPr>
            </p:nvSpPr>
            <p:spPr>
              <a:blipFill>
                <a:blip r:embed="rId3"/>
                <a:stretch>
                  <a:fillRect l="-1113" t="-914" r="-810"/>
                </a:stretch>
              </a:blipFill>
            </p:spPr>
            <p:txBody>
              <a:bodyPr/>
              <a:lstStyle/>
              <a:p>
                <a:r>
                  <a:rPr lang="en-US">
                    <a:noFill/>
                  </a:rPr>
                  <a:t> </a:t>
                </a:r>
              </a:p>
            </p:txBody>
          </p:sp>
        </mc:Fallback>
      </mc:AlternateContent>
      <p:pic>
        <p:nvPicPr>
          <p:cNvPr id="8" name="Picture Placeholder 1"/>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53628"/>
          <a:stretch/>
        </p:blipFill>
        <p:spPr>
          <a:xfrm>
            <a:off x="6221075" y="1504949"/>
            <a:ext cx="6373551" cy="4362451"/>
          </a:xfrm>
        </p:spPr>
      </p:pic>
    </p:spTree>
    <p:extLst>
      <p:ext uri="{BB962C8B-B14F-4D97-AF65-F5344CB8AC3E}">
        <p14:creationId xmlns:p14="http://schemas.microsoft.com/office/powerpoint/2010/main" val="351499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1-01 Introduction, Units, and Uncertainty</a:t>
            </a:r>
            <a:endParaRPr lang="en-US" sz="4800" dirty="0"/>
          </a:p>
        </p:txBody>
      </p:sp>
      <p:sp>
        <p:nvSpPr>
          <p:cNvPr id="7" name="Content Placeholder 6"/>
          <p:cNvSpPr>
            <a:spLocks noGrp="1"/>
          </p:cNvSpPr>
          <p:nvPr>
            <p:ph sz="half" idx="1"/>
          </p:nvPr>
        </p:nvSpPr>
        <p:spPr/>
        <p:txBody>
          <a:bodyPr>
            <a:normAutofit fontScale="70000" lnSpcReduction="20000"/>
          </a:bodyPr>
          <a:lstStyle/>
          <a:p>
            <a:r>
              <a:rPr lang="en-US" dirty="0"/>
              <a:t>Units</a:t>
            </a:r>
          </a:p>
          <a:p>
            <a:pPr lvl="1"/>
            <a:r>
              <a:rPr lang="en-US" dirty="0"/>
              <a:t>USA uses English system as was used by the British Empire</a:t>
            </a:r>
          </a:p>
          <a:p>
            <a:pPr lvl="1"/>
            <a:r>
              <a:rPr lang="en-US" dirty="0"/>
              <a:t>Rest of world uses SI system (International System or Metric System)</a:t>
            </a:r>
          </a:p>
          <a:p>
            <a:endParaRPr lang="en-US" dirty="0"/>
          </a:p>
          <a:p>
            <a:r>
              <a:rPr lang="en-US" dirty="0"/>
              <a:t>Fundamental Units - Can only be defined by procedure to measure them</a:t>
            </a:r>
          </a:p>
          <a:p>
            <a:pPr lvl="1"/>
            <a:r>
              <a:rPr lang="en-US" dirty="0"/>
              <a:t>Time = second (s)</a:t>
            </a:r>
          </a:p>
          <a:p>
            <a:pPr lvl="1"/>
            <a:r>
              <a:rPr lang="en-US" dirty="0"/>
              <a:t>Distance = meter (m)</a:t>
            </a:r>
          </a:p>
          <a:p>
            <a:pPr lvl="1"/>
            <a:r>
              <a:rPr lang="en-US" dirty="0"/>
              <a:t>Mass = kilogram (kg)</a:t>
            </a:r>
          </a:p>
          <a:p>
            <a:pPr lvl="1"/>
            <a:r>
              <a:rPr lang="en-US" dirty="0"/>
              <a:t>Electric Current = ampere (A)</a:t>
            </a:r>
          </a:p>
          <a:p>
            <a:pPr lvl="1"/>
            <a:endParaRPr lang="en-US" dirty="0"/>
          </a:p>
          <a:p>
            <a:pPr lvl="1"/>
            <a:endParaRPr lang="en-US" dirty="0"/>
          </a:p>
          <a:p>
            <a:r>
              <a:rPr lang="en-US" dirty="0"/>
              <a:t>All other units are derived from these 4</a:t>
            </a:r>
          </a:p>
          <a:p>
            <a:pPr lvl="1"/>
            <a:endParaRPr lang="en-US" dirty="0"/>
          </a:p>
          <a:p>
            <a:endParaRPr lang="en-US" dirty="0"/>
          </a:p>
        </p:txBody>
      </p:sp>
      <p:pic>
        <p:nvPicPr>
          <p:cNvPr id="9" name="Picture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03060" y="1690836"/>
            <a:ext cx="4958080" cy="4299712"/>
          </a:xfrm>
          <a:prstGeom prst="rect">
            <a:avLst/>
          </a:prstGeom>
        </p:spPr>
      </p:pic>
      <p:pic>
        <p:nvPicPr>
          <p:cNvPr id="5" name="Picture Placeholder 1"/>
          <p:cNvPicPr>
            <a:picLocks noChangeAspect="1"/>
          </p:cNvPicPr>
          <p:nvPr/>
        </p:nvPicPr>
        <p:blipFill rotWithShape="1">
          <a:blip r:embed="rId4" cstate="print">
            <a:extLst>
              <a:ext uri="{28A0092B-C50C-407E-A947-70E740481C1C}">
                <a14:useLocalDpi xmlns:a14="http://schemas.microsoft.com/office/drawing/2010/main" val="0"/>
              </a:ext>
            </a:extLst>
          </a:blip>
          <a:srcRect l="-279" r="-64"/>
          <a:stretch/>
        </p:blipFill>
        <p:spPr>
          <a:xfrm>
            <a:off x="6703061" y="1690838"/>
            <a:ext cx="4908215" cy="3668564"/>
          </a:xfrm>
          <a:prstGeom prst="rect">
            <a:avLst/>
          </a:prstGeom>
        </p:spPr>
      </p:pic>
      <p:pic>
        <p:nvPicPr>
          <p:cNvPr id="6" name="Picture Placeholder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091" y="3606971"/>
            <a:ext cx="9328151" cy="1752431"/>
          </a:xfrm>
          <a:prstGeom prst="rect">
            <a:avLst/>
          </a:prstGeom>
        </p:spPr>
      </p:pic>
    </p:spTree>
    <p:extLst>
      <p:ext uri="{BB962C8B-B14F-4D97-AF65-F5344CB8AC3E}">
        <p14:creationId xmlns:p14="http://schemas.microsoft.com/office/powerpoint/2010/main" val="168120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par>
                          <p:cTn id="15" fill="hold">
                            <p:stCondLst>
                              <p:cond delay="0"/>
                            </p:stCondLst>
                            <p:childTnLst>
                              <p:par>
                                <p:cTn id="16" presetID="10" presetClass="exit" presetSubtype="0" fill="hold" nodeType="after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par>
                                <p:cTn id="33" presetID="10" presetClass="exit" presetSubtype="0" fill="hold"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E6A9-09CF-3361-328D-7677E618C517}"/>
              </a:ext>
            </a:extLst>
          </p:cNvPr>
          <p:cNvSpPr>
            <a:spLocks noGrp="1"/>
          </p:cNvSpPr>
          <p:nvPr>
            <p:ph type="title"/>
          </p:nvPr>
        </p:nvSpPr>
        <p:spPr/>
        <p:txBody>
          <a:bodyPr/>
          <a:lstStyle/>
          <a:p>
            <a:r>
              <a:rPr lang="en-US" dirty="0"/>
              <a:t>1-09 Projectile Motion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04F4B65-FC24-3C3F-B355-57FD86F80433}"/>
                  </a:ext>
                </a:extLst>
              </p:cNvPr>
              <p:cNvSpPr>
                <a:spLocks noGrp="1"/>
              </p:cNvSpPr>
              <p:nvPr>
                <p:ph idx="1"/>
              </p:nvPr>
            </p:nvSpPr>
            <p:spPr/>
            <p:txBody>
              <a:bodyPr/>
              <a:lstStyle/>
              <a:p>
                <a:r>
                  <a:rPr lang="en-US" dirty="0"/>
                  <a:t>If the starting and ending height are the same, the distance the object goes can be found with the range equation</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0</m:t>
                              </m:r>
                            </m:sub>
                            <m:sup>
                              <m:r>
                                <a:rPr lang="en-US" b="0" i="1" smtClean="0">
                                  <a:latin typeface="Cambria Math" panose="02040503050406030204" pitchFamily="18" charset="0"/>
                                </a:rPr>
                                <m:t>2</m:t>
                              </m:r>
                            </m:sup>
                          </m:sSub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2</m:t>
                              </m:r>
                              <m:r>
                                <a:rPr lang="en-US" b="0" i="1" smtClean="0">
                                  <a:latin typeface="Cambria Math" panose="02040503050406030204" pitchFamily="18" charset="0"/>
                                </a:rPr>
                                <m:t>𝜃</m:t>
                              </m:r>
                            </m:e>
                          </m:func>
                        </m:num>
                        <m:den>
                          <m:r>
                            <a:rPr lang="en-US" b="0" i="1" smtClean="0">
                              <a:latin typeface="Cambria Math" panose="02040503050406030204" pitchFamily="18" charset="0"/>
                            </a:rPr>
                            <m:t>𝑔</m:t>
                          </m:r>
                        </m:den>
                      </m:f>
                    </m:oMath>
                  </m:oMathPara>
                </a14:m>
                <a:endParaRPr lang="en-US" dirty="0"/>
              </a:p>
            </p:txBody>
          </p:sp>
        </mc:Choice>
        <mc:Fallback>
          <p:sp>
            <p:nvSpPr>
              <p:cNvPr id="3" name="Content Placeholder 2">
                <a:extLst>
                  <a:ext uri="{FF2B5EF4-FFF2-40B4-BE49-F238E27FC236}">
                    <a16:creationId xmlns:a16="http://schemas.microsoft.com/office/drawing/2014/main" id="{C04F4B65-FC24-3C3F-B355-57FD86F80433}"/>
                  </a:ext>
                </a:extLst>
              </p:cNvPr>
              <p:cNvSpPr>
                <a:spLocks noGrp="1" noRot="1" noChangeAspect="1" noMove="1" noResize="1" noEditPoints="1" noAdjustHandles="1" noChangeArrowheads="1" noChangeShapeType="1" noTextEdit="1"/>
              </p:cNvSpPr>
              <p:nvPr>
                <p:ph idx="1"/>
              </p:nvPr>
            </p:nvSpPr>
            <p:spPr>
              <a:blipFill>
                <a:blip r:embed="rId2"/>
                <a:stretch>
                  <a:fillRect l="-1150" t="-1658"/>
                </a:stretch>
              </a:blipFill>
            </p:spPr>
            <p:txBody>
              <a:bodyPr/>
              <a:lstStyle/>
              <a:p>
                <a:r>
                  <a:rPr lang="en-US">
                    <a:noFill/>
                  </a:rPr>
                  <a:t> </a:t>
                </a:r>
              </a:p>
            </p:txBody>
          </p:sp>
        </mc:Fallback>
      </mc:AlternateContent>
    </p:spTree>
    <p:extLst>
      <p:ext uri="{BB962C8B-B14F-4D97-AF65-F5344CB8AC3E}">
        <p14:creationId xmlns:p14="http://schemas.microsoft.com/office/powerpoint/2010/main" val="25868611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1-09 Projectile Motion</a:t>
            </a:r>
          </a:p>
        </p:txBody>
      </p:sp>
      <p:sp>
        <p:nvSpPr>
          <p:cNvPr id="7" name="Content Placeholder 1"/>
          <p:cNvSpPr>
            <a:spLocks noGrp="1"/>
          </p:cNvSpPr>
          <p:nvPr>
            <p:ph sz="half" idx="1"/>
          </p:nvPr>
        </p:nvSpPr>
        <p:spPr/>
        <p:txBody>
          <a:bodyPr>
            <a:normAutofit/>
          </a:bodyPr>
          <a:lstStyle/>
          <a:p>
            <a:r>
              <a:rPr lang="en-US" dirty="0"/>
              <a:t>A meatball with </a:t>
            </a:r>
            <a:r>
              <a:rPr lang="en-US" i="1" dirty="0"/>
              <a:t>v</a:t>
            </a:r>
            <a:r>
              <a:rPr lang="en-US" dirty="0"/>
              <a:t> = 5.0 m/s rolls off a 1.0 m high table.  How long does it take to hit the floor?</a:t>
            </a:r>
          </a:p>
          <a:p>
            <a:endParaRPr lang="en-US" dirty="0"/>
          </a:p>
        </p:txBody>
      </p:sp>
      <p:sp>
        <p:nvSpPr>
          <p:cNvPr id="8" name="Content Placeholder 2"/>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6593503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1-09 Projectile Motion</a:t>
            </a:r>
          </a:p>
        </p:txBody>
      </p:sp>
      <p:sp>
        <p:nvSpPr>
          <p:cNvPr id="9" name="Content Placeholder 1"/>
          <p:cNvSpPr>
            <a:spLocks noGrp="1"/>
          </p:cNvSpPr>
          <p:nvPr>
            <p:ph sz="half" idx="1"/>
          </p:nvPr>
        </p:nvSpPr>
        <p:spPr/>
        <p:txBody>
          <a:bodyPr>
            <a:normAutofit/>
          </a:bodyPr>
          <a:lstStyle/>
          <a:p>
            <a:r>
              <a:rPr lang="en-US" sz="2667" dirty="0"/>
              <a:t>What was the velocity when it hit?</a:t>
            </a:r>
          </a:p>
          <a:p>
            <a:endParaRPr lang="en-US" sz="2667" dirty="0"/>
          </a:p>
        </p:txBody>
      </p:sp>
      <p:sp>
        <p:nvSpPr>
          <p:cNvPr id="10" name="Content Placeholder 2"/>
          <p:cNvSpPr>
            <a:spLocks noGrp="1"/>
          </p:cNvSpPr>
          <p:nvPr>
            <p:ph sz="half" idx="2"/>
          </p:nvPr>
        </p:nvSpPr>
        <p:spPr/>
        <p:txBody>
          <a:bodyPr>
            <a:normAutofit/>
          </a:bodyPr>
          <a:lstStyle/>
          <a:p>
            <a:endParaRPr lang="en-US" sz="2667" dirty="0"/>
          </a:p>
        </p:txBody>
      </p:sp>
    </p:spTree>
    <p:extLst>
      <p:ext uri="{BB962C8B-B14F-4D97-AF65-F5344CB8AC3E}">
        <p14:creationId xmlns:p14="http://schemas.microsoft.com/office/powerpoint/2010/main" val="34374588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1-09 Projectile Motion</a:t>
            </a:r>
          </a:p>
        </p:txBody>
      </p:sp>
      <p:sp>
        <p:nvSpPr>
          <p:cNvPr id="7" name="Content Placeholder 1"/>
          <p:cNvSpPr>
            <a:spLocks noGrp="1"/>
          </p:cNvSpPr>
          <p:nvPr>
            <p:ph sz="half" idx="1"/>
          </p:nvPr>
        </p:nvSpPr>
        <p:spPr/>
        <p:txBody>
          <a:bodyPr>
            <a:normAutofit/>
          </a:bodyPr>
          <a:lstStyle/>
          <a:p>
            <a:pPr>
              <a:lnSpc>
                <a:spcPct val="110000"/>
              </a:lnSpc>
            </a:pPr>
            <a:r>
              <a:rPr lang="en-US" sz="2800" dirty="0"/>
              <a:t>A truck (</a:t>
            </a:r>
            <a:r>
              <a:rPr lang="en-US" sz="2800" i="1" dirty="0"/>
              <a:t>v</a:t>
            </a:r>
            <a:r>
              <a:rPr lang="en-US" sz="2800" dirty="0"/>
              <a:t> = 11.2 m/s) turned a corner too sharp and lost part of the load.  A falling box will break if it hits the ground with a velocity greater than 15 m/s.  The height of the truck bed is 1.5 m.  Will the box break?</a:t>
            </a:r>
          </a:p>
        </p:txBody>
      </p:sp>
      <p:sp>
        <p:nvSpPr>
          <p:cNvPr id="8" name="Content Placeholder 2"/>
          <p:cNvSpPr>
            <a:spLocks noGrp="1"/>
          </p:cNvSpPr>
          <p:nvPr>
            <p:ph sz="half" idx="2"/>
          </p:nvPr>
        </p:nvSpPr>
        <p:spPr/>
        <p:txBody>
          <a:bodyPr>
            <a:normAutofit/>
          </a:bodyPr>
          <a:lstStyle/>
          <a:p>
            <a:endParaRPr lang="en-US" dirty="0">
              <a:sym typeface="Wingdings" pitchFamily="2" charset="2"/>
            </a:endParaRPr>
          </a:p>
        </p:txBody>
      </p:sp>
    </p:spTree>
    <p:extLst>
      <p:ext uri="{BB962C8B-B14F-4D97-AF65-F5344CB8AC3E}">
        <p14:creationId xmlns:p14="http://schemas.microsoft.com/office/powerpoint/2010/main" val="7389976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1-09 Projectile Motion</a:t>
            </a:r>
          </a:p>
        </p:txBody>
      </p:sp>
      <p:sp>
        <p:nvSpPr>
          <p:cNvPr id="5" name="Content Placeholder 2"/>
          <p:cNvSpPr>
            <a:spLocks noGrp="1"/>
          </p:cNvSpPr>
          <p:nvPr>
            <p:ph idx="1"/>
          </p:nvPr>
        </p:nvSpPr>
        <p:spPr/>
        <p:txBody>
          <a:bodyPr/>
          <a:lstStyle/>
          <a:p>
            <a:r>
              <a:rPr lang="en-US" dirty="0"/>
              <a:t>While driving down a road a bad guy shoots a bullet straight up into the air.  If there was no air resistance where would the bullet land – in front, behind, or on him?</a:t>
            </a:r>
          </a:p>
          <a:p>
            <a:endParaRPr lang="en-US" dirty="0"/>
          </a:p>
        </p:txBody>
      </p:sp>
    </p:spTree>
    <p:extLst>
      <p:ext uri="{BB962C8B-B14F-4D97-AF65-F5344CB8AC3E}">
        <p14:creationId xmlns:p14="http://schemas.microsoft.com/office/powerpoint/2010/main" val="6765042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1-09 Projectile Motion</a:t>
            </a:r>
          </a:p>
        </p:txBody>
      </p:sp>
      <p:sp>
        <p:nvSpPr>
          <p:cNvPr id="5" name="Content Placeholder 2"/>
          <p:cNvSpPr>
            <a:spLocks noGrp="1"/>
          </p:cNvSpPr>
          <p:nvPr>
            <p:ph idx="1"/>
          </p:nvPr>
        </p:nvSpPr>
        <p:spPr/>
        <p:txBody>
          <a:bodyPr/>
          <a:lstStyle/>
          <a:p>
            <a:r>
              <a:rPr lang="en-US" dirty="0"/>
              <a:t>If a gun were fired horizontally and a bullet were dropped from the same height at the same time, which would hit the ground first?</a:t>
            </a:r>
          </a:p>
          <a:p>
            <a:endParaRPr lang="en-US" dirty="0"/>
          </a:p>
        </p:txBody>
      </p:sp>
    </p:spTree>
    <p:extLst>
      <p:ext uri="{BB962C8B-B14F-4D97-AF65-F5344CB8AC3E}">
        <p14:creationId xmlns:p14="http://schemas.microsoft.com/office/powerpoint/2010/main" val="2624478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01-08 Projectile Motion</a:t>
            </a:r>
          </a:p>
        </p:txBody>
      </p:sp>
      <p:pic>
        <p:nvPicPr>
          <p:cNvPr id="3" name="Bullet Drop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606" y="0"/>
            <a:ext cx="12170396" cy="6896048"/>
          </a:xfrm>
        </p:spPr>
      </p:pic>
    </p:spTree>
    <p:extLst>
      <p:ext uri="{BB962C8B-B14F-4D97-AF65-F5344CB8AC3E}">
        <p14:creationId xmlns:p14="http://schemas.microsoft.com/office/powerpoint/2010/main" val="299213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23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1-09 Projectile Motion</a:t>
            </a:r>
          </a:p>
        </p:txBody>
      </p:sp>
      <p:sp>
        <p:nvSpPr>
          <p:cNvPr id="7" name="Content Placeholder 1"/>
          <p:cNvSpPr>
            <a:spLocks noGrp="1"/>
          </p:cNvSpPr>
          <p:nvPr>
            <p:ph sz="half" idx="1"/>
          </p:nvPr>
        </p:nvSpPr>
        <p:spPr/>
        <p:txBody>
          <a:bodyPr>
            <a:normAutofit/>
          </a:bodyPr>
          <a:lstStyle/>
          <a:p>
            <a:r>
              <a:rPr lang="en-US" dirty="0"/>
              <a:t>A batter hits a ball at 35</a:t>
            </a:r>
            <a:r>
              <a:rPr lang="en-US" dirty="0">
                <a:cs typeface="Times New Roman" pitchFamily="18" charset="0"/>
              </a:rPr>
              <a:t>° with a velocity of 32 m/s.  How high did the ball go?</a:t>
            </a:r>
          </a:p>
        </p:txBody>
      </p:sp>
      <p:sp>
        <p:nvSpPr>
          <p:cNvPr id="8" name="Content Placeholder 2"/>
          <p:cNvSpPr>
            <a:spLocks noGrp="1"/>
          </p:cNvSpPr>
          <p:nvPr>
            <p:ph sz="half" idx="2"/>
          </p:nvPr>
        </p:nvSpPr>
        <p:spPr/>
        <p:txBody>
          <a:bodyPr>
            <a:normAutofit/>
          </a:bodyPr>
          <a:lstStyle/>
          <a:p>
            <a:endParaRPr lang="en-US" u="sng" dirty="0"/>
          </a:p>
        </p:txBody>
      </p:sp>
    </p:spTree>
    <p:extLst>
      <p:ext uri="{BB962C8B-B14F-4D97-AF65-F5344CB8AC3E}">
        <p14:creationId xmlns:p14="http://schemas.microsoft.com/office/powerpoint/2010/main" val="18664983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1-09 Projectile Motion</a:t>
            </a:r>
          </a:p>
        </p:txBody>
      </p:sp>
      <p:sp>
        <p:nvSpPr>
          <p:cNvPr id="7" name="Content Placeholder 1"/>
          <p:cNvSpPr>
            <a:spLocks noGrp="1"/>
          </p:cNvSpPr>
          <p:nvPr>
            <p:ph sz="half" idx="1"/>
          </p:nvPr>
        </p:nvSpPr>
        <p:spPr/>
        <p:txBody>
          <a:bodyPr>
            <a:normAutofit/>
          </a:bodyPr>
          <a:lstStyle/>
          <a:p>
            <a:r>
              <a:rPr lang="en-US" dirty="0"/>
              <a:t>How long was the ball in the air</a:t>
            </a:r>
            <a:r>
              <a:rPr lang="en-US" dirty="0">
                <a:cs typeface="Times New Roman" pitchFamily="18" charset="0"/>
              </a:rPr>
              <a:t>?</a:t>
            </a:r>
          </a:p>
        </p:txBody>
      </p:sp>
      <p:sp>
        <p:nvSpPr>
          <p:cNvPr id="8" name="Content Placeholder 2"/>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29961840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1-09 Projectile Motion</a:t>
            </a:r>
          </a:p>
        </p:txBody>
      </p:sp>
      <p:sp>
        <p:nvSpPr>
          <p:cNvPr id="8" name="Content Placeholder 1"/>
          <p:cNvSpPr>
            <a:spLocks noGrp="1"/>
          </p:cNvSpPr>
          <p:nvPr>
            <p:ph sz="half" idx="1"/>
          </p:nvPr>
        </p:nvSpPr>
        <p:spPr/>
        <p:txBody>
          <a:bodyPr>
            <a:normAutofit/>
          </a:bodyPr>
          <a:lstStyle/>
          <a:p>
            <a:r>
              <a:rPr lang="en-US" dirty="0"/>
              <a:t>How far did the ball go?</a:t>
            </a:r>
            <a:endParaRPr lang="en-US" dirty="0">
              <a:cs typeface="Times New Roman" pitchFamily="18" charset="0"/>
            </a:endParaRPr>
          </a:p>
        </p:txBody>
      </p:sp>
      <p:sp>
        <p:nvSpPr>
          <p:cNvPr id="9" name="Content Placeholder 2"/>
          <p:cNvSpPr>
            <a:spLocks noGrp="1"/>
          </p:cNvSpPr>
          <p:nvPr>
            <p:ph sz="half" idx="2"/>
          </p:nvPr>
        </p:nvSpPr>
        <p:spPr/>
        <p:txBody>
          <a:bodyPr>
            <a:normAutofit/>
          </a:bodyPr>
          <a:lstStyle/>
          <a:p>
            <a:endParaRPr lang="en-US" b="0" dirty="0">
              <a:cs typeface="Times New Roman" pitchFamily="18" charset="0"/>
            </a:endParaRPr>
          </a:p>
        </p:txBody>
      </p:sp>
    </p:spTree>
    <p:extLst>
      <p:ext uri="{BB962C8B-B14F-4D97-AF65-F5344CB8AC3E}">
        <p14:creationId xmlns:p14="http://schemas.microsoft.com/office/powerpoint/2010/main" val="1335417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1-01 Introduction, Units, and Uncertainty</a:t>
            </a:r>
            <a:endParaRPr lang="en-US" sz="4800" dirty="0"/>
          </a:p>
        </p:txBody>
      </p:sp>
      <p:sp>
        <p:nvSpPr>
          <p:cNvPr id="3" name="Content Placeholder 2"/>
          <p:cNvSpPr>
            <a:spLocks noGrp="1"/>
          </p:cNvSpPr>
          <p:nvPr>
            <p:ph sz="half" idx="1"/>
          </p:nvPr>
        </p:nvSpPr>
        <p:spPr/>
        <p:txBody>
          <a:bodyPr/>
          <a:lstStyle/>
          <a:p>
            <a:r>
              <a:rPr lang="en-US" dirty="0"/>
              <a:t>Metric Prefixes</a:t>
            </a:r>
          </a:p>
          <a:p>
            <a:pPr lvl="1"/>
            <a:r>
              <a:rPr lang="en-US" dirty="0"/>
              <a:t>SI system based on powers of ten</a:t>
            </a:r>
          </a:p>
          <a:p>
            <a:pPr lvl="1"/>
            <a:r>
              <a:rPr lang="en-US" dirty="0"/>
              <a:t>Memorize from T to p</a:t>
            </a:r>
          </a:p>
          <a:p>
            <a:pPr lvl="1"/>
            <a:endParaRPr lang="en-US" dirty="0"/>
          </a:p>
          <a:p>
            <a:pPr lvl="1"/>
            <a:endParaRPr lang="en-US" dirty="0"/>
          </a:p>
        </p:txBody>
      </p:sp>
      <p:graphicFrame>
        <p:nvGraphicFramePr>
          <p:cNvPr id="7" name="Content Placeholder 6"/>
          <p:cNvGraphicFramePr>
            <a:graphicFrameLocks noGrp="1"/>
          </p:cNvGraphicFramePr>
          <p:nvPr>
            <p:ph sz="half" idx="2"/>
          </p:nvPr>
        </p:nvGraphicFramePr>
        <p:xfrm>
          <a:off x="6172200" y="1504951"/>
          <a:ext cx="6019800" cy="3429000"/>
        </p:xfrm>
        <a:graphic>
          <a:graphicData uri="http://schemas.openxmlformats.org/drawingml/2006/table">
            <a:tbl>
              <a:tblPr firstRow="1" bandRow="1">
                <a:tableStyleId>{5C22544A-7EE6-4342-B048-85BDC9FD1C3A}</a:tableStyleId>
              </a:tblPr>
              <a:tblGrid>
                <a:gridCol w="1003300">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1003300">
                  <a:extLst>
                    <a:ext uri="{9D8B030D-6E8A-4147-A177-3AD203B41FA5}">
                      <a16:colId xmlns:a16="http://schemas.microsoft.com/office/drawing/2014/main" val="20002"/>
                    </a:ext>
                  </a:extLst>
                </a:gridCol>
                <a:gridCol w="1003300">
                  <a:extLst>
                    <a:ext uri="{9D8B030D-6E8A-4147-A177-3AD203B41FA5}">
                      <a16:colId xmlns:a16="http://schemas.microsoft.com/office/drawing/2014/main" val="20003"/>
                    </a:ext>
                  </a:extLst>
                </a:gridCol>
                <a:gridCol w="1003300">
                  <a:extLst>
                    <a:ext uri="{9D8B030D-6E8A-4147-A177-3AD203B41FA5}">
                      <a16:colId xmlns:a16="http://schemas.microsoft.com/office/drawing/2014/main" val="20004"/>
                    </a:ext>
                  </a:extLst>
                </a:gridCol>
                <a:gridCol w="1003300">
                  <a:extLst>
                    <a:ext uri="{9D8B030D-6E8A-4147-A177-3AD203B41FA5}">
                      <a16:colId xmlns:a16="http://schemas.microsoft.com/office/drawing/2014/main" val="20005"/>
                    </a:ext>
                  </a:extLst>
                </a:gridCol>
              </a:tblGrid>
              <a:tr h="381000">
                <a:tc>
                  <a:txBody>
                    <a:bodyPr/>
                    <a:lstStyle/>
                    <a:p>
                      <a:r>
                        <a:rPr lang="en-US" sz="1900" dirty="0"/>
                        <a:t>Prefix</a:t>
                      </a:r>
                    </a:p>
                  </a:txBody>
                  <a:tcPr marL="104692" marR="104692"/>
                </a:tc>
                <a:tc>
                  <a:txBody>
                    <a:bodyPr/>
                    <a:lstStyle/>
                    <a:p>
                      <a:r>
                        <a:rPr lang="en-US" sz="1900" dirty="0"/>
                        <a:t>Symbol</a:t>
                      </a:r>
                    </a:p>
                  </a:txBody>
                  <a:tcPr marL="104692" marR="104692"/>
                </a:tc>
                <a:tc>
                  <a:txBody>
                    <a:bodyPr/>
                    <a:lstStyle/>
                    <a:p>
                      <a:r>
                        <a:rPr lang="en-US" sz="1900" dirty="0"/>
                        <a:t>Value</a:t>
                      </a:r>
                    </a:p>
                  </a:txBody>
                  <a:tcPr marL="104692" marR="104692">
                    <a:lnR w="12700" cap="flat" cmpd="sng" algn="ctr">
                      <a:solidFill>
                        <a:schemeClr val="tx1"/>
                      </a:solidFill>
                      <a:prstDash val="solid"/>
                      <a:round/>
                      <a:headEnd type="none" w="med" len="med"/>
                      <a:tailEnd type="none" w="med" len="med"/>
                    </a:lnR>
                  </a:tcPr>
                </a:tc>
                <a:tc>
                  <a:txBody>
                    <a:bodyPr/>
                    <a:lstStyle/>
                    <a:p>
                      <a:r>
                        <a:rPr lang="en-US" sz="1900" dirty="0"/>
                        <a:t>Prefix</a:t>
                      </a:r>
                    </a:p>
                  </a:txBody>
                  <a:tcPr marL="104692" marR="104692">
                    <a:lnL w="12700" cap="flat" cmpd="sng" algn="ctr">
                      <a:solidFill>
                        <a:schemeClr val="tx1"/>
                      </a:solidFill>
                      <a:prstDash val="solid"/>
                      <a:round/>
                      <a:headEnd type="none" w="med" len="med"/>
                      <a:tailEnd type="none" w="med" len="med"/>
                    </a:lnL>
                  </a:tcPr>
                </a:tc>
                <a:tc>
                  <a:txBody>
                    <a:bodyPr/>
                    <a:lstStyle/>
                    <a:p>
                      <a:r>
                        <a:rPr lang="en-US" sz="1900" dirty="0"/>
                        <a:t>Symbol</a:t>
                      </a:r>
                    </a:p>
                  </a:txBody>
                  <a:tcPr marL="104692" marR="104692"/>
                </a:tc>
                <a:tc>
                  <a:txBody>
                    <a:bodyPr/>
                    <a:lstStyle/>
                    <a:p>
                      <a:r>
                        <a:rPr lang="en-US" sz="1900" dirty="0"/>
                        <a:t>Value</a:t>
                      </a:r>
                    </a:p>
                  </a:txBody>
                  <a:tcPr marL="104692" marR="104692"/>
                </a:tc>
                <a:extLst>
                  <a:ext uri="{0D108BD9-81ED-4DB2-BD59-A6C34878D82A}">
                    <a16:rowId xmlns:a16="http://schemas.microsoft.com/office/drawing/2014/main" val="10000"/>
                  </a:ext>
                </a:extLst>
              </a:tr>
              <a:tr h="381000">
                <a:tc>
                  <a:txBody>
                    <a:bodyPr/>
                    <a:lstStyle/>
                    <a:p>
                      <a:r>
                        <a:rPr lang="en-US" sz="1900" dirty="0" err="1"/>
                        <a:t>exa</a:t>
                      </a:r>
                      <a:endParaRPr lang="en-US" sz="1900" dirty="0"/>
                    </a:p>
                  </a:txBody>
                  <a:tcPr marL="104692" marR="104692"/>
                </a:tc>
                <a:tc>
                  <a:txBody>
                    <a:bodyPr/>
                    <a:lstStyle/>
                    <a:p>
                      <a:r>
                        <a:rPr lang="en-US" sz="1900" dirty="0"/>
                        <a:t>E</a:t>
                      </a:r>
                    </a:p>
                  </a:txBody>
                  <a:tcPr marL="104692" marR="104692"/>
                </a:tc>
                <a:tc>
                  <a:txBody>
                    <a:bodyPr/>
                    <a:lstStyle/>
                    <a:p>
                      <a:r>
                        <a:rPr lang="en-US" sz="1900" dirty="0"/>
                        <a:t>10</a:t>
                      </a:r>
                      <a:r>
                        <a:rPr lang="en-US" sz="1900" baseline="30000" dirty="0"/>
                        <a:t>18</a:t>
                      </a:r>
                      <a:endParaRPr lang="en-US" sz="1900" dirty="0"/>
                    </a:p>
                  </a:txBody>
                  <a:tcPr marL="104692" marR="104692">
                    <a:lnR w="12700" cap="flat" cmpd="sng" algn="ctr">
                      <a:solidFill>
                        <a:schemeClr val="tx1"/>
                      </a:solidFill>
                      <a:prstDash val="solid"/>
                      <a:round/>
                      <a:headEnd type="none" w="med" len="med"/>
                      <a:tailEnd type="none" w="med" len="med"/>
                    </a:lnR>
                  </a:tcPr>
                </a:tc>
                <a:tc>
                  <a:txBody>
                    <a:bodyPr/>
                    <a:lstStyle/>
                    <a:p>
                      <a:r>
                        <a:rPr lang="en-US" sz="1900" dirty="0" err="1"/>
                        <a:t>deci</a:t>
                      </a:r>
                      <a:endParaRPr lang="en-US" sz="1900" dirty="0"/>
                    </a:p>
                  </a:txBody>
                  <a:tcPr marL="104692" marR="104692">
                    <a:lnL w="12700" cap="flat" cmpd="sng" algn="ctr">
                      <a:solidFill>
                        <a:schemeClr val="tx1"/>
                      </a:solidFill>
                      <a:prstDash val="solid"/>
                      <a:round/>
                      <a:headEnd type="none" w="med" len="med"/>
                      <a:tailEnd type="none" w="med" len="med"/>
                    </a:lnL>
                  </a:tcPr>
                </a:tc>
                <a:tc>
                  <a:txBody>
                    <a:bodyPr/>
                    <a:lstStyle/>
                    <a:p>
                      <a:r>
                        <a:rPr lang="en-US" sz="1900" dirty="0"/>
                        <a:t>d</a:t>
                      </a:r>
                    </a:p>
                  </a:txBody>
                  <a:tcPr marL="104692" marR="104692"/>
                </a:tc>
                <a:tc>
                  <a:txBody>
                    <a:bodyPr/>
                    <a:lstStyle/>
                    <a:p>
                      <a:r>
                        <a:rPr lang="en-US" sz="1900" dirty="0"/>
                        <a:t>10</a:t>
                      </a:r>
                      <a:r>
                        <a:rPr lang="en-US" sz="1900" baseline="30000" dirty="0"/>
                        <a:t>-1</a:t>
                      </a:r>
                      <a:endParaRPr lang="en-US" sz="1900" dirty="0"/>
                    </a:p>
                  </a:txBody>
                  <a:tcPr marL="104692" marR="104692"/>
                </a:tc>
                <a:extLst>
                  <a:ext uri="{0D108BD9-81ED-4DB2-BD59-A6C34878D82A}">
                    <a16:rowId xmlns:a16="http://schemas.microsoft.com/office/drawing/2014/main" val="10001"/>
                  </a:ext>
                </a:extLst>
              </a:tr>
              <a:tr h="381000">
                <a:tc>
                  <a:txBody>
                    <a:bodyPr/>
                    <a:lstStyle/>
                    <a:p>
                      <a:r>
                        <a:rPr lang="en-US" sz="1900" dirty="0" err="1"/>
                        <a:t>peta</a:t>
                      </a:r>
                      <a:endParaRPr lang="en-US" sz="1900" dirty="0"/>
                    </a:p>
                  </a:txBody>
                  <a:tcPr marL="104692" marR="104692"/>
                </a:tc>
                <a:tc>
                  <a:txBody>
                    <a:bodyPr/>
                    <a:lstStyle/>
                    <a:p>
                      <a:r>
                        <a:rPr lang="en-US" sz="1900" dirty="0"/>
                        <a:t>P</a:t>
                      </a:r>
                    </a:p>
                  </a:txBody>
                  <a:tcPr marL="104692" marR="104692"/>
                </a:tc>
                <a:tc>
                  <a:txBody>
                    <a:bodyPr/>
                    <a:lstStyle/>
                    <a:p>
                      <a:r>
                        <a:rPr lang="en-US" sz="1900" dirty="0"/>
                        <a:t>10</a:t>
                      </a:r>
                      <a:r>
                        <a:rPr lang="en-US" sz="1900" baseline="30000" dirty="0"/>
                        <a:t>15</a:t>
                      </a:r>
                      <a:endParaRPr lang="en-US" sz="1900" dirty="0"/>
                    </a:p>
                  </a:txBody>
                  <a:tcPr marL="104692" marR="104692">
                    <a:lnR w="12700" cap="flat" cmpd="sng" algn="ctr">
                      <a:solidFill>
                        <a:schemeClr val="tx1"/>
                      </a:solidFill>
                      <a:prstDash val="solid"/>
                      <a:round/>
                      <a:headEnd type="none" w="med" len="med"/>
                      <a:tailEnd type="none" w="med" len="med"/>
                    </a:lnR>
                  </a:tcPr>
                </a:tc>
                <a:tc>
                  <a:txBody>
                    <a:bodyPr/>
                    <a:lstStyle/>
                    <a:p>
                      <a:r>
                        <a:rPr lang="en-US" sz="1900" dirty="0" err="1"/>
                        <a:t>centi</a:t>
                      </a:r>
                      <a:endParaRPr lang="en-US" sz="1900" dirty="0"/>
                    </a:p>
                  </a:txBody>
                  <a:tcPr marL="104692" marR="104692">
                    <a:lnL w="12700" cap="flat" cmpd="sng" algn="ctr">
                      <a:solidFill>
                        <a:schemeClr val="tx1"/>
                      </a:solidFill>
                      <a:prstDash val="solid"/>
                      <a:round/>
                      <a:headEnd type="none" w="med" len="med"/>
                      <a:tailEnd type="none" w="med" len="med"/>
                    </a:lnL>
                  </a:tcPr>
                </a:tc>
                <a:tc>
                  <a:txBody>
                    <a:bodyPr/>
                    <a:lstStyle/>
                    <a:p>
                      <a:r>
                        <a:rPr lang="en-US" sz="1900" dirty="0"/>
                        <a:t>c</a:t>
                      </a:r>
                    </a:p>
                  </a:txBody>
                  <a:tcPr marL="104692" marR="104692"/>
                </a:tc>
                <a:tc>
                  <a:txBody>
                    <a:bodyPr/>
                    <a:lstStyle/>
                    <a:p>
                      <a:r>
                        <a:rPr lang="en-US" sz="1900" dirty="0"/>
                        <a:t>10</a:t>
                      </a:r>
                      <a:r>
                        <a:rPr lang="en-US" sz="1900" baseline="30000" dirty="0"/>
                        <a:t>-2</a:t>
                      </a:r>
                      <a:endParaRPr lang="en-US" sz="1900" dirty="0"/>
                    </a:p>
                  </a:txBody>
                  <a:tcPr marL="104692" marR="104692"/>
                </a:tc>
                <a:extLst>
                  <a:ext uri="{0D108BD9-81ED-4DB2-BD59-A6C34878D82A}">
                    <a16:rowId xmlns:a16="http://schemas.microsoft.com/office/drawing/2014/main" val="10002"/>
                  </a:ext>
                </a:extLst>
              </a:tr>
              <a:tr h="381000">
                <a:tc>
                  <a:txBody>
                    <a:bodyPr/>
                    <a:lstStyle/>
                    <a:p>
                      <a:r>
                        <a:rPr lang="en-US" sz="1900" dirty="0" err="1"/>
                        <a:t>tera</a:t>
                      </a:r>
                      <a:endParaRPr lang="en-US" sz="1900" dirty="0"/>
                    </a:p>
                  </a:txBody>
                  <a:tcPr marL="104692" marR="104692"/>
                </a:tc>
                <a:tc>
                  <a:txBody>
                    <a:bodyPr/>
                    <a:lstStyle/>
                    <a:p>
                      <a:r>
                        <a:rPr lang="en-US" sz="1900" dirty="0"/>
                        <a:t>T</a:t>
                      </a:r>
                    </a:p>
                  </a:txBody>
                  <a:tcPr marL="104692" marR="104692"/>
                </a:tc>
                <a:tc>
                  <a:txBody>
                    <a:bodyPr/>
                    <a:lstStyle/>
                    <a:p>
                      <a:r>
                        <a:rPr lang="en-US" sz="1900" dirty="0"/>
                        <a:t>10</a:t>
                      </a:r>
                      <a:r>
                        <a:rPr lang="en-US" sz="1900" baseline="30000" dirty="0"/>
                        <a:t>12</a:t>
                      </a:r>
                      <a:endParaRPr lang="en-US" sz="1900" dirty="0"/>
                    </a:p>
                  </a:txBody>
                  <a:tcPr marL="104692" marR="104692">
                    <a:lnR w="12700" cap="flat" cmpd="sng" algn="ctr">
                      <a:solidFill>
                        <a:schemeClr val="tx1"/>
                      </a:solidFill>
                      <a:prstDash val="solid"/>
                      <a:round/>
                      <a:headEnd type="none" w="med" len="med"/>
                      <a:tailEnd type="none" w="med" len="med"/>
                    </a:lnR>
                  </a:tcPr>
                </a:tc>
                <a:tc>
                  <a:txBody>
                    <a:bodyPr/>
                    <a:lstStyle/>
                    <a:p>
                      <a:r>
                        <a:rPr lang="en-US" sz="1900" dirty="0" err="1"/>
                        <a:t>milli</a:t>
                      </a:r>
                      <a:endParaRPr lang="en-US" sz="1900" dirty="0"/>
                    </a:p>
                  </a:txBody>
                  <a:tcPr marL="104692" marR="104692">
                    <a:lnL w="12700" cap="flat" cmpd="sng" algn="ctr">
                      <a:solidFill>
                        <a:schemeClr val="tx1"/>
                      </a:solidFill>
                      <a:prstDash val="solid"/>
                      <a:round/>
                      <a:headEnd type="none" w="med" len="med"/>
                      <a:tailEnd type="none" w="med" len="med"/>
                    </a:lnL>
                  </a:tcPr>
                </a:tc>
                <a:tc>
                  <a:txBody>
                    <a:bodyPr/>
                    <a:lstStyle/>
                    <a:p>
                      <a:r>
                        <a:rPr lang="en-US" sz="1900" dirty="0"/>
                        <a:t>m</a:t>
                      </a:r>
                    </a:p>
                  </a:txBody>
                  <a:tcPr marL="104692" marR="104692"/>
                </a:tc>
                <a:tc>
                  <a:txBody>
                    <a:bodyPr/>
                    <a:lstStyle/>
                    <a:p>
                      <a:r>
                        <a:rPr lang="en-US" sz="1900" dirty="0"/>
                        <a:t>10</a:t>
                      </a:r>
                      <a:r>
                        <a:rPr lang="en-US" sz="1900" baseline="30000" dirty="0"/>
                        <a:t>-3</a:t>
                      </a:r>
                      <a:endParaRPr lang="en-US" sz="1900" dirty="0"/>
                    </a:p>
                  </a:txBody>
                  <a:tcPr marL="104692" marR="104692"/>
                </a:tc>
                <a:extLst>
                  <a:ext uri="{0D108BD9-81ED-4DB2-BD59-A6C34878D82A}">
                    <a16:rowId xmlns:a16="http://schemas.microsoft.com/office/drawing/2014/main" val="10003"/>
                  </a:ext>
                </a:extLst>
              </a:tr>
              <a:tr h="381000">
                <a:tc>
                  <a:txBody>
                    <a:bodyPr/>
                    <a:lstStyle/>
                    <a:p>
                      <a:r>
                        <a:rPr lang="en-US" sz="1900" dirty="0" err="1"/>
                        <a:t>giga</a:t>
                      </a:r>
                      <a:endParaRPr lang="en-US" sz="1900" dirty="0"/>
                    </a:p>
                  </a:txBody>
                  <a:tcPr marL="104692" marR="104692"/>
                </a:tc>
                <a:tc>
                  <a:txBody>
                    <a:bodyPr/>
                    <a:lstStyle/>
                    <a:p>
                      <a:r>
                        <a:rPr lang="en-US" sz="1900" dirty="0"/>
                        <a:t>G</a:t>
                      </a:r>
                    </a:p>
                  </a:txBody>
                  <a:tcPr marL="104692" marR="104692"/>
                </a:tc>
                <a:tc>
                  <a:txBody>
                    <a:bodyPr/>
                    <a:lstStyle/>
                    <a:p>
                      <a:r>
                        <a:rPr lang="en-US" sz="1900" dirty="0"/>
                        <a:t>10</a:t>
                      </a:r>
                      <a:r>
                        <a:rPr lang="en-US" sz="1900" baseline="30000" dirty="0"/>
                        <a:t>9</a:t>
                      </a:r>
                      <a:endParaRPr lang="en-US" sz="1900" dirty="0"/>
                    </a:p>
                  </a:txBody>
                  <a:tcPr marL="104692" marR="104692">
                    <a:lnR w="12700" cap="flat" cmpd="sng" algn="ctr">
                      <a:solidFill>
                        <a:schemeClr val="tx1"/>
                      </a:solidFill>
                      <a:prstDash val="solid"/>
                      <a:round/>
                      <a:headEnd type="none" w="med" len="med"/>
                      <a:tailEnd type="none" w="med" len="med"/>
                    </a:lnR>
                  </a:tcPr>
                </a:tc>
                <a:tc>
                  <a:txBody>
                    <a:bodyPr/>
                    <a:lstStyle/>
                    <a:p>
                      <a:r>
                        <a:rPr lang="en-US" sz="1900" dirty="0"/>
                        <a:t>micro</a:t>
                      </a:r>
                    </a:p>
                  </a:txBody>
                  <a:tcPr marL="104692" marR="104692">
                    <a:lnL w="12700" cap="flat" cmpd="sng" algn="ctr">
                      <a:solidFill>
                        <a:schemeClr val="tx1"/>
                      </a:solidFill>
                      <a:prstDash val="solid"/>
                      <a:round/>
                      <a:headEnd type="none" w="med" len="med"/>
                      <a:tailEnd type="none" w="med" len="med"/>
                    </a:lnL>
                  </a:tcPr>
                </a:tc>
                <a:tc>
                  <a:txBody>
                    <a:bodyPr/>
                    <a:lstStyle/>
                    <a:p>
                      <a:r>
                        <a:rPr lang="el-GR" sz="1900" dirty="0"/>
                        <a:t>μ</a:t>
                      </a:r>
                      <a:endParaRPr lang="en-US" sz="1900" dirty="0"/>
                    </a:p>
                  </a:txBody>
                  <a:tcPr marL="104692" marR="104692"/>
                </a:tc>
                <a:tc>
                  <a:txBody>
                    <a:bodyPr/>
                    <a:lstStyle/>
                    <a:p>
                      <a:r>
                        <a:rPr lang="en-US" sz="1900" dirty="0"/>
                        <a:t>10</a:t>
                      </a:r>
                      <a:r>
                        <a:rPr lang="en-US" sz="1900" baseline="30000" dirty="0"/>
                        <a:t>-6</a:t>
                      </a:r>
                      <a:endParaRPr lang="en-US" sz="1900" dirty="0"/>
                    </a:p>
                  </a:txBody>
                  <a:tcPr marL="104692" marR="104692"/>
                </a:tc>
                <a:extLst>
                  <a:ext uri="{0D108BD9-81ED-4DB2-BD59-A6C34878D82A}">
                    <a16:rowId xmlns:a16="http://schemas.microsoft.com/office/drawing/2014/main" val="10004"/>
                  </a:ext>
                </a:extLst>
              </a:tr>
              <a:tr h="381000">
                <a:tc>
                  <a:txBody>
                    <a:bodyPr/>
                    <a:lstStyle/>
                    <a:p>
                      <a:r>
                        <a:rPr lang="en-US" sz="1900" dirty="0"/>
                        <a:t>mega</a:t>
                      </a:r>
                    </a:p>
                  </a:txBody>
                  <a:tcPr marL="104692" marR="104692"/>
                </a:tc>
                <a:tc>
                  <a:txBody>
                    <a:bodyPr/>
                    <a:lstStyle/>
                    <a:p>
                      <a:r>
                        <a:rPr lang="en-US" sz="1900" dirty="0"/>
                        <a:t>M</a:t>
                      </a:r>
                    </a:p>
                  </a:txBody>
                  <a:tcPr marL="104692" marR="104692"/>
                </a:tc>
                <a:tc>
                  <a:txBody>
                    <a:bodyPr/>
                    <a:lstStyle/>
                    <a:p>
                      <a:r>
                        <a:rPr lang="en-US" sz="1900" dirty="0"/>
                        <a:t>10</a:t>
                      </a:r>
                      <a:r>
                        <a:rPr lang="en-US" sz="1900" baseline="30000" dirty="0"/>
                        <a:t>6</a:t>
                      </a:r>
                      <a:endParaRPr lang="en-US" sz="1900" dirty="0"/>
                    </a:p>
                  </a:txBody>
                  <a:tcPr marL="104692" marR="104692">
                    <a:lnR w="12700" cap="flat" cmpd="sng" algn="ctr">
                      <a:solidFill>
                        <a:schemeClr val="tx1"/>
                      </a:solidFill>
                      <a:prstDash val="solid"/>
                      <a:round/>
                      <a:headEnd type="none" w="med" len="med"/>
                      <a:tailEnd type="none" w="med" len="med"/>
                    </a:lnR>
                  </a:tcPr>
                </a:tc>
                <a:tc>
                  <a:txBody>
                    <a:bodyPr/>
                    <a:lstStyle/>
                    <a:p>
                      <a:r>
                        <a:rPr lang="en-US" sz="1900" dirty="0" err="1"/>
                        <a:t>nano</a:t>
                      </a:r>
                      <a:endParaRPr lang="en-US" sz="1900" dirty="0"/>
                    </a:p>
                  </a:txBody>
                  <a:tcPr marL="104692" marR="104692">
                    <a:lnL w="12700" cap="flat" cmpd="sng" algn="ctr">
                      <a:solidFill>
                        <a:schemeClr val="tx1"/>
                      </a:solidFill>
                      <a:prstDash val="solid"/>
                      <a:round/>
                      <a:headEnd type="none" w="med" len="med"/>
                      <a:tailEnd type="none" w="med" len="med"/>
                    </a:lnL>
                  </a:tcPr>
                </a:tc>
                <a:tc>
                  <a:txBody>
                    <a:bodyPr/>
                    <a:lstStyle/>
                    <a:p>
                      <a:r>
                        <a:rPr lang="en-US" sz="1900" dirty="0"/>
                        <a:t>n</a:t>
                      </a:r>
                    </a:p>
                  </a:txBody>
                  <a:tcPr marL="104692" marR="104692"/>
                </a:tc>
                <a:tc>
                  <a:txBody>
                    <a:bodyPr/>
                    <a:lstStyle/>
                    <a:p>
                      <a:r>
                        <a:rPr lang="en-US" sz="1900" dirty="0"/>
                        <a:t>10</a:t>
                      </a:r>
                      <a:r>
                        <a:rPr lang="en-US" sz="1900" baseline="30000" dirty="0"/>
                        <a:t>-9</a:t>
                      </a:r>
                      <a:endParaRPr lang="en-US" sz="1900" dirty="0"/>
                    </a:p>
                  </a:txBody>
                  <a:tcPr marL="104692" marR="104692"/>
                </a:tc>
                <a:extLst>
                  <a:ext uri="{0D108BD9-81ED-4DB2-BD59-A6C34878D82A}">
                    <a16:rowId xmlns:a16="http://schemas.microsoft.com/office/drawing/2014/main" val="10005"/>
                  </a:ext>
                </a:extLst>
              </a:tr>
              <a:tr h="381000">
                <a:tc>
                  <a:txBody>
                    <a:bodyPr/>
                    <a:lstStyle/>
                    <a:p>
                      <a:r>
                        <a:rPr lang="en-US" sz="1900" dirty="0"/>
                        <a:t>kilo</a:t>
                      </a:r>
                    </a:p>
                  </a:txBody>
                  <a:tcPr marL="104692" marR="104692"/>
                </a:tc>
                <a:tc>
                  <a:txBody>
                    <a:bodyPr/>
                    <a:lstStyle/>
                    <a:p>
                      <a:r>
                        <a:rPr lang="en-US" sz="1900" dirty="0"/>
                        <a:t>k</a:t>
                      </a:r>
                    </a:p>
                  </a:txBody>
                  <a:tcPr marL="104692" marR="104692"/>
                </a:tc>
                <a:tc>
                  <a:txBody>
                    <a:bodyPr/>
                    <a:lstStyle/>
                    <a:p>
                      <a:r>
                        <a:rPr lang="en-US" sz="1900" dirty="0"/>
                        <a:t>10</a:t>
                      </a:r>
                      <a:r>
                        <a:rPr lang="en-US" sz="1900" baseline="30000" dirty="0"/>
                        <a:t>3</a:t>
                      </a:r>
                      <a:endParaRPr lang="en-US" sz="1900" dirty="0"/>
                    </a:p>
                  </a:txBody>
                  <a:tcPr marL="104692" marR="104692">
                    <a:lnR w="12700" cap="flat" cmpd="sng" algn="ctr">
                      <a:solidFill>
                        <a:schemeClr val="tx1"/>
                      </a:solidFill>
                      <a:prstDash val="solid"/>
                      <a:round/>
                      <a:headEnd type="none" w="med" len="med"/>
                      <a:tailEnd type="none" w="med" len="med"/>
                    </a:lnR>
                  </a:tcPr>
                </a:tc>
                <a:tc>
                  <a:txBody>
                    <a:bodyPr/>
                    <a:lstStyle/>
                    <a:p>
                      <a:r>
                        <a:rPr lang="en-US" sz="1900" dirty="0" err="1"/>
                        <a:t>pico</a:t>
                      </a:r>
                      <a:endParaRPr lang="en-US" sz="1900" dirty="0"/>
                    </a:p>
                  </a:txBody>
                  <a:tcPr marL="104692" marR="104692">
                    <a:lnL w="12700" cap="flat" cmpd="sng" algn="ctr">
                      <a:solidFill>
                        <a:schemeClr val="tx1"/>
                      </a:solidFill>
                      <a:prstDash val="solid"/>
                      <a:round/>
                      <a:headEnd type="none" w="med" len="med"/>
                      <a:tailEnd type="none" w="med" len="med"/>
                    </a:lnL>
                  </a:tcPr>
                </a:tc>
                <a:tc>
                  <a:txBody>
                    <a:bodyPr/>
                    <a:lstStyle/>
                    <a:p>
                      <a:r>
                        <a:rPr lang="en-US" sz="1900" dirty="0"/>
                        <a:t>p</a:t>
                      </a:r>
                    </a:p>
                  </a:txBody>
                  <a:tcPr marL="104692" marR="104692"/>
                </a:tc>
                <a:tc>
                  <a:txBody>
                    <a:bodyPr/>
                    <a:lstStyle/>
                    <a:p>
                      <a:r>
                        <a:rPr lang="en-US" sz="1900" dirty="0"/>
                        <a:t>10</a:t>
                      </a:r>
                      <a:r>
                        <a:rPr lang="en-US" sz="1900" baseline="30000" dirty="0"/>
                        <a:t>-12</a:t>
                      </a:r>
                      <a:endParaRPr lang="en-US" sz="1900" dirty="0"/>
                    </a:p>
                  </a:txBody>
                  <a:tcPr marL="104692" marR="104692"/>
                </a:tc>
                <a:extLst>
                  <a:ext uri="{0D108BD9-81ED-4DB2-BD59-A6C34878D82A}">
                    <a16:rowId xmlns:a16="http://schemas.microsoft.com/office/drawing/2014/main" val="10006"/>
                  </a:ext>
                </a:extLst>
              </a:tr>
              <a:tr h="381000">
                <a:tc>
                  <a:txBody>
                    <a:bodyPr/>
                    <a:lstStyle/>
                    <a:p>
                      <a:r>
                        <a:rPr lang="en-US" sz="1900" dirty="0" err="1"/>
                        <a:t>hecto</a:t>
                      </a:r>
                      <a:endParaRPr lang="en-US" sz="1900" dirty="0"/>
                    </a:p>
                  </a:txBody>
                  <a:tcPr marL="104692" marR="104692"/>
                </a:tc>
                <a:tc>
                  <a:txBody>
                    <a:bodyPr/>
                    <a:lstStyle/>
                    <a:p>
                      <a:r>
                        <a:rPr lang="en-US" sz="1900"/>
                        <a:t>h</a:t>
                      </a:r>
                      <a:endParaRPr lang="en-US" sz="1900" dirty="0"/>
                    </a:p>
                  </a:txBody>
                  <a:tcPr marL="104692" marR="104692"/>
                </a:tc>
                <a:tc>
                  <a:txBody>
                    <a:bodyPr/>
                    <a:lstStyle/>
                    <a:p>
                      <a:r>
                        <a:rPr lang="en-US" sz="1900" dirty="0"/>
                        <a:t>10</a:t>
                      </a:r>
                      <a:r>
                        <a:rPr lang="en-US" sz="1900" baseline="30000" dirty="0"/>
                        <a:t>2</a:t>
                      </a:r>
                      <a:endParaRPr lang="en-US" sz="1900" dirty="0"/>
                    </a:p>
                  </a:txBody>
                  <a:tcPr marL="104692" marR="104692">
                    <a:lnR w="12700" cap="flat" cmpd="sng" algn="ctr">
                      <a:solidFill>
                        <a:schemeClr val="tx1"/>
                      </a:solidFill>
                      <a:prstDash val="solid"/>
                      <a:round/>
                      <a:headEnd type="none" w="med" len="med"/>
                      <a:tailEnd type="none" w="med" len="med"/>
                    </a:lnR>
                  </a:tcPr>
                </a:tc>
                <a:tc>
                  <a:txBody>
                    <a:bodyPr/>
                    <a:lstStyle/>
                    <a:p>
                      <a:r>
                        <a:rPr lang="en-US" sz="1900" dirty="0" err="1"/>
                        <a:t>femto</a:t>
                      </a:r>
                      <a:endParaRPr lang="en-US" sz="1900" dirty="0"/>
                    </a:p>
                  </a:txBody>
                  <a:tcPr marL="104692" marR="104692">
                    <a:lnL w="12700" cap="flat" cmpd="sng" algn="ctr">
                      <a:solidFill>
                        <a:schemeClr val="tx1"/>
                      </a:solidFill>
                      <a:prstDash val="solid"/>
                      <a:round/>
                      <a:headEnd type="none" w="med" len="med"/>
                      <a:tailEnd type="none" w="med" len="med"/>
                    </a:lnL>
                  </a:tcPr>
                </a:tc>
                <a:tc>
                  <a:txBody>
                    <a:bodyPr/>
                    <a:lstStyle/>
                    <a:p>
                      <a:r>
                        <a:rPr lang="en-US" sz="1900" dirty="0"/>
                        <a:t>f</a:t>
                      </a:r>
                    </a:p>
                  </a:txBody>
                  <a:tcPr marL="104692" marR="104692"/>
                </a:tc>
                <a:tc>
                  <a:txBody>
                    <a:bodyPr/>
                    <a:lstStyle/>
                    <a:p>
                      <a:r>
                        <a:rPr lang="en-US" sz="1900" dirty="0"/>
                        <a:t>10</a:t>
                      </a:r>
                      <a:r>
                        <a:rPr lang="en-US" sz="1900" baseline="30000" dirty="0"/>
                        <a:t>-15</a:t>
                      </a:r>
                      <a:endParaRPr lang="en-US" sz="1900" dirty="0"/>
                    </a:p>
                  </a:txBody>
                  <a:tcPr marL="104692" marR="104692"/>
                </a:tc>
                <a:extLst>
                  <a:ext uri="{0D108BD9-81ED-4DB2-BD59-A6C34878D82A}">
                    <a16:rowId xmlns:a16="http://schemas.microsoft.com/office/drawing/2014/main" val="10007"/>
                  </a:ext>
                </a:extLst>
              </a:tr>
              <a:tr h="381000">
                <a:tc>
                  <a:txBody>
                    <a:bodyPr/>
                    <a:lstStyle/>
                    <a:p>
                      <a:r>
                        <a:rPr lang="en-US" sz="1900" dirty="0" err="1"/>
                        <a:t>decka</a:t>
                      </a:r>
                      <a:endParaRPr lang="en-US" sz="1900" dirty="0"/>
                    </a:p>
                  </a:txBody>
                  <a:tcPr marL="104692" marR="104692"/>
                </a:tc>
                <a:tc>
                  <a:txBody>
                    <a:bodyPr/>
                    <a:lstStyle/>
                    <a:p>
                      <a:r>
                        <a:rPr lang="en-US" sz="1900" dirty="0"/>
                        <a:t>da</a:t>
                      </a:r>
                    </a:p>
                  </a:txBody>
                  <a:tcPr marL="104692" marR="104692"/>
                </a:tc>
                <a:tc>
                  <a:txBody>
                    <a:bodyPr/>
                    <a:lstStyle/>
                    <a:p>
                      <a:r>
                        <a:rPr lang="en-US" sz="1900" dirty="0"/>
                        <a:t>10</a:t>
                      </a:r>
                      <a:r>
                        <a:rPr lang="en-US" sz="1900" baseline="30000" dirty="0"/>
                        <a:t>1</a:t>
                      </a:r>
                      <a:endParaRPr lang="en-US" sz="1900" dirty="0"/>
                    </a:p>
                  </a:txBody>
                  <a:tcPr marL="104692" marR="104692">
                    <a:lnR w="12700" cap="flat" cmpd="sng" algn="ctr">
                      <a:solidFill>
                        <a:schemeClr val="tx1"/>
                      </a:solidFill>
                      <a:prstDash val="solid"/>
                      <a:round/>
                      <a:headEnd type="none" w="med" len="med"/>
                      <a:tailEnd type="none" w="med" len="med"/>
                    </a:lnR>
                  </a:tcPr>
                </a:tc>
                <a:tc>
                  <a:txBody>
                    <a:bodyPr/>
                    <a:lstStyle/>
                    <a:p>
                      <a:r>
                        <a:rPr lang="en-US" sz="1900" dirty="0" err="1"/>
                        <a:t>atto</a:t>
                      </a:r>
                      <a:endParaRPr lang="en-US" sz="1900" dirty="0"/>
                    </a:p>
                  </a:txBody>
                  <a:tcPr marL="104692" marR="104692">
                    <a:lnL w="12700" cap="flat" cmpd="sng" algn="ctr">
                      <a:solidFill>
                        <a:schemeClr val="tx1"/>
                      </a:solidFill>
                      <a:prstDash val="solid"/>
                      <a:round/>
                      <a:headEnd type="none" w="med" len="med"/>
                      <a:tailEnd type="none" w="med" len="med"/>
                    </a:lnL>
                  </a:tcPr>
                </a:tc>
                <a:tc>
                  <a:txBody>
                    <a:bodyPr/>
                    <a:lstStyle/>
                    <a:p>
                      <a:r>
                        <a:rPr lang="en-US" sz="1900" dirty="0"/>
                        <a:t>a</a:t>
                      </a:r>
                    </a:p>
                  </a:txBody>
                  <a:tcPr marL="104692" marR="104692"/>
                </a:tc>
                <a:tc>
                  <a:txBody>
                    <a:bodyPr/>
                    <a:lstStyle/>
                    <a:p>
                      <a:r>
                        <a:rPr lang="en-US" sz="1900" dirty="0"/>
                        <a:t>10</a:t>
                      </a:r>
                      <a:r>
                        <a:rPr lang="en-US" sz="1900" baseline="30000" dirty="0"/>
                        <a:t>-18</a:t>
                      </a:r>
                      <a:endParaRPr lang="en-US" sz="1900" dirty="0"/>
                    </a:p>
                  </a:txBody>
                  <a:tcPr marL="104692" marR="104692"/>
                </a:tc>
                <a:extLst>
                  <a:ext uri="{0D108BD9-81ED-4DB2-BD59-A6C34878D82A}">
                    <a16:rowId xmlns:a16="http://schemas.microsoft.com/office/drawing/2014/main" val="10008"/>
                  </a:ext>
                </a:extLst>
              </a:tr>
            </a:tbl>
          </a:graphicData>
        </a:graphic>
      </p:graphicFrame>
      <p:cxnSp>
        <p:nvCxnSpPr>
          <p:cNvPr id="9" name="Straight Connector 8"/>
          <p:cNvCxnSpPr>
            <a:stCxn id="7" idx="2"/>
            <a:endCxn id="7" idx="0"/>
          </p:cNvCxnSpPr>
          <p:nvPr/>
        </p:nvCxnSpPr>
        <p:spPr>
          <a:xfrm flipV="1">
            <a:off x="9182100" y="1504951"/>
            <a:ext cx="0" cy="3429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37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899C-035E-5693-D462-B5607303B154}"/>
              </a:ext>
            </a:extLst>
          </p:cNvPr>
          <p:cNvSpPr>
            <a:spLocks noGrp="1"/>
          </p:cNvSpPr>
          <p:nvPr>
            <p:ph type="title"/>
          </p:nvPr>
        </p:nvSpPr>
        <p:spPr/>
        <p:txBody>
          <a:bodyPr/>
          <a:lstStyle/>
          <a:p>
            <a:r>
              <a:rPr lang="en-US" dirty="0"/>
              <a:t>1-09 Projectile Motion</a:t>
            </a:r>
          </a:p>
        </p:txBody>
      </p:sp>
      <p:sp>
        <p:nvSpPr>
          <p:cNvPr id="3" name="Content Placeholder 2">
            <a:extLst>
              <a:ext uri="{FF2B5EF4-FFF2-40B4-BE49-F238E27FC236}">
                <a16:creationId xmlns:a16="http://schemas.microsoft.com/office/drawing/2014/main" id="{4FB192C3-0646-A397-FE0B-249FED9423C6}"/>
              </a:ext>
            </a:extLst>
          </p:cNvPr>
          <p:cNvSpPr>
            <a:spLocks noGrp="1"/>
          </p:cNvSpPr>
          <p:nvPr>
            <p:ph sz="half" idx="1"/>
          </p:nvPr>
        </p:nvSpPr>
        <p:spPr/>
        <p:txBody>
          <a:bodyPr/>
          <a:lstStyle/>
          <a:p>
            <a:r>
              <a:rPr lang="en-US" dirty="0"/>
              <a:t>A projectile launcher shoots a ball with </a:t>
            </a:r>
            <a:r>
              <a:rPr lang="en-US" i="1" dirty="0"/>
              <a:t>v</a:t>
            </a:r>
            <a:r>
              <a:rPr lang="en-US" baseline="-25000" dirty="0"/>
              <a:t>0</a:t>
            </a:r>
            <a:r>
              <a:rPr lang="en-US" dirty="0"/>
              <a:t> = 11 m/s. If the ball lands 9.38 m away horizontally and 2 m higher, at what angle was the ball launched?</a:t>
            </a:r>
          </a:p>
        </p:txBody>
      </p:sp>
      <p:sp>
        <p:nvSpPr>
          <p:cNvPr id="4" name="Content Placeholder 3">
            <a:extLst>
              <a:ext uri="{FF2B5EF4-FFF2-40B4-BE49-F238E27FC236}">
                <a16:creationId xmlns:a16="http://schemas.microsoft.com/office/drawing/2014/main" id="{4EF2A7FE-E47A-D259-086E-229DDC94DD90}"/>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087075453"/>
      </p:ext>
    </p:extLst>
  </p:cSld>
  <p:clrMapOvr>
    <a:masterClrMapping/>
  </p:clrMapOvr>
</p:sld>
</file>

<file path=ppt/theme/theme1.xml><?xml version="1.0" encoding="utf-8"?>
<a:theme xmlns:a="http://schemas.openxmlformats.org/drawingml/2006/main" name="Roa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ad" id="{5485F3CB-2BAD-431B-B22C-4A01CC71A247}" vid="{BA0EA44C-7141-4923-8FF8-14231009BA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Road</Template>
  <TotalTime>13080</TotalTime>
  <Words>5887</Words>
  <Application>Microsoft Office PowerPoint</Application>
  <PresentationFormat>Widescreen</PresentationFormat>
  <Paragraphs>876</Paragraphs>
  <Slides>90</Slides>
  <Notes>87</Notes>
  <HiddenSlides>1</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Arial</vt:lpstr>
      <vt:lpstr>Calibri</vt:lpstr>
      <vt:lpstr>Cambria</vt:lpstr>
      <vt:lpstr>Cambria Math</vt:lpstr>
      <vt:lpstr>Comic Sans MS</vt:lpstr>
      <vt:lpstr>Times New Roman</vt:lpstr>
      <vt:lpstr>Wingdings</vt:lpstr>
      <vt:lpstr>Road</vt:lpstr>
      <vt:lpstr>Introduction and 1-D Kinematics</vt:lpstr>
      <vt:lpstr>Credits</vt:lpstr>
      <vt:lpstr>1-01 Introduction, Units, and Uncertainty</vt:lpstr>
      <vt:lpstr>1-01 Introduction, Units, and Uncertainty</vt:lpstr>
      <vt:lpstr>1-01 Introduction, Units, and Uncertainty</vt:lpstr>
      <vt:lpstr>1-01 Introduction, Units, and Uncertainty</vt:lpstr>
      <vt:lpstr>1-01 Introduction, Units, and Uncertainty</vt:lpstr>
      <vt:lpstr>1-01 Introduction, Units, and Uncertainty</vt:lpstr>
      <vt:lpstr>1-01 Introduction, Units, and Uncertainty</vt:lpstr>
      <vt:lpstr>1-01 Introduction, Units, and Uncertainty</vt:lpstr>
      <vt:lpstr>1-01 Introduction, Units, and Uncertainty</vt:lpstr>
      <vt:lpstr>1-01 Introduction, Units, and Uncertainty</vt:lpstr>
      <vt:lpstr>1-01 Introduction, Units, and Uncertainty</vt:lpstr>
      <vt:lpstr>1-01 Introduction, Units, and Uncertainty</vt:lpstr>
      <vt:lpstr>1-01 Introduction, Units, and Uncertainty</vt:lpstr>
      <vt:lpstr>1-01 Introduction, Units, and Uncertainty</vt:lpstr>
      <vt:lpstr>1-02 Relative Motion, Distance, and Displacement</vt:lpstr>
      <vt:lpstr>1-02 Relative Motion, Distance, and Displacement</vt:lpstr>
      <vt:lpstr>1-02 Relative Motion, Distance, and Displacement</vt:lpstr>
      <vt:lpstr>PowerPoint Presentation</vt:lpstr>
      <vt:lpstr>PowerPoint Presentation</vt:lpstr>
      <vt:lpstr>1-02 Relative Motion, Distance, and Displacement</vt:lpstr>
      <vt:lpstr>1-02 Relative Motion, Distance, and Displacement</vt:lpstr>
      <vt:lpstr>1-02 Relative Motion, Distance, and Displacement</vt:lpstr>
      <vt:lpstr>1-02 Relative Motion, Distance, and Displacement</vt:lpstr>
      <vt:lpstr>1-03 Speed and Velocity and Graphs</vt:lpstr>
      <vt:lpstr>1-03 Speed and Velocity and Graphs</vt:lpstr>
      <vt:lpstr>1-03 Speed and Velocity and Graphs</vt:lpstr>
      <vt:lpstr>1-03 Speed and Velocity and Graphs</vt:lpstr>
      <vt:lpstr>1-03 Speed and Velocity and Graphs</vt:lpstr>
      <vt:lpstr>1-03 Speed and Velocity and Graphs</vt:lpstr>
      <vt:lpstr>1-03 Speed and Velocity and Graphs</vt:lpstr>
      <vt:lpstr>1-03 Speed and Velocity and Graphs</vt:lpstr>
      <vt:lpstr>1-03 Speed and Velocity and Graphs</vt:lpstr>
      <vt:lpstr>1-03 Speed and Velocity and Graphs</vt:lpstr>
      <vt:lpstr>1-03 Speed and Velocity and Graphs</vt:lpstr>
      <vt:lpstr>1-04 Velocity vs Time graphs</vt:lpstr>
      <vt:lpstr>1-04 Velocity vs Time graphs</vt:lpstr>
      <vt:lpstr>1-04 Velocity vs Time graphs</vt:lpstr>
      <vt:lpstr>1-04 Velocity vs Time graphs</vt:lpstr>
      <vt:lpstr>1-05 Acceleration</vt:lpstr>
      <vt:lpstr>1-05 Acceleration</vt:lpstr>
      <vt:lpstr>1-05 Acceleration</vt:lpstr>
      <vt:lpstr>1-05 Acceleration</vt:lpstr>
      <vt:lpstr>1-05 Acceleration</vt:lpstr>
      <vt:lpstr>1-05 Acceleration</vt:lpstr>
      <vt:lpstr>1-05 Acceleration</vt:lpstr>
      <vt:lpstr>1-06 Representing Acceleration with Equations Part 1</vt:lpstr>
      <vt:lpstr>1-06 Representing Acceleration with Equations Part 1</vt:lpstr>
      <vt:lpstr>1-06 Representing Acceleration with Equations Part 1</vt:lpstr>
      <vt:lpstr>1-06 Representing Acceleration with Equations Part 1</vt:lpstr>
      <vt:lpstr>1-06 Representing Acceleration with Equations Part 1</vt:lpstr>
      <vt:lpstr>1-06 Representing Acceleration with Equations Part 1</vt:lpstr>
      <vt:lpstr>1-06 Representing Acceleration with Equations Part 1</vt:lpstr>
      <vt:lpstr>1-06 Representing Acceleration with Equations Part 1</vt:lpstr>
      <vt:lpstr>1-06 Representing Acceleration with Equations Part 1</vt:lpstr>
      <vt:lpstr>1-06 Representing Acceleration with Equations Part 1</vt:lpstr>
      <vt:lpstr>1-06 Representing Acceleration with Equations Part 1</vt:lpstr>
      <vt:lpstr>1-07 Representing Acceleration with Equations Part 2</vt:lpstr>
      <vt:lpstr>1-07 Representing Acceleration with Equations Part 2</vt:lpstr>
      <vt:lpstr>1-07 Representing Acceleration with Equations Part 2</vt:lpstr>
      <vt:lpstr>1-07 Representing Acceleration with Equations Part 2</vt:lpstr>
      <vt:lpstr>1-07 Representing Acceleration with Equations Part 2</vt:lpstr>
      <vt:lpstr>1-07 Representing Acceleration with Equations Part 2</vt:lpstr>
      <vt:lpstr>1-07 Representing Acceleration with Equations Part 2</vt:lpstr>
      <vt:lpstr>1-07 Representing Acceleration with Equations Part 2</vt:lpstr>
      <vt:lpstr>1-07 Representing Acceleration with Equations Part 2</vt:lpstr>
      <vt:lpstr>1-08 Vector Addition</vt:lpstr>
      <vt:lpstr>1-08 Vector Addition</vt:lpstr>
      <vt:lpstr>1-08 Vector Addition</vt:lpstr>
      <vt:lpstr>1-08 Vector Addition</vt:lpstr>
      <vt:lpstr>1-08 Vector Addition</vt:lpstr>
      <vt:lpstr>1-08 Vector Addition</vt:lpstr>
      <vt:lpstr>1-08 Vector Addition</vt:lpstr>
      <vt:lpstr>1-08 Vector Addition</vt:lpstr>
      <vt:lpstr>1-08 Vector Addition</vt:lpstr>
      <vt:lpstr>1-08 Vector Addition</vt:lpstr>
      <vt:lpstr>1-09 Projectile Motion</vt:lpstr>
      <vt:lpstr>1-09 Projectile Motion</vt:lpstr>
      <vt:lpstr>1-09 Projectile Motion</vt:lpstr>
      <vt:lpstr>1-09 Projectile Motion</vt:lpstr>
      <vt:lpstr>1-09 Projectile Motion</vt:lpstr>
      <vt:lpstr>1-09 Projectile Motion</vt:lpstr>
      <vt:lpstr>1-09 Projectile Motion</vt:lpstr>
      <vt:lpstr>1-09 Projectile Motion</vt:lpstr>
      <vt:lpstr>01-08 Projectile Motion</vt:lpstr>
      <vt:lpstr>1-09 Projectile Motion</vt:lpstr>
      <vt:lpstr>1-09 Projectile Motion</vt:lpstr>
      <vt:lpstr>1-09 Projectile Motion</vt:lpstr>
      <vt:lpstr>1-09 Projectile Motion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and 1-D Kinematics</dc:title>
  <dc:creator>Richard Wright</dc:creator>
  <cp:lastModifiedBy>Richard Wright</cp:lastModifiedBy>
  <cp:revision>93</cp:revision>
  <cp:lastPrinted>2023-01-12T13:49:14Z</cp:lastPrinted>
  <dcterms:created xsi:type="dcterms:W3CDTF">2022-12-14T19:02:33Z</dcterms:created>
  <dcterms:modified xsi:type="dcterms:W3CDTF">2024-09-09T14:23:50Z</dcterms:modified>
</cp:coreProperties>
</file>